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9" r:id="rId3"/>
    <p:sldId id="262" r:id="rId4"/>
    <p:sldId id="263" r:id="rId5"/>
    <p:sldId id="297" r:id="rId6"/>
    <p:sldId id="257" r:id="rId7"/>
    <p:sldId id="258" r:id="rId8"/>
    <p:sldId id="305" r:id="rId9"/>
    <p:sldId id="265" r:id="rId10"/>
    <p:sldId id="266" r:id="rId11"/>
    <p:sldId id="260" r:id="rId12"/>
    <p:sldId id="267" r:id="rId13"/>
    <p:sldId id="269" r:id="rId14"/>
    <p:sldId id="268" r:id="rId15"/>
    <p:sldId id="270" r:id="rId16"/>
    <p:sldId id="271" r:id="rId17"/>
    <p:sldId id="298" r:id="rId18"/>
    <p:sldId id="272" r:id="rId19"/>
    <p:sldId id="273" r:id="rId20"/>
    <p:sldId id="274" r:id="rId21"/>
    <p:sldId id="299" r:id="rId22"/>
    <p:sldId id="300" r:id="rId23"/>
    <p:sldId id="275" r:id="rId24"/>
    <p:sldId id="276" r:id="rId25"/>
    <p:sldId id="277" r:id="rId26"/>
    <p:sldId id="279" r:id="rId27"/>
    <p:sldId id="281" r:id="rId28"/>
    <p:sldId id="278" r:id="rId29"/>
    <p:sldId id="280" r:id="rId30"/>
    <p:sldId id="282" r:id="rId31"/>
    <p:sldId id="283" r:id="rId32"/>
    <p:sldId id="284" r:id="rId33"/>
    <p:sldId id="285" r:id="rId34"/>
    <p:sldId id="286" r:id="rId35"/>
    <p:sldId id="302" r:id="rId36"/>
    <p:sldId id="306" r:id="rId37"/>
    <p:sldId id="288" r:id="rId38"/>
    <p:sldId id="289" r:id="rId39"/>
    <p:sldId id="290" r:id="rId40"/>
    <p:sldId id="293" r:id="rId41"/>
    <p:sldId id="301" r:id="rId42"/>
    <p:sldId id="291" r:id="rId43"/>
    <p:sldId id="292" r:id="rId44"/>
    <p:sldId id="303" r:id="rId45"/>
    <p:sldId id="304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CBF5FF"/>
    <a:srgbClr val="DEECBC"/>
    <a:srgbClr val="FFFFFF"/>
    <a:srgbClr val="A9EFFF"/>
    <a:srgbClr val="7DE6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BA33A8-F02A-4A45-B637-4702E74F4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461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885DA-1AD4-47F5-ACD4-8FB8B9A87F97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376622-564D-4BC3-84DD-DF496C341163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7876A4-47F1-4ADA-9649-DB7A299C7BCE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5D309B-AB0C-462D-8CA3-EE6FEB5DCB7E}" type="slidenum">
              <a:rPr lang="en-US" smtClean="0"/>
              <a:pPr eaLnBrk="1" hangingPunct="1"/>
              <a:t>12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6A4014-8736-4F24-9BEC-F1F59B9EF5FC}" type="slidenum">
              <a:rPr lang="en-US" smtClean="0"/>
              <a:pPr eaLnBrk="1" hangingPunct="1"/>
              <a:t>13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B5197E-40A1-4A76-A1B2-5BC4E9925354}" type="slidenum">
              <a:rPr lang="en-US" smtClean="0"/>
              <a:pPr eaLnBrk="1" hangingPunct="1"/>
              <a:t>14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28A7B9-4BDE-4900-AEBF-A7E41D536BCD}" type="slidenum">
              <a:rPr lang="en-US" smtClean="0"/>
              <a:pPr eaLnBrk="1" hangingPunct="1"/>
              <a:t>15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CB91FB-BB61-4FF2-A95B-3A565E05DB6F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E1472B-A748-4BAB-BFE5-55DBADDB608A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4343BA-14BC-475C-B651-9071E572A774}" type="slidenum">
              <a:rPr lang="en-US" smtClean="0"/>
              <a:pPr eaLnBrk="1" hangingPunct="1"/>
              <a:t>18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349BD8-CDE3-4444-B4E4-4B1D14029C04}" type="slidenum">
              <a:rPr lang="en-US" smtClean="0"/>
              <a:pPr eaLnBrk="1" hangingPunct="1"/>
              <a:t>19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21D9FE-17B5-430E-B5E4-5DD2738EBA15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35AE13B-0A7B-4D78-A06F-26B282973467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C41028-FE58-4071-B4B5-FEDF809EDD0E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FD0A6-7723-4F93-A4AD-850FF0F03A85}" type="slidenum">
              <a:rPr lang="en-US" smtClean="0"/>
              <a:pPr eaLnBrk="1" hangingPunct="1"/>
              <a:t>22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7D3C4C6-850A-41D5-BCB0-74A5ACCD7EB8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8F2B2E-9492-47AB-A66C-29EB4A31C38B}" type="slidenum">
              <a:rPr lang="en-US" smtClean="0"/>
              <a:pPr eaLnBrk="1" hangingPunct="1"/>
              <a:t>24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22BBF2-958F-41FB-AC5E-8236BC1CB9F5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D4FD99-14DF-4AAC-A7A6-9AF4023A3E20}" type="slidenum">
              <a:rPr lang="en-US" smtClean="0"/>
              <a:pPr eaLnBrk="1" hangingPunct="1"/>
              <a:t>26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AC0057-DAFF-4EDA-80CD-A28F66AF6120}" type="slidenum">
              <a:rPr lang="en-US" smtClean="0"/>
              <a:pPr eaLnBrk="1" hangingPunct="1"/>
              <a:t>27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B0E5F5-DCF5-4E96-80CD-721ECA35AD8E}" type="slidenum">
              <a:rPr lang="en-US" smtClean="0"/>
              <a:pPr eaLnBrk="1" hangingPunct="1"/>
              <a:t>28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BA0073-F7A3-4036-BA43-A34E8C0342D8}" type="slidenum">
              <a:rPr lang="en-US" smtClean="0"/>
              <a:pPr eaLnBrk="1" hangingPunct="1"/>
              <a:t>29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1F99CE-66BA-4D36-8964-945F051109CD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130B01-7122-46B0-B25C-B979CFD25F94}" type="slidenum">
              <a:rPr lang="en-US" smtClean="0"/>
              <a:pPr eaLnBrk="1" hangingPunct="1"/>
              <a:t>30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5F687F-4989-4D05-A6D8-9F6E1E1BDD93}" type="slidenum">
              <a:rPr lang="en-US" smtClean="0"/>
              <a:pPr eaLnBrk="1" hangingPunct="1"/>
              <a:t>31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A8023F-183A-4F7C-B272-A49C397605A7}" type="slidenum">
              <a:rPr lang="en-US" smtClean="0"/>
              <a:pPr eaLnBrk="1" hangingPunct="1"/>
              <a:t>32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9415AE-8783-4442-8B68-5092FEDD6B32}" type="slidenum">
              <a:rPr lang="en-US" smtClean="0"/>
              <a:pPr eaLnBrk="1" hangingPunct="1"/>
              <a:t>33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5DA1B1-AEC2-42E3-A2C3-167762191E41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6CB923-DEC6-4A2A-836A-F4B4DD46352C}" type="slidenum">
              <a:rPr lang="en-US" smtClean="0"/>
              <a:pPr eaLnBrk="1" hangingPunct="1"/>
              <a:t>35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4D8573-F693-4F37-BE35-FA784074AE93}" type="slidenum">
              <a:rPr lang="en-US" smtClean="0"/>
              <a:pPr eaLnBrk="1" hangingPunct="1"/>
              <a:t>37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C9CC2D-80C1-4083-9723-9B4C787471C7}" type="slidenum">
              <a:rPr lang="en-US" smtClean="0"/>
              <a:pPr eaLnBrk="1" hangingPunct="1"/>
              <a:t>38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4F47CA-41CE-42A4-AE47-9698D95094F9}" type="slidenum">
              <a:rPr lang="en-US" smtClean="0"/>
              <a:pPr eaLnBrk="1" hangingPunct="1"/>
              <a:t>39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467B80-8EC3-4869-8784-ACAE42EF3ADC}" type="slidenum">
              <a:rPr lang="en-US" smtClean="0"/>
              <a:pPr eaLnBrk="1" hangingPunct="1"/>
              <a:t>40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DE776F-4C46-46BF-B2EB-9FC98B482A99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491F3F-F59D-4E14-AEA6-FE6B7520868D}" type="slidenum">
              <a:rPr lang="en-US" smtClean="0"/>
              <a:pPr eaLnBrk="1" hangingPunct="1"/>
              <a:t>41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E27FCB-CCC5-4698-90C3-715283D1D047}" type="slidenum">
              <a:rPr lang="en-US" smtClean="0"/>
              <a:pPr eaLnBrk="1" hangingPunct="1"/>
              <a:t>42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186D97-39EA-4488-BB64-E66365B935BF}" type="slidenum">
              <a:rPr lang="en-US" smtClean="0"/>
              <a:pPr eaLnBrk="1" hangingPunct="1"/>
              <a:t>43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66A2DB-AE79-477B-82D6-B8B3E714A907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654A9D-E1F7-4689-B2E4-B164E394BC1C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D05DA9-716E-40B5-9800-BC4EE9E31546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0ADF83-295A-4F58-8109-0BE4DCC3AB16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A0F9F7-C83D-4490-9734-DF40B66A0E7A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E384E-C7F0-4394-A857-DF2034AEC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8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B61A9-B229-4DB5-9BE3-ED85AAC6F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4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66467-F46F-4A57-A629-EAF08763D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95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FC46F-351F-4789-A526-2156F5DB2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4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3C36C-6C04-4E56-B4C8-694853752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90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94864-3935-4916-A6FE-72C63138B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2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4C4F8-9427-4E65-9C34-D75B10B98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5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91ABB-729F-4D42-82C2-FB3E7F39E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2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9B533-1417-47F5-B4B7-38D58EFE6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08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993C-9C71-4166-861D-CC69D4FAC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59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C878C-2912-495E-9A33-B4837A366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1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E2916-2051-4C53-9BA3-C5B1EA041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4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B1C95-BEF3-40A8-96B3-5B47B60A6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CDD0-01B3-4840-A0C9-CE896067F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0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DEECBC"/>
            </a:gs>
            <a:gs pos="100000">
              <a:srgbClr val="CBF5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11FAC5B-158E-4A7B-992C-8C1110711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jpe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42.wav"/><Relationship Id="rId7" Type="http://schemas.openxmlformats.org/officeDocument/2006/relationships/image" Target="../media/image47.png"/><Relationship Id="rId2" Type="http://schemas.microsoft.com/office/2007/relationships/media" Target="../media/media42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3.png"/><Relationship Id="rId3" Type="http://schemas.openxmlformats.org/officeDocument/2006/relationships/audio" Target="../media/media7.wav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2.emf"/><Relationship Id="rId2" Type="http://schemas.microsoft.com/office/2007/relationships/media" Target="../media/media7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1.e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3141663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66"/>
                </a:solidFill>
              </a:rPr>
              <a:t>ELEKTRONSKA MIKROSKOPIJA</a:t>
            </a:r>
          </a:p>
        </p:txBody>
      </p:sp>
      <p:pic>
        <p:nvPicPr>
          <p:cNvPr id="4099" name="Picture 6" descr="grbUni_nov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541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FFH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304800"/>
            <a:ext cx="13223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Prvi upotrebljiv elektronski mikroskop napravili su Ernst i Ruska 1933. godine u Berlinu – moć razlaganja 50 nm</a:t>
            </a:r>
          </a:p>
          <a:p>
            <a:pPr eaLnBrk="1" hangingPunct="1">
              <a:lnSpc>
                <a:spcPct val="90000"/>
              </a:lnSpc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Rezolutivnost od 2 nm – 1945. godine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Rezolutivnost od 0,4 nm  - 1963. godine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Rezolutivnost od 0,2 nm – 1973. godine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rezolutivnost 1-2 nm – srednje rezolutivni instrumenti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rezolutivnost ispod 1 nm – visoko rezolutivni instrumenti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TRANSMISIONI ELEKTRONSKI MIKROSKOP (TEM)</a:t>
            </a:r>
            <a:endParaRPr lang="en-US" sz="4000" smtClean="0">
              <a:solidFill>
                <a:srgbClr val="000066"/>
              </a:solidFill>
            </a:endParaRPr>
          </a:p>
        </p:txBody>
      </p:sp>
      <p:pic>
        <p:nvPicPr>
          <p:cNvPr id="13315" name="Picture 4" descr="tem-slik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1600200"/>
            <a:ext cx="3394075" cy="4525963"/>
          </a:xfrm>
          <a:noFill/>
        </p:spPr>
      </p:pic>
      <p:pic>
        <p:nvPicPr>
          <p:cNvPr id="13316" name="Picture 6" descr="TEM-slik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557338"/>
            <a:ext cx="3476625" cy="4637087"/>
          </a:xfr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hr-HR" sz="3200" smtClean="0">
                <a:solidFill>
                  <a:srgbClr val="000066"/>
                </a:solidFill>
              </a:rPr>
              <a:t>Analogija konstrukcija optičkog i elektronskog mikroskopa</a:t>
            </a:r>
            <a:endParaRPr lang="en-US" sz="3200" smtClean="0">
              <a:solidFill>
                <a:srgbClr val="000066"/>
              </a:solidFill>
            </a:endParaRPr>
          </a:p>
        </p:txBody>
      </p:sp>
      <p:pic>
        <p:nvPicPr>
          <p:cNvPr id="14339" name="Picture 4" descr="Sl6-1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0" y="1268413"/>
            <a:ext cx="4991100" cy="5530850"/>
          </a:xfrm>
          <a:noFill/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280150" y="1792288"/>
            <a:ext cx="2127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U : 10 kV – 100 kV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  <a:latin typeface="Symbol" pitchFamily="18" charset="2"/>
              </a:rPr>
              <a:t>l</a:t>
            </a:r>
            <a:r>
              <a:rPr lang="hr-HR" b="1">
                <a:solidFill>
                  <a:srgbClr val="000066"/>
                </a:solidFill>
              </a:rPr>
              <a:t> :  1,2 – 0,4 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nm</a:t>
            </a:r>
            <a:endParaRPr lang="en-US" b="1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6300788" y="2852738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b="1">
                <a:solidFill>
                  <a:srgbClr val="000066"/>
                </a:solidFill>
                <a:latin typeface="Symbol" pitchFamily="18" charset="2"/>
              </a:rPr>
              <a:t>l</a:t>
            </a:r>
            <a:r>
              <a:rPr lang="hr-HR" b="1" baseline="-25000">
                <a:solidFill>
                  <a:srgbClr val="000066"/>
                </a:solidFill>
              </a:rPr>
              <a:t>el</a:t>
            </a:r>
            <a:r>
              <a:rPr lang="hr-HR" b="1">
                <a:solidFill>
                  <a:srgbClr val="000066"/>
                </a:solidFill>
              </a:rPr>
              <a:t> = 10</a:t>
            </a:r>
            <a:r>
              <a:rPr lang="hr-HR" b="1" baseline="30000">
                <a:solidFill>
                  <a:srgbClr val="000066"/>
                </a:solidFill>
              </a:rPr>
              <a:t>-5</a:t>
            </a:r>
            <a:r>
              <a:rPr lang="en-US" b="1">
                <a:solidFill>
                  <a:srgbClr val="000066"/>
                </a:solidFill>
                <a:cs typeface="Arial" charset="0"/>
              </a:rPr>
              <a:t>·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 </a:t>
            </a:r>
            <a:r>
              <a:rPr lang="hr-HR" b="1">
                <a:solidFill>
                  <a:srgbClr val="000066"/>
                </a:solidFill>
                <a:latin typeface="Symbol" pitchFamily="18" charset="2"/>
                <a:cs typeface="Arial" charset="0"/>
              </a:rPr>
              <a:t>l</a:t>
            </a:r>
            <a:r>
              <a:rPr lang="hr-HR" b="1" baseline="-25000">
                <a:solidFill>
                  <a:srgbClr val="000066"/>
                </a:solidFill>
                <a:cs typeface="Arial" charset="0"/>
              </a:rPr>
              <a:t>VID</a:t>
            </a:r>
            <a:endParaRPr lang="en-US" b="1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6372225" y="3500438"/>
            <a:ext cx="1736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  <a:latin typeface="Symbol" pitchFamily="18" charset="2"/>
              </a:rPr>
              <a:t>D</a:t>
            </a:r>
            <a:r>
              <a:rPr lang="hr-HR" b="1">
                <a:solidFill>
                  <a:srgbClr val="000066"/>
                </a:solidFill>
              </a:rPr>
              <a:t>x</a:t>
            </a:r>
            <a:r>
              <a:rPr lang="hr-HR" b="1" baseline="-25000">
                <a:solidFill>
                  <a:srgbClr val="000066"/>
                </a:solidFill>
              </a:rPr>
              <a:t>el</a:t>
            </a:r>
            <a:r>
              <a:rPr lang="hr-HR" b="1">
                <a:solidFill>
                  <a:srgbClr val="000066"/>
                </a:solidFill>
              </a:rPr>
              <a:t> = 2 nm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  <a:latin typeface="Symbol" pitchFamily="18" charset="2"/>
              </a:rPr>
              <a:t>D</a:t>
            </a:r>
            <a:r>
              <a:rPr lang="hr-HR" b="1">
                <a:solidFill>
                  <a:srgbClr val="000066"/>
                </a:solidFill>
              </a:rPr>
              <a:t>x</a:t>
            </a:r>
            <a:r>
              <a:rPr lang="hr-HR" b="1" baseline="-25000">
                <a:solidFill>
                  <a:srgbClr val="000066"/>
                </a:solidFill>
              </a:rPr>
              <a:t>opt</a:t>
            </a:r>
            <a:r>
              <a:rPr lang="hr-HR" b="1">
                <a:solidFill>
                  <a:srgbClr val="000066"/>
                </a:solidFill>
              </a:rPr>
              <a:t> = 200 nm</a:t>
            </a:r>
            <a:endParaRPr lang="en-US" b="1">
              <a:solidFill>
                <a:srgbClr val="000066"/>
              </a:solidFill>
              <a:latin typeface="Symbol" pitchFamily="18" charset="2"/>
            </a:endParaRP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383213" y="5170488"/>
            <a:ext cx="360203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Realan lik uvećan 100-200 puta</a:t>
            </a:r>
          </a:p>
          <a:p>
            <a:pPr eaLnBrk="1" hangingPunct="1"/>
            <a:endParaRPr lang="hr-HR" sz="1600" b="1">
              <a:solidFill>
                <a:srgbClr val="000066"/>
              </a:solidFill>
            </a:endParaRP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Ukupno uvećanje 10000-40000 puta</a:t>
            </a:r>
            <a:endParaRPr lang="en-US" sz="1600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2304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Ceo uređaj pod visokim vakuumom.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Zbog vakuuma predmeti moraju biti: suvi, niskog napona pare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Teškoće kod analize bioloških materijala (77K) posebne tehnike pripreme preparata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Shematski prikaz elektronskog topa i EM sočiva</a:t>
            </a:r>
            <a:endParaRPr lang="en-US" sz="4000" smtClean="0">
              <a:solidFill>
                <a:srgbClr val="000066"/>
              </a:solidFill>
            </a:endParaRPr>
          </a:p>
        </p:txBody>
      </p:sp>
      <p:pic>
        <p:nvPicPr>
          <p:cNvPr id="16387" name="Picture 4" descr="ElTOP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0" y="1831975"/>
            <a:ext cx="4249738" cy="3881438"/>
          </a:xfrm>
          <a:noFill/>
        </p:spPr>
      </p:pic>
      <p:pic>
        <p:nvPicPr>
          <p:cNvPr id="16388" name="Picture 6" descr="EMsocivo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844675"/>
            <a:ext cx="4176712" cy="3868738"/>
          </a:xfrm>
          <a:noFill/>
        </p:spPr>
      </p:pic>
      <p:sp>
        <p:nvSpPr>
          <p:cNvPr id="16389" name="Line 8"/>
          <p:cNvSpPr>
            <a:spLocks noChangeShapeType="1"/>
          </p:cNvSpPr>
          <p:nvPr/>
        </p:nvSpPr>
        <p:spPr bwMode="auto">
          <a:xfrm>
            <a:off x="277813" y="5689600"/>
            <a:ext cx="417671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0" y="5973763"/>
            <a:ext cx="8950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1600">
                <a:solidFill>
                  <a:srgbClr val="000066"/>
                </a:solidFill>
              </a:rPr>
              <a:t>Katoda izgrađena od lantan heksaborida (LaB</a:t>
            </a:r>
            <a:r>
              <a:rPr lang="hr-HR" sz="1600" baseline="-25000">
                <a:solidFill>
                  <a:srgbClr val="000066"/>
                </a:solidFill>
              </a:rPr>
              <a:t>6</a:t>
            </a:r>
            <a:r>
              <a:rPr lang="hr-HR" sz="1600">
                <a:solidFill>
                  <a:srgbClr val="000066"/>
                </a:solidFill>
              </a:rPr>
              <a:t>) – bolja osvetljenost (dijametar snopa oko 10 </a:t>
            </a:r>
            <a:r>
              <a:rPr lang="hr-HR" sz="1600">
                <a:solidFill>
                  <a:srgbClr val="000066"/>
                </a:solidFill>
                <a:latin typeface="Symbol" pitchFamily="18" charset="2"/>
              </a:rPr>
              <a:t>m</a:t>
            </a:r>
            <a:r>
              <a:rPr lang="hr-HR" sz="1600">
                <a:solidFill>
                  <a:srgbClr val="000066"/>
                </a:solidFill>
              </a:rPr>
              <a:t>m);</a:t>
            </a:r>
          </a:p>
          <a:p>
            <a:pPr eaLnBrk="1" hangingPunct="1"/>
            <a:r>
              <a:rPr lang="hr-HR" sz="1600">
                <a:solidFill>
                  <a:srgbClr val="000066"/>
                </a:solidFill>
              </a:rPr>
              <a:t> veoma skupa, neophodan visoki vakuum da bi se sprečilo formiranje oksida</a:t>
            </a:r>
            <a:endParaRPr lang="en-US" sz="1600">
              <a:solidFill>
                <a:srgbClr val="000066"/>
              </a:solidFill>
            </a:endParaRP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1462088" y="2530475"/>
            <a:ext cx="657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1000"/>
              <a:t>(0,1mm)</a:t>
            </a:r>
            <a:endParaRPr lang="en-US" sz="1000"/>
          </a:p>
        </p:txBody>
      </p:sp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2484438" y="4437063"/>
            <a:ext cx="14938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1000"/>
              <a:t>Dijametar snopa 50 </a:t>
            </a:r>
            <a:r>
              <a:rPr lang="hr-HR" sz="1000">
                <a:latin typeface="Symbol" pitchFamily="18" charset="2"/>
              </a:rPr>
              <a:t>m</a:t>
            </a:r>
            <a:r>
              <a:rPr lang="hr-HR" sz="1000"/>
              <a:t>m</a:t>
            </a:r>
            <a:endParaRPr lang="en-US" sz="100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6264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2800" smtClean="0">
                <a:solidFill>
                  <a:srgbClr val="000066"/>
                </a:solidFill>
              </a:rPr>
              <a:t>Podešavanje kontrasta u TEM sužavanjem aperture objektiva i odstranjivanjem raštrkanih elektrona fokusiranih u žižnoj ravni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17411" name="Picture 4" descr="Sl6-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8725" y="1470025"/>
            <a:ext cx="4335463" cy="5229225"/>
          </a:xfrm>
          <a:noFill/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5848350" y="5537200"/>
            <a:ext cx="304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Mikroskopija svetlog polja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Tehnika mikroskopije tamnog polja</a:t>
            </a:r>
            <a:endParaRPr lang="en-US" sz="4000" smtClean="0">
              <a:solidFill>
                <a:srgbClr val="000066"/>
              </a:solidFill>
            </a:endParaRPr>
          </a:p>
        </p:txBody>
      </p:sp>
      <p:pic>
        <p:nvPicPr>
          <p:cNvPr id="18435" name="Picture 4" descr="Sl6-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196975"/>
            <a:ext cx="5688012" cy="4803775"/>
          </a:xfrm>
          <a:noFill/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23850" y="6021388"/>
            <a:ext cx="76676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hr-HR" sz="1600" b="1">
                <a:solidFill>
                  <a:srgbClr val="000066"/>
                </a:solidFill>
              </a:rPr>
              <a:t>Pomeranje aperture objektiva ka žiži elektrona rašt</a:t>
            </a:r>
            <a:r>
              <a:rPr lang="en-US" sz="1600" b="1">
                <a:solidFill>
                  <a:srgbClr val="000066"/>
                </a:solidFill>
              </a:rPr>
              <a:t>r</a:t>
            </a:r>
            <a:r>
              <a:rPr lang="hr-HR" sz="1600" b="1">
                <a:solidFill>
                  <a:srgbClr val="000066"/>
                </a:solidFill>
              </a:rPr>
              <a:t>kanih pod 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određenim uglom u odnosu na upadni snop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b) Podešavanje upadnog ugla elektronskog snopa</a:t>
            </a:r>
            <a:endParaRPr lang="en-US" sz="1600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129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76250"/>
            <a:ext cx="8229600" cy="5721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000066"/>
                </a:solidFill>
              </a:rPr>
              <a:t>Transparentnost u</a:t>
            </a:r>
            <a:r>
              <a:rPr lang="hr-HR" smtClean="0">
                <a:solidFill>
                  <a:srgbClr val="000066"/>
                </a:solidFill>
              </a:rPr>
              <a:t>zorka zavisi od energije elektrona i atomskog broja atoma uzroka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smtClean="0">
                <a:solidFill>
                  <a:srgbClr val="000066"/>
                </a:solidFill>
              </a:rPr>
              <a:t>Masivni uzorci – tehnike tanjenja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	- meh</a:t>
            </a:r>
            <a:r>
              <a:rPr lang="en-US" smtClean="0">
                <a:solidFill>
                  <a:srgbClr val="000066"/>
                </a:solidFill>
              </a:rPr>
              <a:t>a</a:t>
            </a:r>
            <a:r>
              <a:rPr lang="hr-HR" smtClean="0">
                <a:solidFill>
                  <a:srgbClr val="000066"/>
                </a:solidFill>
              </a:rPr>
              <a:t>ničko (rezanje, brušenje)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	- hemijsko i elektrohemijsko nagrizanje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	- bombardovanjem jonima u vakuumu</a:t>
            </a:r>
          </a:p>
          <a:p>
            <a:pPr eaLnBrk="1" hangingPunct="1">
              <a:lnSpc>
                <a:spcPct val="90000"/>
              </a:lnSpc>
            </a:pPr>
            <a:endParaRPr lang="hr-HR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smtClean="0">
                <a:solidFill>
                  <a:srgbClr val="000066"/>
                </a:solidFill>
              </a:rPr>
              <a:t>Ako se ispituje samo morfologija površine, a ne i elementi dublje strukture uzorka –tehnika replike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Obrada uzoraka za TEM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0483" name="Picture 4" descr="Sl6-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938" y="1341438"/>
            <a:ext cx="5599112" cy="3116262"/>
          </a:xfrm>
          <a:noFill/>
        </p:spPr>
      </p:pic>
      <p:pic>
        <p:nvPicPr>
          <p:cNvPr id="20484" name="Picture 6" descr="Sl6-5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" y="4602163"/>
            <a:ext cx="5762625" cy="1979612"/>
          </a:xfrm>
          <a:noFill/>
        </p:spPr>
      </p:pic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5940425" y="5084763"/>
            <a:ext cx="27146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Princip senčenja replike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radi poboljšanja kontrasta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(Pt, Pd, legura Au i Pd)</a:t>
            </a:r>
            <a:endParaRPr lang="en-US" sz="1600" b="1">
              <a:solidFill>
                <a:srgbClr val="000066"/>
              </a:solidFill>
            </a:endParaRP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5664200" y="1916113"/>
            <a:ext cx="35639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Dobijanje ugljenične replike u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dva stupnja: pravljenjem plastične 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replike, a zatim preslikavanjem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plastične u ugljeničnu repliku 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koja se odvaja rastvaranjem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plastike u organskim rasvaračima.</a:t>
            </a:r>
            <a:endParaRPr lang="en-US" sz="1600" b="1">
              <a:solidFill>
                <a:srgbClr val="000066"/>
              </a:solidFill>
            </a:endParaRPr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5705475" y="3622675"/>
            <a:ext cx="34734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Mesta na replici kroz koja je put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elektrona duži vide se kao tamnija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mesta lika replike.</a:t>
            </a:r>
            <a:endParaRPr lang="en-US" sz="1600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0250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SKANIRAJUĆI ELEKTRONSKI MIKROSKOP (SEM)</a:t>
            </a:r>
            <a:endParaRPr lang="en-US" sz="4000" smtClean="0">
              <a:solidFill>
                <a:srgbClr val="000066"/>
              </a:solidFill>
            </a:endParaRP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916113"/>
            <a:ext cx="7064375" cy="4191000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692150"/>
            <a:ext cx="8229600" cy="579278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hr-HR" sz="2800" smtClean="0">
                <a:solidFill>
                  <a:srgbClr val="000066"/>
                </a:solidFill>
              </a:rPr>
              <a:t>Ispitivanje površine čvrstog uzorka (deblj</a:t>
            </a:r>
            <a:r>
              <a:rPr lang="en-US" sz="2800" smtClean="0">
                <a:solidFill>
                  <a:srgbClr val="000066"/>
                </a:solidFill>
              </a:rPr>
              <a:t>i</a:t>
            </a:r>
            <a:r>
              <a:rPr lang="hr-HR" sz="2800" smtClean="0">
                <a:solidFill>
                  <a:srgbClr val="000066"/>
                </a:solidFill>
              </a:rPr>
              <a:t>ne nekoliko angstrema ili desetih delova angstrema) od značaja u određenim oblastima nauke i tehnike: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heterogena kataliza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tehnologije poluprovodničkih tankih filmova (kvalitet tankih filmova dobijenih vakuumskim naparavanjem)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ispitivanje korozije i adhezije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raspored kristala i interkristalnih pukotina metala, legura, kompozitnih materijala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defekti kristalne strukture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ispitivanje funkcionisanja bioloških membrana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Shematski prikaz SEM</a:t>
            </a:r>
            <a:r>
              <a:rPr lang="en-US" smtClean="0">
                <a:solidFill>
                  <a:srgbClr val="000066"/>
                </a:solidFill>
              </a:rPr>
              <a:t>-a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5292725" y="3068638"/>
            <a:ext cx="37671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Dijametar el. snopa 10</a:t>
            </a:r>
            <a:r>
              <a:rPr lang="en-US" b="1">
                <a:solidFill>
                  <a:srgbClr val="000066"/>
                </a:solidFill>
              </a:rPr>
              <a:t> </a:t>
            </a:r>
            <a:r>
              <a:rPr lang="hr-HR" b="1">
                <a:solidFill>
                  <a:srgbClr val="000066"/>
                </a:solidFill>
              </a:rPr>
              <a:t>nm-10 </a:t>
            </a:r>
            <a:r>
              <a:rPr lang="hr-HR" b="1">
                <a:solidFill>
                  <a:srgbClr val="000066"/>
                </a:solidFill>
                <a:latin typeface="Symbol" pitchFamily="18" charset="2"/>
              </a:rPr>
              <a:t>m</a:t>
            </a:r>
            <a:r>
              <a:rPr lang="hr-HR" b="1">
                <a:solidFill>
                  <a:srgbClr val="000066"/>
                </a:solidFill>
              </a:rPr>
              <a:t>m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Površina uzorka 5-200 nm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2532" name="Picture 6" descr="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4103688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792787"/>
          </a:xfrm>
        </p:spPr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Uvećanje SEM-a </a:t>
            </a:r>
            <a:r>
              <a:rPr lang="en-US" smtClean="0">
                <a:solidFill>
                  <a:srgbClr val="000066"/>
                </a:solidFill>
              </a:rPr>
              <a:t>je </a:t>
            </a:r>
            <a:r>
              <a:rPr lang="hr-HR" smtClean="0">
                <a:solidFill>
                  <a:srgbClr val="000066"/>
                </a:solidFill>
              </a:rPr>
              <a:t>obrnuto srazmerno veličini posmatrane površine</a:t>
            </a:r>
          </a:p>
          <a:p>
            <a:pPr eaLnBrk="1" hangingPunct="1"/>
            <a:endParaRPr lang="hr-HR" smtClean="0">
              <a:solidFill>
                <a:srgbClr val="000066"/>
              </a:solidFill>
            </a:endParaRP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Slika uzorka na ekranu je konstantne površine, npr. 100 mm</a:t>
            </a:r>
            <a:r>
              <a:rPr lang="hr-HR" baseline="30000" smtClean="0">
                <a:solidFill>
                  <a:srgbClr val="000066"/>
                </a:solidFill>
              </a:rPr>
              <a:t>2</a:t>
            </a:r>
            <a:endParaRPr lang="hr-HR" smtClean="0">
              <a:solidFill>
                <a:srgbClr val="000066"/>
              </a:solidFill>
            </a:endParaRP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Za površinu uzorka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	- 0,01 mm</a:t>
            </a:r>
            <a:r>
              <a:rPr lang="hr-HR" baseline="30000" smtClean="0">
                <a:solidFill>
                  <a:srgbClr val="000066"/>
                </a:solidFill>
              </a:rPr>
              <a:t>2		</a:t>
            </a:r>
            <a:r>
              <a:rPr lang="hr-HR" smtClean="0">
                <a:solidFill>
                  <a:srgbClr val="000066"/>
                </a:solidFill>
              </a:rPr>
              <a:t>povećanje 10 000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	- 0,1  mm</a:t>
            </a:r>
            <a:r>
              <a:rPr lang="hr-HR" baseline="30000" smtClean="0">
                <a:solidFill>
                  <a:srgbClr val="000066"/>
                </a:solidFill>
              </a:rPr>
              <a:t>2</a:t>
            </a:r>
            <a:r>
              <a:rPr lang="hr-HR" smtClean="0">
                <a:solidFill>
                  <a:srgbClr val="000066"/>
                </a:solidFill>
              </a:rPr>
              <a:t> 		povećanje 1000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	- 1  mm</a:t>
            </a:r>
            <a:r>
              <a:rPr lang="hr-HR" baseline="30000" smtClean="0">
                <a:solidFill>
                  <a:srgbClr val="000066"/>
                </a:solidFill>
              </a:rPr>
              <a:t>2</a:t>
            </a:r>
            <a:r>
              <a:rPr lang="hr-HR" smtClean="0">
                <a:solidFill>
                  <a:srgbClr val="000066"/>
                </a:solidFill>
              </a:rPr>
              <a:t>		povećanje 100 puta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2800" smtClean="0">
                <a:solidFill>
                  <a:srgbClr val="000066"/>
                </a:solidFill>
              </a:rPr>
              <a:t>Slika uzroka se može formirati od reflektovanih upadnih elektrona ili od sekundarnih elektrona</a:t>
            </a:r>
          </a:p>
          <a:p>
            <a:pPr eaLnBrk="1" hangingPunct="1">
              <a:lnSpc>
                <a:spcPct val="80000"/>
              </a:lnSpc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sz="2800" smtClean="0">
                <a:solidFill>
                  <a:srgbClr val="000066"/>
                </a:solidFill>
              </a:rPr>
              <a:t>Sekundarni elektroni imaju male energije</a:t>
            </a:r>
            <a:r>
              <a:rPr lang="en-US" sz="2800" smtClean="0">
                <a:solidFill>
                  <a:srgbClr val="000066"/>
                </a:solidFill>
              </a:rPr>
              <a:t> (0-30eV)</a:t>
            </a:r>
            <a:r>
              <a:rPr lang="hr-HR" sz="2800" smtClean="0">
                <a:solidFill>
                  <a:srgbClr val="000066"/>
                </a:solidFill>
              </a:rPr>
              <a:t> i dolaze iz dubine od najviše 5 nm (prava slika površine)</a:t>
            </a:r>
          </a:p>
          <a:p>
            <a:pPr eaLnBrk="1" hangingPunct="1">
              <a:lnSpc>
                <a:spcPct val="80000"/>
              </a:lnSpc>
            </a:pPr>
            <a:r>
              <a:rPr lang="hr-HR" sz="2800" smtClean="0">
                <a:solidFill>
                  <a:srgbClr val="000066"/>
                </a:solidFill>
              </a:rPr>
              <a:t>Energije reflektovanih elektrona u najvećoj meri bliske energijama upadnih elektrona i mogu da potiču iz dubine 1-2</a:t>
            </a:r>
            <a:r>
              <a:rPr lang="en-US" sz="2800" smtClean="0">
                <a:solidFill>
                  <a:srgbClr val="000066"/>
                </a:solidFill>
              </a:rPr>
              <a:t> </a:t>
            </a:r>
            <a:r>
              <a:rPr lang="hr-HR" sz="2800" smtClean="0">
                <a:solidFill>
                  <a:srgbClr val="000066"/>
                </a:solidFill>
                <a:latin typeface="Symbol" pitchFamily="18" charset="2"/>
              </a:rPr>
              <a:t>m</a:t>
            </a:r>
            <a:r>
              <a:rPr lang="hr-HR" sz="2800" smtClean="0">
                <a:solidFill>
                  <a:srgbClr val="000066"/>
                </a:solidFill>
              </a:rPr>
              <a:t>m (reprezentuje </a:t>
            </a:r>
            <a:r>
              <a:rPr lang="en-US" sz="2800" smtClean="0">
                <a:solidFill>
                  <a:srgbClr val="000066"/>
                </a:solidFill>
              </a:rPr>
              <a:t>donekle i </a:t>
            </a:r>
            <a:r>
              <a:rPr lang="hr-HR" sz="2800" smtClean="0">
                <a:solidFill>
                  <a:srgbClr val="000066"/>
                </a:solidFill>
              </a:rPr>
              <a:t>dubinu uzorka)</a:t>
            </a:r>
          </a:p>
          <a:p>
            <a:pPr eaLnBrk="1" hangingPunct="1">
              <a:lnSpc>
                <a:spcPct val="80000"/>
              </a:lnSpc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sz="2800" smtClean="0">
                <a:solidFill>
                  <a:srgbClr val="000066"/>
                </a:solidFill>
              </a:rPr>
              <a:t>Uzorci moraju biti elektroporovodni (napravanjem ugljenika ili metala u vrlo tankom sloju koji ne narušava topologiju uzorka)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Interakcija elektrona sa uzorkom</a:t>
            </a:r>
            <a:endParaRPr lang="en-US" sz="4000" smtClean="0">
              <a:solidFill>
                <a:srgbClr val="000066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Elastično rasejanje: menja putanju elektrona ali ne i njihovu energiju.</a:t>
            </a:r>
          </a:p>
          <a:p>
            <a:pPr eaLnBrk="1" hangingPunct="1"/>
            <a:endParaRPr lang="hr-HR" smtClean="0">
              <a:solidFill>
                <a:srgbClr val="000066"/>
              </a:solidFill>
            </a:endParaRP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Neelastično rasejanje: deo energije elektroni predaju uzorku pri čemu se emituju sekundarni elektroni, Ožeovi elektroni, x-zraci i ponekad fotoni većih talasnih dužina. 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Elastično rasejanje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6627" name="Picture 4" descr="Fig16-1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96975"/>
            <a:ext cx="3560762" cy="5445125"/>
          </a:xfrm>
          <a:noFill/>
        </p:spPr>
      </p:pic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3995738" y="2852738"/>
            <a:ext cx="52641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Kompjuterska simulacija slučajnog ponašanja 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a) 5 i b) 100 elektrona kada padaju normalno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na uzorak.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Energija elektrona 20 keV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Dubina prodiranja oko 1,5 </a:t>
            </a:r>
            <a:r>
              <a:rPr lang="hr-HR" b="1">
                <a:solidFill>
                  <a:srgbClr val="000066"/>
                </a:solidFill>
                <a:latin typeface="Symbol" pitchFamily="18" charset="2"/>
              </a:rPr>
              <a:t>m</a:t>
            </a:r>
            <a:r>
              <a:rPr lang="hr-HR" b="1">
                <a:solidFill>
                  <a:srgbClr val="000066"/>
                </a:solidFill>
              </a:rPr>
              <a:t>m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Neelastično rasejanje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Kada upadni snop elektrona ima energiju od nekoliko keV, mogu se detektovati sekundarni elektroni energije oko 50 eV (oko 1/2 do 1/5 broja reflektovanih elektrona), zajedno sa reflektovanim elektronima. Sekundarni elektroni energija 3 do 5 eV potiču iz provodne zone (slabo vezani elektroni)</a:t>
            </a:r>
            <a:r>
              <a:rPr lang="en-US" sz="2800" smtClean="0">
                <a:solidFill>
                  <a:srgbClr val="000066"/>
                </a:solidFill>
              </a:rPr>
              <a:t>, </a:t>
            </a:r>
            <a:r>
              <a:rPr lang="hr-HR" sz="2800" smtClean="0">
                <a:solidFill>
                  <a:srgbClr val="000066"/>
                </a:solidFill>
              </a:rPr>
              <a:t>sa dubine od 5 do 50 nm. Mogu se eliminisati podizanjem negativnog napona na detektoru.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Fluorescencija x-zračenja.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detect dia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"/>
          <a:stretch>
            <a:fillRect/>
          </a:stretch>
        </p:blipFill>
        <p:spPr>
          <a:xfrm>
            <a:off x="611188" y="333375"/>
            <a:ext cx="7416800" cy="64103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hotomult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>
            <a:fillRect/>
          </a:stretch>
        </p:blipFill>
        <p:spPr>
          <a:xfrm>
            <a:off x="26988" y="1139825"/>
            <a:ext cx="8893175" cy="4419600"/>
          </a:xfr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leo 435 sem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77" b="55067"/>
          <a:stretch>
            <a:fillRect/>
          </a:stretch>
        </p:blipFill>
        <p:spPr>
          <a:xfrm>
            <a:off x="112713" y="152400"/>
            <a:ext cx="4038600" cy="3532188"/>
          </a:xfrm>
          <a:noFill/>
        </p:spPr>
      </p:pic>
      <p:pic>
        <p:nvPicPr>
          <p:cNvPr id="30723" name="Picture 6" descr="sem st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2702" r="14865"/>
          <a:stretch>
            <a:fillRect/>
          </a:stretch>
        </p:blipFill>
        <p:spPr>
          <a:xfrm>
            <a:off x="4211638" y="3557588"/>
            <a:ext cx="4824412" cy="3219450"/>
          </a:xfrm>
          <a:noFill/>
        </p:spPr>
      </p:pic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808038" y="5537200"/>
            <a:ext cx="215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Komora za uzorke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341438"/>
            <a:ext cx="4248150" cy="2459037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341438"/>
            <a:ext cx="3313112" cy="2419350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8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4221163"/>
            <a:ext cx="2520950" cy="2460625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9" name="Text Box 12"/>
          <p:cNvSpPr txBox="1">
            <a:spLocks noChangeArrowheads="1"/>
          </p:cNvSpPr>
          <p:nvPr/>
        </p:nvSpPr>
        <p:spPr bwMode="auto">
          <a:xfrm>
            <a:off x="2124075" y="836613"/>
            <a:ext cx="3206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Uređene nanocevi ugljenika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31750" name="Text Box 13"/>
          <p:cNvSpPr txBox="1">
            <a:spLocks noChangeArrowheads="1"/>
          </p:cNvSpPr>
          <p:nvPr/>
        </p:nvSpPr>
        <p:spPr bwMode="auto">
          <a:xfrm>
            <a:off x="5364163" y="5373688"/>
            <a:ext cx="3503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Krvna pločica  (dijametar 7</a:t>
            </a:r>
            <a:r>
              <a:rPr lang="hr-HR" b="1">
                <a:solidFill>
                  <a:srgbClr val="000066"/>
                </a:solidFill>
                <a:latin typeface="Symbol" pitchFamily="18" charset="2"/>
              </a:rPr>
              <a:t>m</a:t>
            </a:r>
            <a:r>
              <a:rPr lang="hr-HR" b="1">
                <a:solidFill>
                  <a:srgbClr val="000066"/>
                </a:solidFill>
              </a:rPr>
              <a:t>m)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31751" name="Text Box 14"/>
          <p:cNvSpPr txBox="1">
            <a:spLocks noChangeArrowheads="1"/>
          </p:cNvSpPr>
          <p:nvPr/>
        </p:nvSpPr>
        <p:spPr bwMode="auto">
          <a:xfrm>
            <a:off x="3132138" y="188913"/>
            <a:ext cx="2417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400" b="1">
                <a:solidFill>
                  <a:srgbClr val="000066"/>
                </a:solidFill>
              </a:rPr>
              <a:t>SEM fotografije</a:t>
            </a:r>
            <a:endParaRPr lang="en-US" sz="2400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8175" y="44371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OPTIČKI MIKROSKOP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971550" y="1773238"/>
            <a:ext cx="774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NASTAJANJE LIKA KOD JEDNOSTAVNOG BIKONVEKSNOG SOČIVA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6148" name="Picture 5" descr="OptickiMikroskop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2420938"/>
            <a:ext cx="6705600" cy="3390900"/>
          </a:xfrm>
          <a:noFill/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900113" y="6165850"/>
            <a:ext cx="760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ŠTO JE KRAĆA ŽIŽNA DALJINA VEĆE UVEĆANJE DATIM SOČIVOM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1063" y="5922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Zeoliti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00" y="1685925"/>
            <a:ext cx="8820150" cy="3338513"/>
          </a:xfr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ELL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692150"/>
            <a:ext cx="7200900" cy="5400675"/>
          </a:xfrm>
          <a:noFill/>
        </p:spPr>
      </p:pic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2608263" y="6256338"/>
            <a:ext cx="3206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SEM slika integrisanog kola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1348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Integrisano kolo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765175"/>
            <a:ext cx="6697662" cy="4435475"/>
          </a:xfrm>
          <a:noFill/>
        </p:spPr>
      </p:pic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217488" y="5575300"/>
            <a:ext cx="8604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SEM slika integrisanog kola, na desnoj strani je uvećan deo obeležen belim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praougaonikom; uvećanje 850 x levo i 3340 x desno; ubrzavajući napon 10 kV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46531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ement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60350"/>
            <a:ext cx="7056437" cy="4924425"/>
          </a:xfrm>
          <a:noFill/>
        </p:spPr>
      </p:pic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265113" y="5683250"/>
            <a:ext cx="861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SEM slika cementa: levo slika dobijena sekundarnim elektronima, desno slika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dobijena reflektovanim elektronima; uvećanje 150 x, ubrzavajući napon 20 kV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5013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34A-1-15k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425" y="1025525"/>
            <a:ext cx="4103688" cy="4103688"/>
          </a:xfrm>
          <a:noFill/>
        </p:spPr>
      </p:pic>
      <p:pic>
        <p:nvPicPr>
          <p:cNvPr id="36867" name="Picture 7" descr="charging photo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981075"/>
            <a:ext cx="4248150" cy="4083050"/>
          </a:xfrm>
          <a:noFill/>
        </p:spPr>
      </p:pic>
      <p:sp>
        <p:nvSpPr>
          <p:cNvPr id="36868" name="Text Box 10"/>
          <p:cNvSpPr txBox="1">
            <a:spLocks noChangeArrowheads="1"/>
          </p:cNvSpPr>
          <p:nvPr/>
        </p:nvSpPr>
        <p:spPr bwMode="auto">
          <a:xfrm>
            <a:off x="9525" y="5570538"/>
            <a:ext cx="9264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b="1">
                <a:solidFill>
                  <a:srgbClr val="000066"/>
                </a:solidFill>
              </a:rPr>
              <a:t>Neprovodni uzroci se upadnim snopom statički naelektrišu zbog čega </a:t>
            </a:r>
          </a:p>
          <a:p>
            <a:pPr algn="ctr" eaLnBrk="1" hangingPunct="1"/>
            <a:r>
              <a:rPr lang="hr-HR" b="1">
                <a:solidFill>
                  <a:srgbClr val="000066"/>
                </a:solidFill>
              </a:rPr>
              <a:t>elektronski snop “beži” sa mesta koje se posmatra, što onemogućava posmatranje.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5157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ig16-1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4645025" cy="5400675"/>
          </a:xfrm>
          <a:noFill/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07504" y="5894388"/>
            <a:ext cx="605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b="1" dirty="0" smtClean="0">
                <a:solidFill>
                  <a:srgbClr val="000066"/>
                </a:solidFill>
              </a:rPr>
              <a:t>SEM</a:t>
            </a:r>
            <a:r>
              <a:rPr lang="en-US" b="1" dirty="0" smtClean="0">
                <a:solidFill>
                  <a:srgbClr val="000066"/>
                </a:solidFill>
              </a:rPr>
              <a:t>-EDS</a:t>
            </a:r>
            <a:r>
              <a:rPr lang="hr-HR" b="1" dirty="0" smtClean="0">
                <a:solidFill>
                  <a:srgbClr val="000066"/>
                </a:solidFill>
              </a:rPr>
              <a:t> </a:t>
            </a:r>
            <a:r>
              <a:rPr lang="hr-HR" b="1" dirty="0">
                <a:solidFill>
                  <a:srgbClr val="000066"/>
                </a:solidFill>
              </a:rPr>
              <a:t>analiza površine </a:t>
            </a:r>
            <a:r>
              <a:rPr lang="hr-HR" b="1" dirty="0">
                <a:solidFill>
                  <a:srgbClr val="000066"/>
                </a:solidFill>
                <a:latin typeface="Symbol" pitchFamily="18" charset="2"/>
              </a:rPr>
              <a:t>a</a:t>
            </a:r>
            <a:r>
              <a:rPr lang="hr-HR" b="1" dirty="0">
                <a:solidFill>
                  <a:srgbClr val="000066"/>
                </a:solidFill>
              </a:rPr>
              <a:t>-kohenitne (Fe</a:t>
            </a:r>
            <a:r>
              <a:rPr lang="hr-HR" b="1" baseline="-25000" dirty="0">
                <a:solidFill>
                  <a:srgbClr val="000066"/>
                </a:solidFill>
              </a:rPr>
              <a:t>3</a:t>
            </a:r>
            <a:r>
              <a:rPr lang="hr-HR" b="1" dirty="0">
                <a:solidFill>
                  <a:srgbClr val="000066"/>
                </a:solidFill>
              </a:rPr>
              <a:t>C) čestice</a:t>
            </a:r>
          </a:p>
          <a:p>
            <a:pPr algn="ctr" eaLnBrk="1" hangingPunct="1"/>
            <a:r>
              <a:rPr lang="hr-HR" b="1" dirty="0">
                <a:solidFill>
                  <a:srgbClr val="000066"/>
                </a:solidFill>
              </a:rPr>
              <a:t>u steni sa meseca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032375" y="2136775"/>
            <a:ext cx="39052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Kvalitativna analiza:</a:t>
            </a:r>
          </a:p>
          <a:p>
            <a:pPr eaLnBrk="1" hangingPunct="1">
              <a:buFontTx/>
              <a:buChar char="-"/>
            </a:pPr>
            <a:r>
              <a:rPr lang="hr-HR" b="1">
                <a:solidFill>
                  <a:srgbClr val="000066"/>
                </a:solidFill>
              </a:rPr>
              <a:t>Homogen uzorak daje vernu sliku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površine</a:t>
            </a:r>
          </a:p>
          <a:p>
            <a:pPr eaLnBrk="1" hangingPunct="1">
              <a:buFontTx/>
              <a:buChar char="-"/>
            </a:pPr>
            <a:r>
              <a:rPr lang="hr-HR" b="1">
                <a:solidFill>
                  <a:srgbClr val="000066"/>
                </a:solidFill>
              </a:rPr>
              <a:t>Nehomogen uzorak – mesta sa 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većom koncentracijom težih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elemenata  izgledaju svetlija jer 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bolje reflektuju elektronski mlaz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5104" y="59624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wire_on_hai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57188"/>
            <a:ext cx="65389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285750" y="5643563"/>
            <a:ext cx="8404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66"/>
                </a:solidFill>
              </a:rPr>
              <a:t>Mikrograf nano</a:t>
            </a:r>
            <a:r>
              <a:rPr lang="sr-Latn-CS">
                <a:solidFill>
                  <a:srgbClr val="000066"/>
                </a:solidFill>
              </a:rPr>
              <a:t>žice savijene u krug na vlasi kose; nanožice mogu biti i do 50 nm </a:t>
            </a:r>
          </a:p>
          <a:p>
            <a:pPr algn="ctr" eaLnBrk="1" hangingPunct="1"/>
            <a:r>
              <a:rPr lang="sr-Latn-CS">
                <a:solidFill>
                  <a:srgbClr val="000066"/>
                </a:solidFill>
              </a:rPr>
              <a:t>širine što je hiljaditi deo širine vlasi ljudske kose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5175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dirty="0" smtClean="0">
                <a:solidFill>
                  <a:srgbClr val="000066"/>
                </a:solidFill>
              </a:rPr>
              <a:t>SK</a:t>
            </a:r>
            <a:r>
              <a:rPr lang="en-US" sz="4000" dirty="0" smtClean="0">
                <a:solidFill>
                  <a:srgbClr val="000066"/>
                </a:solidFill>
              </a:rPr>
              <a:t>E</a:t>
            </a:r>
            <a:r>
              <a:rPr lang="hr-HR" sz="4000" dirty="0" smtClean="0">
                <a:solidFill>
                  <a:srgbClr val="000066"/>
                </a:solidFill>
              </a:rPr>
              <a:t>NIRAJUĆI TUNELSKI MIKROSKOP (STM)</a:t>
            </a:r>
            <a:endParaRPr lang="en-US" sz="4000" dirty="0" smtClean="0">
              <a:solidFill>
                <a:srgbClr val="000066"/>
              </a:solidFill>
            </a:endParaRPr>
          </a:p>
        </p:txBody>
      </p:sp>
      <p:pic>
        <p:nvPicPr>
          <p:cNvPr id="3993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3378200" cy="3208338"/>
          </a:xfrm>
          <a:noFill/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23850" y="1700213"/>
            <a:ext cx="8378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1982</a:t>
            </a:r>
            <a:r>
              <a:rPr lang="hr-HR" b="1">
                <a:solidFill>
                  <a:srgbClr val="000066"/>
                </a:solidFill>
              </a:rPr>
              <a:t>. godine</a:t>
            </a:r>
            <a:r>
              <a:rPr lang="en-US" b="1">
                <a:solidFill>
                  <a:srgbClr val="000066"/>
                </a:solidFill>
              </a:rPr>
              <a:t> Binning </a:t>
            </a:r>
            <a:r>
              <a:rPr lang="hr-HR" b="1">
                <a:solidFill>
                  <a:srgbClr val="000066"/>
                </a:solidFill>
              </a:rPr>
              <a:t>i</a:t>
            </a:r>
            <a:r>
              <a:rPr lang="en-US" b="1">
                <a:solidFill>
                  <a:srgbClr val="000066"/>
                </a:solidFill>
              </a:rPr>
              <a:t> Rohrer, IBM Zurich</a:t>
            </a:r>
            <a:r>
              <a:rPr lang="hr-HR" b="1">
                <a:solidFill>
                  <a:srgbClr val="000066"/>
                </a:solidFill>
              </a:rPr>
              <a:t>; 1986. godine Nobelova nagrada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3994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6350" y="2082800"/>
            <a:ext cx="3421063" cy="4437063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0" y="5373688"/>
            <a:ext cx="5060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Centralna komponenta je Pt-Rd ili W igla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koja prelazi preko celog uzroka na rastojanju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manjem od 1 nm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Katoda na el. polju od oko 10</a:t>
            </a:r>
            <a:r>
              <a:rPr lang="hr-HR" b="1" baseline="30000">
                <a:solidFill>
                  <a:srgbClr val="000066"/>
                </a:solidFill>
              </a:rPr>
              <a:t>7</a:t>
            </a:r>
            <a:r>
              <a:rPr lang="hr-HR" b="1">
                <a:solidFill>
                  <a:srgbClr val="000066"/>
                </a:solidFill>
              </a:rPr>
              <a:t> V/cm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765175"/>
            <a:ext cx="5924550" cy="3600450"/>
          </a:xfrm>
          <a:noFill/>
        </p:spPr>
      </p:pic>
      <p:sp>
        <p:nvSpPr>
          <p:cNvPr id="40963" name="Text Box 7"/>
          <p:cNvSpPr txBox="1">
            <a:spLocks noChangeArrowheads="1"/>
          </p:cNvSpPr>
          <p:nvPr/>
        </p:nvSpPr>
        <p:spPr bwMode="auto">
          <a:xfrm>
            <a:off x="323850" y="4508500"/>
            <a:ext cx="8439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Ako vrh igle nije samo jedan atom onda će kroz nju prolaziti oko milion puta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slabija struja.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323850" y="5157788"/>
            <a:ext cx="81089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STM ne meri direktno položaje atoma, već indirektno pošto meri gustinu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elektronskog oblaka. U nekim slučajevima to daje dobre položaje atoma, 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ali ne uvek.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Struja tunelovanja se eksponencijalno menja sa rastojanjem, tj. ako rastojanje poraste za 0,2 nm, struja opadne za faktor 2.</a:t>
            </a:r>
          </a:p>
          <a:p>
            <a:pPr eaLnBrk="1" hangingPunct="1">
              <a:lnSpc>
                <a:spcPct val="90000"/>
              </a:lnSpc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Prikazivanje trodimenzionalne slike površine i adsorbata na površini na nivou nm, tj. na nivou atoma.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Tako se ispituju površine zlata, Pt, dopiranog Si, amorfnog ugljenika, ugljeničnih vlakana i različitih adsorbata.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KARAKTERISTIKE MIKROSKOPA:</a:t>
            </a:r>
            <a:endParaRPr lang="en-US" sz="4000" smtClean="0">
              <a:solidFill>
                <a:srgbClr val="000066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525963"/>
          </a:xfrm>
        </p:spPr>
        <p:txBody>
          <a:bodyPr/>
          <a:lstStyle/>
          <a:p>
            <a:pPr eaLnBrk="1" hangingPunct="1"/>
            <a:r>
              <a:rPr lang="hr-HR" b="1" smtClean="0">
                <a:solidFill>
                  <a:srgbClr val="000066"/>
                </a:solidFill>
              </a:rPr>
              <a:t>Uvećanje</a:t>
            </a:r>
            <a:r>
              <a:rPr lang="hr-HR" smtClean="0">
                <a:solidFill>
                  <a:srgbClr val="000066"/>
                </a:solidFill>
              </a:rPr>
              <a:t>: veličina lika/veličina objekta</a:t>
            </a:r>
          </a:p>
          <a:p>
            <a:pPr eaLnBrk="1" hangingPunct="1">
              <a:buFontTx/>
              <a:buNone/>
            </a:pPr>
            <a:endParaRPr lang="hr-HR" smtClean="0">
              <a:solidFill>
                <a:srgbClr val="000066"/>
              </a:solidFill>
            </a:endParaRPr>
          </a:p>
          <a:p>
            <a:pPr eaLnBrk="1" hangingPunct="1"/>
            <a:endParaRPr lang="hr-HR" smtClean="0">
              <a:solidFill>
                <a:srgbClr val="000066"/>
              </a:solidFill>
            </a:endParaRPr>
          </a:p>
          <a:p>
            <a:pPr eaLnBrk="1" hangingPunct="1"/>
            <a:r>
              <a:rPr lang="hr-HR" b="1" smtClean="0">
                <a:solidFill>
                  <a:srgbClr val="000066"/>
                </a:solidFill>
              </a:rPr>
              <a:t>Moć razlaganja</a:t>
            </a:r>
            <a:r>
              <a:rPr lang="hr-HR" smtClean="0">
                <a:solidFill>
                  <a:srgbClr val="000066"/>
                </a:solidFill>
              </a:rPr>
              <a:t>: minimalno rastojanje između dva objekta koje se može odrediti datim mikroskopom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pPr eaLnBrk="1" hangingPunct="1"/>
            <a:r>
              <a:rPr lang="hr-HR" sz="2800" smtClean="0">
                <a:solidFill>
                  <a:srgbClr val="000066"/>
                </a:solidFill>
              </a:rPr>
              <a:t>Igla je povezana sa cilindrom od piezoelektrične keramike (kvarc, kalijum natrijum tartarat, kalijum fosfat itd..)- efekat promene dužine sa promenom električne struje</a:t>
            </a:r>
          </a:p>
          <a:p>
            <a:pPr eaLnBrk="1" hangingPunct="1"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/>
            <a:r>
              <a:rPr lang="hr-HR" sz="2800" smtClean="0">
                <a:solidFill>
                  <a:srgbClr val="000066"/>
                </a:solidFill>
              </a:rPr>
              <a:t>Postoje dva načina snimanja površine:</a:t>
            </a:r>
          </a:p>
          <a:p>
            <a:pPr eaLnBrk="1" hangingPunct="1"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1. metod konstantne struje</a:t>
            </a:r>
          </a:p>
          <a:p>
            <a:pPr eaLnBrk="1" hangingPunct="1"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2. metod konstantne visine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STM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60350"/>
            <a:ext cx="5318125" cy="6454775"/>
          </a:xfrm>
          <a:noFill/>
        </p:spPr>
      </p:pic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2124075" y="476250"/>
            <a:ext cx="2622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/>
              <a:t>metod konstantne struje</a:t>
            </a:r>
            <a:endParaRPr lang="en-US"/>
          </a:p>
        </p:txBody>
      </p:sp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4716463" y="476250"/>
            <a:ext cx="26638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/>
              <a:t>metod konstantne </a:t>
            </a:r>
            <a:r>
              <a:rPr lang="en-US"/>
              <a:t>visine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476250"/>
            <a:ext cx="6911975" cy="4941888"/>
          </a:xfrm>
          <a:noFill/>
        </p:spPr>
      </p:pic>
      <p:sp>
        <p:nvSpPr>
          <p:cNvPr id="45059" name="Text Box 7"/>
          <p:cNvSpPr txBox="1">
            <a:spLocks noChangeArrowheads="1"/>
          </p:cNvSpPr>
          <p:nvPr/>
        </p:nvSpPr>
        <p:spPr bwMode="auto">
          <a:xfrm>
            <a:off x="2195513" y="5805488"/>
            <a:ext cx="467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STM slika – atomi Fe na površini Cu (111)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5988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57188" y="928688"/>
          <a:ext cx="5113337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Image" r:id="rId6" imgW="1523810" imgH="1249524" progId="PSP7.Image">
                  <p:embed/>
                </p:oleObj>
              </mc:Choice>
              <mc:Fallback>
                <p:oleObj name="Image" r:id="rId6" imgW="1523810" imgH="1249524" progId="PSP7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928688"/>
                        <a:ext cx="5113337" cy="41910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2484438" y="5445125"/>
            <a:ext cx="365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STM slika Si ultravisoki vakuum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052" name="Picture 5" descr="Si11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214438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6416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00066"/>
                </a:solidFill>
              </a:rPr>
              <a:t>Centar za nano nauke – Univerzitet u Minhenu</a:t>
            </a:r>
          </a:p>
        </p:txBody>
      </p:sp>
      <p:pic>
        <p:nvPicPr>
          <p:cNvPr id="46083" name="Content Placeholder 3" descr="Cens_nanomanipulation3d_Trixler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7150" y="1600200"/>
            <a:ext cx="6489700" cy="4525963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643063"/>
            <a:ext cx="3786187" cy="4965700"/>
          </a:xfr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57188"/>
            <a:ext cx="78771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643063"/>
            <a:ext cx="3941763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Rejlijev kriterijum moći razlaganja:</a:t>
            </a:r>
            <a:endParaRPr lang="en-US" sz="4000" smtClean="0">
              <a:solidFill>
                <a:srgbClr val="000066"/>
              </a:solidFill>
            </a:endParaRPr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44675"/>
            <a:ext cx="3816350" cy="3459163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468313" y="5589588"/>
            <a:ext cx="75596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sz="2800" b="1">
                <a:solidFill>
                  <a:srgbClr val="000066"/>
                </a:solidFill>
              </a:rPr>
              <a:t>Za VID svetlost: </a:t>
            </a:r>
            <a:r>
              <a:rPr lang="hr-HR" sz="2800" b="1">
                <a:solidFill>
                  <a:srgbClr val="000066"/>
                </a:solidFill>
                <a:latin typeface="Symbol" pitchFamily="18" charset="2"/>
              </a:rPr>
              <a:t>l</a:t>
            </a:r>
            <a:r>
              <a:rPr lang="hr-HR" sz="2800" b="1">
                <a:solidFill>
                  <a:srgbClr val="000066"/>
                </a:solidFill>
              </a:rPr>
              <a:t>= 0,5 </a:t>
            </a:r>
            <a:r>
              <a:rPr lang="hr-HR" sz="2800" b="1">
                <a:solidFill>
                  <a:srgbClr val="000066"/>
                </a:solidFill>
                <a:latin typeface="Symbol" pitchFamily="18" charset="2"/>
              </a:rPr>
              <a:t>m</a:t>
            </a:r>
            <a:r>
              <a:rPr lang="hr-HR" sz="2800" b="1">
                <a:solidFill>
                  <a:srgbClr val="000066"/>
                </a:solidFill>
              </a:rPr>
              <a:t>m 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r-HR" sz="2800" b="1">
                <a:solidFill>
                  <a:srgbClr val="000066"/>
                </a:solidFill>
              </a:rPr>
              <a:t> </a:t>
            </a:r>
            <a:r>
              <a:rPr lang="hr-HR" sz="2800" b="1">
                <a:solidFill>
                  <a:srgbClr val="000066"/>
                </a:solidFill>
                <a:latin typeface="Symbol" pitchFamily="18" charset="2"/>
              </a:rPr>
              <a:t>D</a:t>
            </a:r>
            <a:r>
              <a:rPr lang="hr-HR" sz="2800" b="1">
                <a:solidFill>
                  <a:srgbClr val="000066"/>
                </a:solidFill>
              </a:rPr>
              <a:t>x  </a:t>
            </a:r>
            <a:r>
              <a:rPr lang="en-US" sz="2800" b="1">
                <a:solidFill>
                  <a:srgbClr val="000066"/>
                </a:solidFill>
                <a:cs typeface="Arial" charset="0"/>
              </a:rPr>
              <a:t>~</a:t>
            </a:r>
            <a:r>
              <a:rPr lang="hr-HR" sz="2800" b="1">
                <a:solidFill>
                  <a:srgbClr val="000066"/>
                </a:solidFill>
                <a:cs typeface="Arial" charset="0"/>
              </a:rPr>
              <a:t> 0,2 </a:t>
            </a:r>
            <a:r>
              <a:rPr lang="hr-HR" sz="2800" b="1">
                <a:solidFill>
                  <a:srgbClr val="000066"/>
                </a:solidFill>
                <a:latin typeface="Symbol" pitchFamily="18" charset="2"/>
                <a:cs typeface="Arial" charset="0"/>
              </a:rPr>
              <a:t>m</a:t>
            </a:r>
            <a:r>
              <a:rPr lang="hr-HR" sz="2800" b="1">
                <a:solidFill>
                  <a:srgbClr val="000066"/>
                </a:solidFill>
                <a:cs typeface="Arial" charset="0"/>
              </a:rPr>
              <a:t>m</a:t>
            </a:r>
            <a:endParaRPr lang="en-US" sz="2800" b="1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8197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844675"/>
            <a:ext cx="4465637" cy="3432175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rgbClr val="000066"/>
                </a:solidFill>
              </a:rPr>
              <a:t>Pioniri </a:t>
            </a:r>
            <a:r>
              <a:rPr lang="hr-HR" sz="4000" smtClean="0">
                <a:solidFill>
                  <a:srgbClr val="000066"/>
                </a:solidFill>
              </a:rPr>
              <a:t>teorije o </a:t>
            </a:r>
            <a:r>
              <a:rPr lang="en-US" sz="4000" smtClean="0">
                <a:solidFill>
                  <a:srgbClr val="000066"/>
                </a:solidFill>
              </a:rPr>
              <a:t>talasni</a:t>
            </a:r>
            <a:r>
              <a:rPr lang="hr-HR" sz="4000" smtClean="0">
                <a:solidFill>
                  <a:srgbClr val="000066"/>
                </a:solidFill>
              </a:rPr>
              <a:t>m</a:t>
            </a:r>
            <a:r>
              <a:rPr lang="en-US" sz="4000" smtClean="0">
                <a:solidFill>
                  <a:srgbClr val="000066"/>
                </a:solidFill>
              </a:rPr>
              <a:t> osobina</a:t>
            </a:r>
            <a:r>
              <a:rPr lang="hr-HR" sz="4000" smtClean="0">
                <a:solidFill>
                  <a:srgbClr val="000066"/>
                </a:solidFill>
              </a:rPr>
              <a:t>ma</a:t>
            </a:r>
            <a:r>
              <a:rPr lang="en-US" sz="4000" smtClean="0">
                <a:solidFill>
                  <a:srgbClr val="000066"/>
                </a:solidFill>
              </a:rPr>
              <a:t> </a:t>
            </a:r>
            <a:r>
              <a:rPr lang="hr-HR" sz="4000" smtClean="0">
                <a:solidFill>
                  <a:srgbClr val="000066"/>
                </a:solidFill>
              </a:rPr>
              <a:t>čestica</a:t>
            </a:r>
            <a:endParaRPr lang="en-US" sz="4000" smtClean="0">
              <a:solidFill>
                <a:srgbClr val="000066"/>
              </a:solidFill>
            </a:endParaRPr>
          </a:p>
        </p:txBody>
      </p:sp>
      <p:pic>
        <p:nvPicPr>
          <p:cNvPr id="9219" name="Picture 4" descr="Born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75" y="1936750"/>
            <a:ext cx="2655888" cy="3240088"/>
          </a:xfrm>
          <a:noFill/>
        </p:spPr>
      </p:pic>
      <p:pic>
        <p:nvPicPr>
          <p:cNvPr id="9220" name="Picture 7" descr="Heisenber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438" y="1879600"/>
            <a:ext cx="2776537" cy="3289300"/>
          </a:xfrm>
          <a:noFill/>
        </p:spPr>
      </p:pic>
      <p:pic>
        <p:nvPicPr>
          <p:cNvPr id="9221" name="Picture 10" descr="Schroeding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1844675"/>
            <a:ext cx="2187575" cy="3313113"/>
          </a:xfrm>
          <a:noFill/>
        </p:spPr>
      </p:pic>
      <p:sp>
        <p:nvSpPr>
          <p:cNvPr id="9222" name="Text Box 13"/>
          <p:cNvSpPr txBox="1">
            <a:spLocks noChangeArrowheads="1"/>
          </p:cNvSpPr>
          <p:nvPr/>
        </p:nvSpPr>
        <p:spPr bwMode="auto">
          <a:xfrm>
            <a:off x="1116013" y="5445125"/>
            <a:ext cx="777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>
                <a:solidFill>
                  <a:srgbClr val="000066"/>
                </a:solidFill>
                <a:cs typeface="Arial" charset="0"/>
              </a:rPr>
              <a:t>Born</a:t>
            </a:r>
          </a:p>
        </p:txBody>
      </p:sp>
      <p:sp>
        <p:nvSpPr>
          <p:cNvPr id="9223" name="Text Box 14"/>
          <p:cNvSpPr txBox="1">
            <a:spLocks noChangeArrowheads="1"/>
          </p:cNvSpPr>
          <p:nvPr/>
        </p:nvSpPr>
        <p:spPr bwMode="auto">
          <a:xfrm>
            <a:off x="3736975" y="5459413"/>
            <a:ext cx="1582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>
                <a:solidFill>
                  <a:srgbClr val="000066"/>
                </a:solidFill>
                <a:cs typeface="Arial" charset="0"/>
              </a:rPr>
              <a:t>Heisenburg</a:t>
            </a:r>
          </a:p>
        </p:txBody>
      </p:sp>
      <p:sp>
        <p:nvSpPr>
          <p:cNvPr id="9224" name="Text Box 15"/>
          <p:cNvSpPr txBox="1">
            <a:spLocks noChangeArrowheads="1"/>
          </p:cNvSpPr>
          <p:nvPr/>
        </p:nvSpPr>
        <p:spPr bwMode="auto">
          <a:xfrm>
            <a:off x="6372225" y="5445125"/>
            <a:ext cx="1681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>
                <a:solidFill>
                  <a:srgbClr val="000066"/>
                </a:solidFill>
                <a:cs typeface="Arial" charset="0"/>
              </a:rPr>
              <a:t>Schrodinger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ELEKTRONSKI MIKROSKOPI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1030" name="Picture 4" descr="Debrogli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950" y="2205038"/>
            <a:ext cx="1814513" cy="2520950"/>
          </a:xfrm>
          <a:noFill/>
        </p:spPr>
      </p:pic>
      <p:graphicFrame>
        <p:nvGraphicFramePr>
          <p:cNvPr id="1026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276600" y="1844675"/>
          <a:ext cx="17272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Equation" r:id="rId7" imgW="514509" imgH="371528" progId="Equation.3">
                  <p:embed/>
                </p:oleObj>
              </mc:Choice>
              <mc:Fallback>
                <p:oleObj name="Equation" r:id="rId7" imgW="514509" imgH="371528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844675"/>
                        <a:ext cx="1727200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140200" y="5157788"/>
          <a:ext cx="310038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9" imgW="1505003" imgH="400050" progId="Equation.3">
                  <p:embed/>
                </p:oleObj>
              </mc:Choice>
              <mc:Fallback>
                <p:oleObj name="Equation" r:id="rId9" imgW="1505003" imgH="40005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5157788"/>
                        <a:ext cx="3100388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235825" y="4797425"/>
            <a:ext cx="1404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b="1">
                <a:solidFill>
                  <a:srgbClr val="000066"/>
                </a:solidFill>
              </a:rPr>
              <a:t>de Broglie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179388" y="1484313"/>
            <a:ext cx="87137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>
                <a:solidFill>
                  <a:srgbClr val="000066"/>
                </a:solidFill>
              </a:rPr>
              <a:t>1924. godine de Broglie je postavio hipotezu po kojoj čestice poseduju i talasna svojstva: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395288" y="3141663"/>
            <a:ext cx="469265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gde je </a:t>
            </a:r>
            <a:r>
              <a:rPr lang="hr-HR">
                <a:solidFill>
                  <a:srgbClr val="000066"/>
                </a:solidFill>
                <a:latin typeface="Symbol" pitchFamily="18" charset="2"/>
              </a:rPr>
              <a:t>l</a:t>
            </a:r>
            <a:r>
              <a:rPr lang="hr-HR">
                <a:solidFill>
                  <a:srgbClr val="000066"/>
                </a:solidFill>
              </a:rPr>
              <a:t> talasna dužina čestice, 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h je Plankova konstanta 6,63</a:t>
            </a:r>
            <a:r>
              <a:rPr lang="en-US">
                <a:solidFill>
                  <a:srgbClr val="000066"/>
                </a:solidFill>
                <a:cs typeface="Arial" charset="0"/>
              </a:rPr>
              <a:t>·</a:t>
            </a:r>
            <a:r>
              <a:rPr lang="hr-HR">
                <a:solidFill>
                  <a:srgbClr val="000066"/>
                </a:solidFill>
                <a:cs typeface="Arial" charset="0"/>
              </a:rPr>
              <a:t>10</a:t>
            </a:r>
            <a:r>
              <a:rPr lang="hr-HR" baseline="30000">
                <a:solidFill>
                  <a:srgbClr val="000066"/>
                </a:solidFill>
                <a:cs typeface="Arial" charset="0"/>
              </a:rPr>
              <a:t>-34</a:t>
            </a:r>
            <a:r>
              <a:rPr lang="hr-HR">
                <a:solidFill>
                  <a:srgbClr val="000066"/>
                </a:solidFill>
                <a:cs typeface="Arial" charset="0"/>
              </a:rPr>
              <a:t> Js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  <a:cs typeface="Arial" charset="0"/>
              </a:rPr>
              <a:t>m</a:t>
            </a:r>
            <a:r>
              <a:rPr lang="hr-HR" sz="2400">
                <a:solidFill>
                  <a:srgbClr val="000066"/>
                </a:solidFill>
                <a:latin typeface="Symbol" pitchFamily="18" charset="2"/>
                <a:cs typeface="Arial" charset="0"/>
              </a:rPr>
              <a:t>u</a:t>
            </a:r>
            <a:r>
              <a:rPr lang="hr-HR" sz="2400">
                <a:solidFill>
                  <a:srgbClr val="000066"/>
                </a:solidFill>
                <a:cs typeface="Arial" charset="0"/>
              </a:rPr>
              <a:t> </a:t>
            </a:r>
            <a:r>
              <a:rPr lang="hr-HR">
                <a:solidFill>
                  <a:srgbClr val="000066"/>
                </a:solidFill>
                <a:cs typeface="Arial" charset="0"/>
              </a:rPr>
              <a:t>je impuls čestice</a:t>
            </a:r>
          </a:p>
          <a:p>
            <a:pPr eaLnBrk="1" hangingPunct="1"/>
            <a:endParaRPr lang="hr-HR">
              <a:solidFill>
                <a:srgbClr val="000066"/>
              </a:solidFill>
              <a:cs typeface="Arial" charset="0"/>
            </a:endParaRPr>
          </a:p>
          <a:p>
            <a:pPr eaLnBrk="1" hangingPunct="1"/>
            <a:r>
              <a:rPr lang="hr-HR">
                <a:solidFill>
                  <a:srgbClr val="000066"/>
                </a:solidFill>
                <a:cs typeface="Arial" charset="0"/>
              </a:rPr>
              <a:t>za elektrone: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  <a:cs typeface="Arial" charset="0"/>
              </a:rPr>
              <a:t>m = 9,1</a:t>
            </a:r>
            <a:r>
              <a:rPr lang="en-US">
                <a:solidFill>
                  <a:srgbClr val="000066"/>
                </a:solidFill>
                <a:cs typeface="Arial" charset="0"/>
              </a:rPr>
              <a:t>·</a:t>
            </a:r>
            <a:r>
              <a:rPr lang="hr-HR">
                <a:solidFill>
                  <a:srgbClr val="000066"/>
                </a:solidFill>
                <a:cs typeface="Arial" charset="0"/>
              </a:rPr>
              <a:t>10</a:t>
            </a:r>
            <a:r>
              <a:rPr lang="hr-HR" baseline="30000">
                <a:solidFill>
                  <a:srgbClr val="000066"/>
                </a:solidFill>
                <a:cs typeface="Arial" charset="0"/>
              </a:rPr>
              <a:t>-31</a:t>
            </a:r>
            <a:r>
              <a:rPr lang="hr-HR">
                <a:solidFill>
                  <a:srgbClr val="000066"/>
                </a:solidFill>
                <a:cs typeface="Arial" charset="0"/>
              </a:rPr>
              <a:t> kg      e= 1,6</a:t>
            </a:r>
            <a:r>
              <a:rPr lang="en-US">
                <a:solidFill>
                  <a:srgbClr val="000066"/>
                </a:solidFill>
                <a:cs typeface="Arial" charset="0"/>
              </a:rPr>
              <a:t>·</a:t>
            </a:r>
            <a:r>
              <a:rPr lang="hr-HR">
                <a:solidFill>
                  <a:srgbClr val="000066"/>
                </a:solidFill>
                <a:cs typeface="Arial" charset="0"/>
              </a:rPr>
              <a:t>10</a:t>
            </a:r>
            <a:r>
              <a:rPr lang="hr-HR" baseline="30000">
                <a:solidFill>
                  <a:srgbClr val="000066"/>
                </a:solidFill>
                <a:cs typeface="Arial" charset="0"/>
              </a:rPr>
              <a:t>-19</a:t>
            </a:r>
            <a:r>
              <a:rPr lang="hr-HR">
                <a:solidFill>
                  <a:srgbClr val="000066"/>
                </a:solidFill>
                <a:cs typeface="Arial" charset="0"/>
              </a:rPr>
              <a:t>C</a:t>
            </a:r>
            <a:endParaRPr lang="en-US">
              <a:solidFill>
                <a:srgbClr val="000066"/>
              </a:solidFill>
              <a:cs typeface="Arial" charset="0"/>
            </a:endParaRPr>
          </a:p>
        </p:txBody>
      </p:sp>
      <p:graphicFrame>
        <p:nvGraphicFramePr>
          <p:cNvPr id="1028" name="Object 14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971550" y="5013325"/>
          <a:ext cx="2376488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Equation" r:id="rId11" imgW="933450" imgH="400050" progId="Equation.3">
                  <p:embed/>
                </p:oleObj>
              </mc:Choice>
              <mc:Fallback>
                <p:oleObj name="Equation" r:id="rId11" imgW="933450" imgH="40005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5013325"/>
                        <a:ext cx="2376488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Text Box 16"/>
          <p:cNvSpPr txBox="1">
            <a:spLocks noChangeArrowheads="1"/>
          </p:cNvSpPr>
          <p:nvPr/>
        </p:nvSpPr>
        <p:spPr bwMode="auto">
          <a:xfrm>
            <a:off x="1166813" y="6040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/>
          </a:p>
        </p:txBody>
      </p:sp>
      <p:sp>
        <p:nvSpPr>
          <p:cNvPr id="1035" name="Text Box 18"/>
          <p:cNvSpPr txBox="1">
            <a:spLocks noChangeArrowheads="1"/>
          </p:cNvSpPr>
          <p:nvPr/>
        </p:nvSpPr>
        <p:spPr bwMode="auto">
          <a:xfrm>
            <a:off x="2339975" y="6237288"/>
            <a:ext cx="4125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pri naponu od 60kV  </a:t>
            </a:r>
            <a:r>
              <a:rPr lang="hr-HR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→    </a:t>
            </a:r>
            <a:r>
              <a:rPr lang="hr-HR" b="1">
                <a:solidFill>
                  <a:srgbClr val="000066"/>
                </a:solidFill>
                <a:latin typeface="Symbol" pitchFamily="18" charset="2"/>
                <a:cs typeface="Times New Roman" pitchFamily="18" charset="0"/>
              </a:rPr>
              <a:t>l</a:t>
            </a:r>
            <a:r>
              <a:rPr lang="hr-HR" b="1">
                <a:solidFill>
                  <a:srgbClr val="000066"/>
                </a:solidFill>
                <a:cs typeface="Times New Roman" pitchFamily="18" charset="0"/>
              </a:rPr>
              <a:t> = 0,05 nm</a:t>
            </a:r>
            <a:endParaRPr lang="hr-HR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60432" y="6102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Sl7-1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63" y="879475"/>
            <a:ext cx="5792787" cy="5949950"/>
          </a:xfrm>
          <a:noFill/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-68263" y="120650"/>
            <a:ext cx="9396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sz="2400">
                <a:solidFill>
                  <a:srgbClr val="000066"/>
                </a:solidFill>
              </a:rPr>
              <a:t>Model međudejstva elektronskog pobudnog snopa i čvrstog uzorka 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2274888" y="1000125"/>
            <a:ext cx="194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/>
              <a:t>snop e</a:t>
            </a:r>
            <a:r>
              <a:rPr lang="hr-HR" baseline="30000"/>
              <a:t>-</a:t>
            </a:r>
            <a:r>
              <a:rPr lang="hr-HR"/>
              <a:t> (E </a:t>
            </a:r>
            <a:r>
              <a:rPr lang="en-US">
                <a:cs typeface="Arial" charset="0"/>
              </a:rPr>
              <a:t>~</a:t>
            </a:r>
            <a:r>
              <a:rPr lang="hr-HR">
                <a:cs typeface="Arial" charset="0"/>
              </a:rPr>
              <a:t> keV)</a:t>
            </a:r>
            <a:endParaRPr lang="en-US">
              <a:cs typeface="Arial" charset="0"/>
            </a:endParaRP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6084888" y="5949950"/>
            <a:ext cx="2922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Dubina sa koje se vrši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ekscitacija je 10</a:t>
            </a:r>
            <a:r>
              <a:rPr lang="hr-HR" b="1" baseline="30000">
                <a:solidFill>
                  <a:srgbClr val="000066"/>
                </a:solidFill>
              </a:rPr>
              <a:t>3 </a:t>
            </a:r>
            <a:r>
              <a:rPr lang="hr-HR" b="1">
                <a:solidFill>
                  <a:srgbClr val="000066"/>
                </a:solidFill>
              </a:rPr>
              <a:t>- 10</a:t>
            </a:r>
            <a:r>
              <a:rPr lang="hr-HR" b="1" baseline="30000">
                <a:solidFill>
                  <a:srgbClr val="000066"/>
                </a:solidFill>
              </a:rPr>
              <a:t>5</a:t>
            </a:r>
            <a:r>
              <a:rPr lang="hr-HR" b="1">
                <a:solidFill>
                  <a:srgbClr val="000066"/>
                </a:solidFill>
              </a:rPr>
              <a:t> nm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5992813" y="1096963"/>
            <a:ext cx="31511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 sz="1600">
                <a:solidFill>
                  <a:srgbClr val="000066"/>
                </a:solidFill>
              </a:rPr>
              <a:t>deo e</a:t>
            </a:r>
            <a:r>
              <a:rPr lang="hr-HR" sz="1600" baseline="30000">
                <a:solidFill>
                  <a:srgbClr val="000066"/>
                </a:solidFill>
              </a:rPr>
              <a:t>-</a:t>
            </a:r>
            <a:r>
              <a:rPr lang="hr-HR" sz="1600">
                <a:solidFill>
                  <a:srgbClr val="000066"/>
                </a:solidFill>
              </a:rPr>
              <a:t> se reflektuje</a:t>
            </a:r>
          </a:p>
          <a:p>
            <a:pPr eaLnBrk="1" hangingPunct="1">
              <a:buFontTx/>
              <a:buAutoNum type="arabicPeriod"/>
            </a:pPr>
            <a:r>
              <a:rPr lang="hr-HR" sz="1600" b="1">
                <a:solidFill>
                  <a:srgbClr val="000066"/>
                </a:solidFill>
              </a:rPr>
              <a:t>deo e</a:t>
            </a:r>
            <a:r>
              <a:rPr lang="hr-HR" sz="1600" b="1" baseline="30000">
                <a:solidFill>
                  <a:srgbClr val="000066"/>
                </a:solidFill>
              </a:rPr>
              <a:t>-</a:t>
            </a:r>
            <a:r>
              <a:rPr lang="en-US" sz="1600" b="1" baseline="30000">
                <a:solidFill>
                  <a:srgbClr val="000066"/>
                </a:solidFill>
              </a:rPr>
              <a:t> </a:t>
            </a:r>
            <a:r>
              <a:rPr lang="hr-HR" sz="1600" b="1">
                <a:solidFill>
                  <a:srgbClr val="000066"/>
                </a:solidFill>
              </a:rPr>
              <a:t>ekscituje atome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      materijala na emisiju        karakterističnog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      x-zračenja 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     </a:t>
            </a:r>
            <a:r>
              <a:rPr lang="en-US" sz="1600" b="1">
                <a:solidFill>
                  <a:srgbClr val="000066"/>
                </a:solidFill>
              </a:rPr>
              <a:t> </a:t>
            </a:r>
            <a:r>
              <a:rPr lang="hr-HR" sz="1600" b="1">
                <a:solidFill>
                  <a:srgbClr val="000066"/>
                </a:solidFill>
              </a:rPr>
              <a:t>(Ožeovi elektroni)</a:t>
            </a:r>
          </a:p>
          <a:p>
            <a:pPr eaLnBrk="1" hangingPunct="1"/>
            <a:r>
              <a:rPr lang="hr-HR" sz="1600">
                <a:solidFill>
                  <a:srgbClr val="000066"/>
                </a:solidFill>
              </a:rPr>
              <a:t>3. deo e</a:t>
            </a:r>
            <a:r>
              <a:rPr lang="hr-HR" sz="1600" baseline="30000">
                <a:solidFill>
                  <a:srgbClr val="000066"/>
                </a:solidFill>
              </a:rPr>
              <a:t>-</a:t>
            </a:r>
            <a:r>
              <a:rPr lang="hr-HR" sz="1600">
                <a:solidFill>
                  <a:srgbClr val="000066"/>
                </a:solidFill>
              </a:rPr>
              <a:t> emituje zakočno (belo)</a:t>
            </a:r>
          </a:p>
          <a:p>
            <a:pPr eaLnBrk="1" hangingPunct="1"/>
            <a:r>
              <a:rPr lang="hr-HR" sz="1600">
                <a:solidFill>
                  <a:srgbClr val="000066"/>
                </a:solidFill>
              </a:rPr>
              <a:t>    x-zračenje</a:t>
            </a:r>
          </a:p>
          <a:p>
            <a:pPr eaLnBrk="1" hangingPunct="1"/>
            <a:r>
              <a:rPr lang="hr-HR" sz="1600">
                <a:solidFill>
                  <a:srgbClr val="000066"/>
                </a:solidFill>
              </a:rPr>
              <a:t>4. deo e</a:t>
            </a:r>
            <a:r>
              <a:rPr lang="hr-HR" sz="1600" baseline="30000">
                <a:solidFill>
                  <a:srgbClr val="000066"/>
                </a:solidFill>
              </a:rPr>
              <a:t>-</a:t>
            </a:r>
            <a:r>
              <a:rPr lang="hr-HR" sz="1600">
                <a:solidFill>
                  <a:srgbClr val="000066"/>
                </a:solidFill>
              </a:rPr>
              <a:t> propušten kroz uzorak</a:t>
            </a:r>
          </a:p>
          <a:p>
            <a:pPr eaLnBrk="1" hangingPunct="1"/>
            <a:endParaRPr lang="hr-HR" sz="1600">
              <a:solidFill>
                <a:srgbClr val="000066"/>
              </a:solidFill>
            </a:endParaRPr>
          </a:p>
          <a:p>
            <a:pPr eaLnBrk="1" hangingPunct="1"/>
            <a:endParaRPr lang="hr-HR" sz="1600">
              <a:solidFill>
                <a:srgbClr val="000066"/>
              </a:solidFill>
            </a:endParaRPr>
          </a:p>
          <a:p>
            <a:pPr eaLnBrk="1" hangingPunct="1"/>
            <a:r>
              <a:rPr lang="hr-HR" sz="1600">
                <a:solidFill>
                  <a:srgbClr val="000066"/>
                </a:solidFill>
              </a:rPr>
              <a:t>	Primarno x-zračenje se delom troši i na stvaranje sekundarnog x-zračenja (rendgenska fluorescencija,</a:t>
            </a:r>
          </a:p>
          <a:p>
            <a:pPr eaLnBrk="1" hangingPunct="1"/>
            <a:r>
              <a:rPr lang="hr-HR" sz="1600">
                <a:solidFill>
                  <a:srgbClr val="000066"/>
                </a:solidFill>
              </a:rPr>
              <a:t>       karakteristično i kontinu</a:t>
            </a:r>
            <a:r>
              <a:rPr lang="en-US" sz="1600">
                <a:solidFill>
                  <a:srgbClr val="000066"/>
                </a:solidFill>
              </a:rPr>
              <a:t>al</a:t>
            </a:r>
            <a:r>
              <a:rPr lang="hr-HR" sz="1600">
                <a:solidFill>
                  <a:srgbClr val="000066"/>
                </a:solidFill>
              </a:rPr>
              <a:t>no x-zračenje)</a:t>
            </a:r>
            <a:endParaRPr lang="en-US" sz="1600">
              <a:solidFill>
                <a:srgbClr val="000066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268" y="52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395288" y="2276475"/>
            <a:ext cx="8229600" cy="421005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400" dirty="0" smtClean="0">
                <a:solidFill>
                  <a:srgbClr val="000066"/>
                </a:solidFill>
              </a:rPr>
              <a:t>Transmisioni elektronski mikroskop (TEM)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400" dirty="0" smtClean="0">
                <a:solidFill>
                  <a:srgbClr val="000066"/>
                </a:solidFill>
              </a:rPr>
              <a:t>	analizira elektronski snop propušten kroz objekat</a:t>
            </a:r>
          </a:p>
          <a:p>
            <a:pPr eaLnBrk="1" hangingPunct="1">
              <a:lnSpc>
                <a:spcPct val="90000"/>
              </a:lnSpc>
            </a:pPr>
            <a:r>
              <a:rPr lang="hr-HR" sz="2400" dirty="0" smtClean="0">
                <a:solidFill>
                  <a:srgbClr val="000066"/>
                </a:solidFill>
              </a:rPr>
              <a:t>Sk</a:t>
            </a:r>
            <a:r>
              <a:rPr lang="en-US" sz="2400" dirty="0" smtClean="0">
                <a:solidFill>
                  <a:srgbClr val="000066"/>
                </a:solidFill>
              </a:rPr>
              <a:t>e</a:t>
            </a:r>
            <a:r>
              <a:rPr lang="hr-HR" sz="2400" dirty="0" smtClean="0">
                <a:solidFill>
                  <a:srgbClr val="000066"/>
                </a:solidFill>
              </a:rPr>
              <a:t>nirajući transmisioni mikroskop (STEM)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400" dirty="0" smtClean="0">
                <a:solidFill>
                  <a:srgbClr val="000066"/>
                </a:solidFill>
              </a:rPr>
              <a:t>	programiran za šet</a:t>
            </a:r>
            <a:r>
              <a:rPr lang="en-US" sz="2400" dirty="0" smtClean="0">
                <a:solidFill>
                  <a:srgbClr val="000066"/>
                </a:solidFill>
              </a:rPr>
              <a:t>a</a:t>
            </a:r>
            <a:r>
              <a:rPr lang="hr-HR" sz="2400" dirty="0" smtClean="0">
                <a:solidFill>
                  <a:srgbClr val="000066"/>
                </a:solidFill>
              </a:rPr>
              <a:t>nj</a:t>
            </a:r>
            <a:r>
              <a:rPr lang="en-US" sz="2400" dirty="0" smtClean="0">
                <a:solidFill>
                  <a:srgbClr val="000066"/>
                </a:solidFill>
              </a:rPr>
              <a:t>e</a:t>
            </a:r>
            <a:r>
              <a:rPr lang="hr-HR" sz="2400" dirty="0" smtClean="0">
                <a:solidFill>
                  <a:srgbClr val="000066"/>
                </a:solidFill>
              </a:rPr>
              <a:t> elektronskog snopa po određenoj površini objekta</a:t>
            </a:r>
          </a:p>
          <a:p>
            <a:pPr eaLnBrk="1" hangingPunct="1">
              <a:lnSpc>
                <a:spcPct val="90000"/>
              </a:lnSpc>
            </a:pPr>
            <a:r>
              <a:rPr lang="hr-HR" sz="2400" dirty="0" smtClean="0">
                <a:solidFill>
                  <a:srgbClr val="000066"/>
                </a:solidFill>
              </a:rPr>
              <a:t>Sk</a:t>
            </a:r>
            <a:r>
              <a:rPr lang="en-US" sz="2400" dirty="0" smtClean="0">
                <a:solidFill>
                  <a:srgbClr val="000066"/>
                </a:solidFill>
              </a:rPr>
              <a:t>e</a:t>
            </a:r>
            <a:r>
              <a:rPr lang="hr-HR" sz="2400" dirty="0" smtClean="0">
                <a:solidFill>
                  <a:srgbClr val="000066"/>
                </a:solidFill>
              </a:rPr>
              <a:t>nirajući elektronski mikroskop (SEM)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400" dirty="0" smtClean="0">
                <a:solidFill>
                  <a:srgbClr val="000066"/>
                </a:solidFill>
              </a:rPr>
              <a:t>	lik objekta se formira na bazi reflektovanog snopa elektrona</a:t>
            </a:r>
          </a:p>
          <a:p>
            <a:pPr eaLnBrk="1" hangingPunct="1">
              <a:lnSpc>
                <a:spcPct val="90000"/>
              </a:lnSpc>
            </a:pPr>
            <a:r>
              <a:rPr lang="hr-HR" sz="2400" dirty="0" smtClean="0">
                <a:solidFill>
                  <a:srgbClr val="000066"/>
                </a:solidFill>
              </a:rPr>
              <a:t>Mikroskopi sa elektronskim snopovima visoke energije (HVEM; HV = high voltage)</a:t>
            </a:r>
            <a:endParaRPr lang="en-US" sz="2400" dirty="0" smtClean="0">
              <a:solidFill>
                <a:srgbClr val="000066"/>
              </a:solidFill>
            </a:endParaRPr>
          </a:p>
        </p:txBody>
      </p:sp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323850" y="260350"/>
            <a:ext cx="85693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r-HR" sz="4000">
                <a:solidFill>
                  <a:srgbClr val="000066"/>
                </a:solidFill>
              </a:rPr>
              <a:t>MIKROSKOPI KOJI KORISTE</a:t>
            </a:r>
            <a:r>
              <a:rPr lang="hr-HR" sz="3200">
                <a:solidFill>
                  <a:srgbClr val="000066"/>
                </a:solidFill>
              </a:rPr>
              <a:t> </a:t>
            </a:r>
            <a:r>
              <a:rPr lang="hr-HR" sz="3600">
                <a:solidFill>
                  <a:srgbClr val="000066"/>
                </a:solidFill>
              </a:rPr>
              <a:t>ELEKTRONE KAO ZRAČENJE</a:t>
            </a:r>
            <a:endParaRPr lang="en-US" sz="3600">
              <a:solidFill>
                <a:srgbClr val="000066"/>
              </a:solidFill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23850" y="1412875"/>
            <a:ext cx="822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Uvećana slika objekta se formira difrakcijom visokoenergetskih elektrona</a:t>
            </a:r>
            <a:r>
              <a:rPr lang="en-US" b="1">
                <a:solidFill>
                  <a:srgbClr val="000066"/>
                </a:solidFill>
              </a:rPr>
              <a:t>.</a:t>
            </a:r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Red veličine uvećanja optičkog mikroskopa je 10</a:t>
            </a:r>
            <a:r>
              <a:rPr lang="hr-HR" b="1" baseline="30000">
                <a:solidFill>
                  <a:srgbClr val="000066"/>
                </a:solidFill>
              </a:rPr>
              <a:t>3</a:t>
            </a:r>
            <a:r>
              <a:rPr lang="hr-HR" b="1">
                <a:solidFill>
                  <a:srgbClr val="000066"/>
                </a:solidFill>
              </a:rPr>
              <a:t>, a elektronskog 10</a:t>
            </a:r>
            <a:r>
              <a:rPr lang="hr-HR" b="1" baseline="30000">
                <a:solidFill>
                  <a:srgbClr val="000066"/>
                </a:solidFill>
              </a:rPr>
              <a:t>6</a:t>
            </a:r>
            <a:r>
              <a:rPr lang="en-US" b="1">
                <a:solidFill>
                  <a:srgbClr val="000066"/>
                </a:solidFill>
              </a:rPr>
              <a:t>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1228</Words>
  <Application>Microsoft Office PowerPoint</Application>
  <PresentationFormat>On-screen Show (4:3)</PresentationFormat>
  <Paragraphs>234</Paragraphs>
  <Slides>45</Slides>
  <Notes>42</Notes>
  <HiddenSlides>0</HiddenSlides>
  <MMClips>44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Default Design</vt:lpstr>
      <vt:lpstr>Equation</vt:lpstr>
      <vt:lpstr>Image</vt:lpstr>
      <vt:lpstr>ELEKTRONSKA MIKROSKOPIJA</vt:lpstr>
      <vt:lpstr>PowerPoint Presentation</vt:lpstr>
      <vt:lpstr>OPTIČKI MIKROSKOP</vt:lpstr>
      <vt:lpstr>KARAKTERISTIKE MIKROSKOPA:</vt:lpstr>
      <vt:lpstr>Rejlijev kriterijum moći razlaganja:</vt:lpstr>
      <vt:lpstr>Pioniri teorije o talasnim osobinama čestica</vt:lpstr>
      <vt:lpstr>ELEKTRONSKI MIKROSKOPI</vt:lpstr>
      <vt:lpstr>PowerPoint Presentation</vt:lpstr>
      <vt:lpstr>PowerPoint Presentation</vt:lpstr>
      <vt:lpstr>PowerPoint Presentation</vt:lpstr>
      <vt:lpstr>TRANSMISIONI ELEKTRONSKI MIKROSKOP (TEM)</vt:lpstr>
      <vt:lpstr>Analogija konstrukcija optičkog i elektronskog mikroskopa</vt:lpstr>
      <vt:lpstr>PowerPoint Presentation</vt:lpstr>
      <vt:lpstr>Shematski prikaz elektronskog topa i EM sočiva</vt:lpstr>
      <vt:lpstr>Podešavanje kontrasta u TEM sužavanjem aperture objektiva i odstranjivanjem raštrkanih elektrona fokusiranih u žižnoj ravni</vt:lpstr>
      <vt:lpstr>Tehnika mikroskopije tamnog polja</vt:lpstr>
      <vt:lpstr>PowerPoint Presentation</vt:lpstr>
      <vt:lpstr>Obrada uzoraka za TEM</vt:lpstr>
      <vt:lpstr>SKANIRAJUĆI ELEKTRONSKI MIKROSKOP (SEM)</vt:lpstr>
      <vt:lpstr>Shematski prikaz SEM-a</vt:lpstr>
      <vt:lpstr>PowerPoint Presentation</vt:lpstr>
      <vt:lpstr>PowerPoint Presentation</vt:lpstr>
      <vt:lpstr>Interakcija elektrona sa uzorkom</vt:lpstr>
      <vt:lpstr>Elastično rasejanje</vt:lpstr>
      <vt:lpstr>Neelastično rasejanje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SKENIRAJUĆI TUNELSKI MIKROSKOP (STM)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Centar za nano nauke – Univerzitet u Minhenu</vt:lpstr>
      <vt:lpstr>PowerPoint Presentation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Ljilja</dc:creator>
  <cp:lastModifiedBy>LjDV</cp:lastModifiedBy>
  <cp:revision>102</cp:revision>
  <dcterms:created xsi:type="dcterms:W3CDTF">2005-03-31T18:12:44Z</dcterms:created>
  <dcterms:modified xsi:type="dcterms:W3CDTF">2021-04-20T08:51:54Z</dcterms:modified>
</cp:coreProperties>
</file>