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60" r:id="rId5"/>
    <p:sldId id="262" r:id="rId6"/>
    <p:sldId id="259" r:id="rId7"/>
    <p:sldId id="261" r:id="rId8"/>
    <p:sldId id="263" r:id="rId9"/>
    <p:sldId id="281" r:id="rId10"/>
    <p:sldId id="308" r:id="rId11"/>
    <p:sldId id="282" r:id="rId12"/>
    <p:sldId id="297" r:id="rId13"/>
    <p:sldId id="283" r:id="rId14"/>
    <p:sldId id="298" r:id="rId15"/>
    <p:sldId id="284" r:id="rId16"/>
    <p:sldId id="296" r:id="rId17"/>
    <p:sldId id="306" r:id="rId18"/>
    <p:sldId id="305" r:id="rId19"/>
    <p:sldId id="316" r:id="rId20"/>
    <p:sldId id="317" r:id="rId21"/>
    <p:sldId id="299" r:id="rId22"/>
    <p:sldId id="302" r:id="rId23"/>
    <p:sldId id="300" r:id="rId24"/>
    <p:sldId id="301" r:id="rId25"/>
    <p:sldId id="303" r:id="rId26"/>
    <p:sldId id="304" r:id="rId27"/>
    <p:sldId id="315" r:id="rId28"/>
    <p:sldId id="307" r:id="rId29"/>
    <p:sldId id="309" r:id="rId30"/>
    <p:sldId id="310" r:id="rId31"/>
    <p:sldId id="311" r:id="rId32"/>
    <p:sldId id="285" r:id="rId33"/>
    <p:sldId id="286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12" r:id="rId43"/>
    <p:sldId id="313" r:id="rId44"/>
    <p:sldId id="314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D3"/>
    <a:srgbClr val="AD76FE"/>
    <a:srgbClr val="000066"/>
    <a:srgbClr val="FFFFC5"/>
    <a:srgbClr val="FFFF9D"/>
    <a:srgbClr val="C27AFE"/>
    <a:srgbClr val="AE8FFD"/>
    <a:srgbClr val="AD7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26" autoAdjust="0"/>
    <p:restoredTop sz="94660"/>
  </p:normalViewPr>
  <p:slideViewPr>
    <p:cSldViewPr>
      <p:cViewPr varScale="1">
        <p:scale>
          <a:sx n="110" d="100"/>
          <a:sy n="110" d="100"/>
        </p:scale>
        <p:origin x="-16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0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E0DE146-5C39-4A33-B118-53C7EFFFB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634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0ECCB0-5EB0-4C37-BB2D-6DEED21A3DFF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914804-A600-419D-8881-E23EC6CB32B9}" type="slidenum">
              <a:rPr lang="en-US" smtClean="0"/>
              <a:pPr eaLnBrk="1" hangingPunct="1"/>
              <a:t>10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19EDFD-EF5C-4455-AEB6-D21BF923437D}" type="slidenum">
              <a:rPr lang="en-US" smtClean="0"/>
              <a:pPr eaLnBrk="1" hangingPunct="1"/>
              <a:t>11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B43BA3-8D80-4E3E-8314-12666A9A3418}" type="slidenum">
              <a:rPr lang="en-US" smtClean="0"/>
              <a:pPr eaLnBrk="1" hangingPunct="1"/>
              <a:t>12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A4746F-1AE4-4014-BEC6-00B22F99FA0B}" type="slidenum">
              <a:rPr lang="en-US" smtClean="0"/>
              <a:pPr eaLnBrk="1" hangingPunct="1"/>
              <a:t>13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DA1A7D-3A7A-46D6-8096-36196FA92D99}" type="slidenum">
              <a:rPr lang="en-US" smtClean="0"/>
              <a:pPr eaLnBrk="1" hangingPunct="1"/>
              <a:t>14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203AF5E-7D22-4DD6-BCEA-296D32F6100F}" type="slidenum">
              <a:rPr lang="en-US" smtClean="0"/>
              <a:pPr eaLnBrk="1" hangingPunct="1"/>
              <a:t>15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50EBACD-041F-4D05-BF8C-ACA28F63489E}" type="slidenum">
              <a:rPr lang="en-US" smtClean="0"/>
              <a:pPr eaLnBrk="1" hangingPunct="1"/>
              <a:t>16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5DA3CC0-4461-41E8-BEEC-C75DB37E9417}" type="slidenum">
              <a:rPr lang="en-US" smtClean="0"/>
              <a:pPr eaLnBrk="1" hangingPunct="1"/>
              <a:t>17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7C1A4E-7F09-49B4-B035-7B6B5FFA887A}" type="slidenum">
              <a:rPr lang="en-US" smtClean="0"/>
              <a:pPr eaLnBrk="1" hangingPunct="1"/>
              <a:t>18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41B233-D8D2-4D1D-8B4E-5282A7FD35B8}" type="slidenum">
              <a:rPr lang="en-US" smtClean="0"/>
              <a:pPr eaLnBrk="1" hangingPunct="1"/>
              <a:t>19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FA906A7-18B8-4409-8476-5B11BFF0C1F4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0388BF-6113-4560-8868-71B1BB7280D1}" type="slidenum">
              <a:rPr lang="en-US" smtClean="0"/>
              <a:pPr eaLnBrk="1" hangingPunct="1"/>
              <a:t>20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FC86B3-5C13-4B14-8D88-F0565851FD49}" type="slidenum">
              <a:rPr lang="en-US" smtClean="0"/>
              <a:pPr eaLnBrk="1" hangingPunct="1"/>
              <a:t>21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CE7FAB-14D7-475D-AFC5-D2807455AD85}" type="slidenum">
              <a:rPr lang="en-US" smtClean="0"/>
              <a:pPr eaLnBrk="1" hangingPunct="1"/>
              <a:t>22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0E8BD8-D56C-4E52-89B5-4E2308FC7BFB}" type="slidenum">
              <a:rPr lang="en-US" smtClean="0"/>
              <a:pPr eaLnBrk="1" hangingPunct="1"/>
              <a:t>23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228429-005B-4E20-8229-6140C32B0F81}" type="slidenum">
              <a:rPr lang="en-US" smtClean="0"/>
              <a:pPr eaLnBrk="1" hangingPunct="1"/>
              <a:t>24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A4BD79-58DD-4254-8810-665189D2B19B}" type="slidenum">
              <a:rPr lang="en-US" smtClean="0"/>
              <a:pPr eaLnBrk="1" hangingPunct="1"/>
              <a:t>25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2BA4A4-CE1A-4F6E-95D3-20A2AF5E06D4}" type="slidenum">
              <a:rPr lang="en-US" smtClean="0"/>
              <a:pPr eaLnBrk="1" hangingPunct="1"/>
              <a:t>26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BE4D54-B948-4327-BE07-FA9838FC2585}" type="slidenum">
              <a:rPr lang="en-US" smtClean="0"/>
              <a:pPr eaLnBrk="1" hangingPunct="1"/>
              <a:t>27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DE1294-F602-44C9-878A-728FCFC58813}" type="slidenum">
              <a:rPr lang="en-US" smtClean="0"/>
              <a:pPr eaLnBrk="1" hangingPunct="1"/>
              <a:t>28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06FEE5-460B-424E-97CE-3DE9F28571CF}" type="slidenum">
              <a:rPr lang="en-US" smtClean="0"/>
              <a:pPr eaLnBrk="1" hangingPunct="1"/>
              <a:t>29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3D68D7-B6F5-4A21-99AB-4ADCC2E9C363}" type="slidenum">
              <a:rPr lang="en-US" smtClean="0"/>
              <a:pPr eaLnBrk="1" hangingPunct="1"/>
              <a:t>3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85D1FB-8C83-4FD8-9E28-0A054C9F3C54}" type="slidenum">
              <a:rPr lang="en-US" smtClean="0"/>
              <a:pPr eaLnBrk="1" hangingPunct="1"/>
              <a:t>30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4B3913-EE19-4E82-AF5E-D56B0505CF88}" type="slidenum">
              <a:rPr lang="en-US" smtClean="0"/>
              <a:pPr eaLnBrk="1" hangingPunct="1"/>
              <a:t>31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96D28D1-D8F9-4B86-B61D-2C23BB7D8BC6}" type="slidenum">
              <a:rPr lang="en-US" smtClean="0"/>
              <a:pPr eaLnBrk="1" hangingPunct="1"/>
              <a:t>32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CF4936-071F-4BB0-842F-A50F60B95520}" type="slidenum">
              <a:rPr lang="en-US" smtClean="0"/>
              <a:pPr eaLnBrk="1" hangingPunct="1"/>
              <a:t>33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21FA68-E4E3-4AD3-A063-98AE6D0E8885}" type="slidenum">
              <a:rPr lang="en-US" smtClean="0"/>
              <a:pPr eaLnBrk="1" hangingPunct="1"/>
              <a:t>34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0E8AC7-8BCF-4E78-BC4B-F567D228E324}" type="slidenum">
              <a:rPr lang="en-US" smtClean="0"/>
              <a:pPr eaLnBrk="1" hangingPunct="1"/>
              <a:t>35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212618-9A8C-4744-BADB-0805830EC711}" type="slidenum">
              <a:rPr lang="en-US" smtClean="0"/>
              <a:pPr eaLnBrk="1" hangingPunct="1"/>
              <a:t>36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708F3A-74C2-4F98-AD10-84F8A44EE239}" type="slidenum">
              <a:rPr lang="en-US" smtClean="0"/>
              <a:pPr eaLnBrk="1" hangingPunct="1"/>
              <a:t>37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6F5ACBA-C455-4D11-BCA1-30829EA876CF}" type="slidenum">
              <a:rPr lang="en-US" smtClean="0"/>
              <a:pPr eaLnBrk="1" hangingPunct="1"/>
              <a:t>38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781FE2-5046-4411-BB64-A29B8C6644F9}" type="slidenum">
              <a:rPr lang="en-US" smtClean="0"/>
              <a:pPr eaLnBrk="1" hangingPunct="1"/>
              <a:t>39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505D99-4021-46D3-AF5D-26FB2BD273F0}" type="slidenum">
              <a:rPr lang="en-US" smtClean="0"/>
              <a:pPr eaLnBrk="1" hangingPunct="1"/>
              <a:t>4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8B5555-2B51-4C47-93A1-A16553AF9517}" type="slidenum">
              <a:rPr lang="en-US" smtClean="0"/>
              <a:pPr eaLnBrk="1" hangingPunct="1"/>
              <a:t>40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30F7254-93AD-4806-9967-19B2F0A9546D}" type="slidenum">
              <a:rPr lang="en-US" smtClean="0"/>
              <a:pPr eaLnBrk="1" hangingPunct="1"/>
              <a:t>41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3EF00B-1B3E-4D6B-9D5C-04163B0C7277}" type="slidenum">
              <a:rPr lang="en-US" smtClean="0"/>
              <a:pPr eaLnBrk="1" hangingPunct="1"/>
              <a:t>42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D9DA83-5B57-4BC4-AECC-B8F9B24AC814}" type="slidenum">
              <a:rPr lang="en-US" smtClean="0"/>
              <a:pPr eaLnBrk="1" hangingPunct="1"/>
              <a:t>43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185820-45A8-4CD4-9D82-12C249F9BE58}" type="slidenum">
              <a:rPr lang="en-US" smtClean="0"/>
              <a:pPr eaLnBrk="1" hangingPunct="1"/>
              <a:t>44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56B9BA-1495-4DE1-A2A2-0404F815AB8E}" type="slidenum">
              <a:rPr lang="en-US" smtClean="0"/>
              <a:pPr eaLnBrk="1" hangingPunct="1"/>
              <a:t>5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E5FAA7-68BF-4546-8E4E-D9C7354F87C8}" type="slidenum">
              <a:rPr lang="en-US" smtClean="0"/>
              <a:pPr eaLnBrk="1" hangingPunct="1"/>
              <a:t>6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FFF87D-DD19-402D-96E2-87602172BC30}" type="slidenum">
              <a:rPr lang="en-US" smtClean="0"/>
              <a:pPr eaLnBrk="1" hangingPunct="1"/>
              <a:t>7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0B4213-F61B-4276-B192-8E937702303A}" type="slidenum">
              <a:rPr lang="en-US" smtClean="0"/>
              <a:pPr eaLnBrk="1" hangingPunct="1"/>
              <a:t>8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55D330-1966-4EE5-87E8-ED489A1C1663}" type="slidenum">
              <a:rPr lang="en-US" smtClean="0"/>
              <a:pPr eaLnBrk="1" hangingPunct="1"/>
              <a:t>9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69092-BF07-4F79-B73C-719CDC066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69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CD8AC-6EA5-4FC3-B4A2-FE548158E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5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81532-70F2-48E3-8F69-B2A481B27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93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0ACB1-54CF-4523-A9B6-8DCE6BF3B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73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DFFB8-B96B-4E9A-9919-2D0EAB37E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80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C4B66-D784-43E9-B383-502A6E990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15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E22A4-43ED-4C23-B7DA-BFBADBCE8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94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378B0-05A6-4A77-9B00-17F7C17DB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46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BA9F7-C6D9-4981-AE4E-A4D35FE8C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01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8045-E88D-49D0-AEE6-3B125C8B4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3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A0C66-61EA-4521-8C3B-890849CA0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4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E9F6F-1A76-41E2-81FD-118770850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9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B97A3-EDAB-499A-A9E6-7261C876A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5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2E45D-3A52-40F0-AC41-CE2969799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3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D723B-EB57-4EDD-B811-C74A5938D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9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126E6-EE33-400C-BCC8-FF0FD1011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18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D3"/>
            </a:gs>
            <a:gs pos="100000">
              <a:srgbClr val="AE8FFD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AC08023-C408-4690-B4C5-71AFFDFF3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0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2.wav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4.wav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audio23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4.wav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jpeg"/><Relationship Id="rId2" Type="http://schemas.openxmlformats.org/officeDocument/2006/relationships/audio" Target="../media/audio25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27.wav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8.wav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9.wav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6.xml"/><Relationship Id="rId1" Type="http://schemas.openxmlformats.org/officeDocument/2006/relationships/audio" Target="../media/audio32.wav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16.xml"/><Relationship Id="rId1" Type="http://schemas.openxmlformats.org/officeDocument/2006/relationships/audio" Target="../media/audio33.wav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16.xml"/><Relationship Id="rId1" Type="http://schemas.openxmlformats.org/officeDocument/2006/relationships/audio" Target="../media/audio34.wav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36.wav"/><Relationship Id="rId6" Type="http://schemas.openxmlformats.org/officeDocument/2006/relationships/image" Target="../media/image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5" Type="http://schemas.openxmlformats.org/officeDocument/2006/relationships/image" Target="../media/image4.png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5" Type="http://schemas.openxmlformats.org/officeDocument/2006/relationships/image" Target="../media/image4.pn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Relationship Id="rId5" Type="http://schemas.openxmlformats.org/officeDocument/2006/relationships/image" Target="../media/image4.pn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.wav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2.wav"/><Relationship Id="rId5" Type="http://schemas.openxmlformats.org/officeDocument/2006/relationships/image" Target="../media/image4.png"/><Relationship Id="rId4" Type="http://schemas.openxmlformats.org/officeDocument/2006/relationships/image" Target="../media/image5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3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6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8.wav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852738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66"/>
                </a:solidFill>
              </a:rPr>
              <a:t>VAKUUMSKA TEHNIKA</a:t>
            </a:r>
          </a:p>
        </p:txBody>
      </p:sp>
      <p:pic>
        <p:nvPicPr>
          <p:cNvPr id="2051" name="Picture 6" descr="grbUni_nov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12541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FFH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25" y="304800"/>
            <a:ext cx="13223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MehanickaPumpa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7138" y="55563"/>
            <a:ext cx="3811587" cy="6669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1AB21174.wav">
            <a:hlinkClick r:id="" action="ppaction://media"/>
          </p:cNvPr>
          <p:cNvPicPr>
            <a:picLocks noChangeAspect="1"/>
          </p:cNvPicPr>
          <p:nvPr>
            <a:wavAudioFile r:embed="rId1" name="1AB243F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Grp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22238"/>
            <a:ext cx="5256212" cy="3306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7" descr="Mehnicka+difuzion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789363"/>
            <a:ext cx="3887788" cy="2916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10" descr="Mehanickapumpa-slik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3489325"/>
            <a:ext cx="2644775" cy="3284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B0521190.wav">
            <a:hlinkClick r:id="" action="ppaction://media"/>
          </p:cNvPr>
          <p:cNvPicPr>
            <a:picLocks noChangeAspect="1"/>
          </p:cNvPicPr>
          <p:nvPr>
            <a:wavAudioFile r:embed="rId1" name="B052F078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235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628775"/>
            <a:ext cx="7272337" cy="475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1547813" y="404813"/>
            <a:ext cx="57594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66"/>
                </a:solidFill>
              </a:rPr>
              <a:t>Dvostepena </a:t>
            </a:r>
            <a:r>
              <a:rPr lang="hr-HR" b="1">
                <a:solidFill>
                  <a:srgbClr val="000066"/>
                </a:solidFill>
              </a:rPr>
              <a:t>uljna mehanička pumpa (serijska veza)</a:t>
            </a:r>
          </a:p>
          <a:p>
            <a:pPr eaLnBrk="1" hangingPunct="1"/>
            <a:endParaRPr lang="hr-HR" b="1">
              <a:solidFill>
                <a:srgbClr val="000066"/>
              </a:solidFill>
            </a:endParaRP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Maksimalan vakuum 5</a:t>
            </a:r>
            <a:r>
              <a:rPr lang="en-US" b="1">
                <a:solidFill>
                  <a:srgbClr val="000066"/>
                </a:solidFill>
                <a:cs typeface="Arial" charset="0"/>
              </a:rPr>
              <a:t>·</a:t>
            </a:r>
            <a:r>
              <a:rPr lang="hr-HR" b="1">
                <a:solidFill>
                  <a:srgbClr val="000066"/>
                </a:solidFill>
                <a:cs typeface="Arial" charset="0"/>
              </a:rPr>
              <a:t>10</a:t>
            </a:r>
            <a:r>
              <a:rPr lang="hr-HR" b="1" baseline="30000">
                <a:solidFill>
                  <a:srgbClr val="000066"/>
                </a:solidFill>
                <a:cs typeface="Arial" charset="0"/>
              </a:rPr>
              <a:t>-7</a:t>
            </a:r>
            <a:r>
              <a:rPr lang="hr-HR" b="1">
                <a:solidFill>
                  <a:srgbClr val="000066"/>
                </a:solidFill>
                <a:cs typeface="Arial" charset="0"/>
              </a:rPr>
              <a:t> bar</a:t>
            </a:r>
            <a:endParaRPr lang="en-US" b="1">
              <a:solidFill>
                <a:srgbClr val="000066"/>
              </a:solidFill>
              <a:cs typeface="Arial" charset="0"/>
            </a:endParaRPr>
          </a:p>
        </p:txBody>
      </p:sp>
      <p:pic>
        <p:nvPicPr>
          <p:cNvPr id="2" name="68DF1190.wav">
            <a:hlinkClick r:id="" action="ppaction://media"/>
          </p:cNvPr>
          <p:cNvPicPr>
            <a:picLocks noChangeAspect="1"/>
          </p:cNvPicPr>
          <p:nvPr>
            <a:wavAudioFile r:embed="rId1" name="68DFEDAA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2293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Molekularnamehanicka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2952750" cy="2620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4048125" y="928688"/>
            <a:ext cx="5035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Molekularna pumpa</a:t>
            </a:r>
          </a:p>
          <a:p>
            <a:pPr eaLnBrk="1" hangingPunct="1"/>
            <a:endParaRPr lang="hr-HR" b="1">
              <a:solidFill>
                <a:srgbClr val="000066"/>
              </a:solidFill>
            </a:endParaRP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Tangencijalna brzina površine rotora: 50 m/s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Maksimalan vakuum (višestepene): 10</a:t>
            </a:r>
            <a:r>
              <a:rPr lang="hr-HR" b="1" baseline="30000">
                <a:solidFill>
                  <a:srgbClr val="000066"/>
                </a:solidFill>
              </a:rPr>
              <a:t>-13</a:t>
            </a:r>
            <a:r>
              <a:rPr lang="hr-HR" b="1">
                <a:solidFill>
                  <a:srgbClr val="000066"/>
                </a:solidFill>
              </a:rPr>
              <a:t> bar 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14340" name="Picture 8" descr="Turbomolekularna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284538"/>
            <a:ext cx="3816350" cy="264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4356100" y="3789363"/>
            <a:ext cx="4860925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Turbomolekularna pumpa</a:t>
            </a:r>
          </a:p>
          <a:p>
            <a:pPr eaLnBrk="1" hangingPunct="1"/>
            <a:endParaRPr lang="hr-HR" b="1">
              <a:solidFill>
                <a:srgbClr val="000066"/>
              </a:solidFill>
            </a:endParaRP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Brzina rotacije propelera: 10</a:t>
            </a:r>
            <a:r>
              <a:rPr lang="hr-HR" b="1" baseline="30000">
                <a:solidFill>
                  <a:srgbClr val="000066"/>
                </a:solidFill>
              </a:rPr>
              <a:t>4</a:t>
            </a:r>
            <a:r>
              <a:rPr lang="hr-HR" b="1">
                <a:solidFill>
                  <a:srgbClr val="000066"/>
                </a:solidFill>
              </a:rPr>
              <a:t>-10</a:t>
            </a:r>
            <a:r>
              <a:rPr lang="hr-HR" b="1" baseline="30000">
                <a:solidFill>
                  <a:srgbClr val="000066"/>
                </a:solidFill>
              </a:rPr>
              <a:t>5</a:t>
            </a:r>
            <a:r>
              <a:rPr lang="hr-HR" b="1">
                <a:solidFill>
                  <a:srgbClr val="000066"/>
                </a:solidFill>
              </a:rPr>
              <a:t> obrta/min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Uz predvakuum od 10</a:t>
            </a:r>
            <a:r>
              <a:rPr lang="hr-HR" b="1" baseline="30000">
                <a:solidFill>
                  <a:srgbClr val="000066"/>
                </a:solidFill>
              </a:rPr>
              <a:t>-5</a:t>
            </a:r>
            <a:r>
              <a:rPr lang="hr-HR" b="1">
                <a:solidFill>
                  <a:srgbClr val="000066"/>
                </a:solidFill>
              </a:rPr>
              <a:t> bar, maksimalan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vakuum 10</a:t>
            </a:r>
            <a:r>
              <a:rPr lang="hr-HR" b="1" baseline="30000">
                <a:solidFill>
                  <a:srgbClr val="000066"/>
                </a:solidFill>
              </a:rPr>
              <a:t>-13</a:t>
            </a:r>
            <a:r>
              <a:rPr lang="hr-HR" b="1">
                <a:solidFill>
                  <a:srgbClr val="000066"/>
                </a:solidFill>
              </a:rPr>
              <a:t> bar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Kapacitet 10</a:t>
            </a:r>
            <a:r>
              <a:rPr lang="hr-HR" b="1" baseline="30000">
                <a:solidFill>
                  <a:srgbClr val="000066"/>
                </a:solidFill>
              </a:rPr>
              <a:t>2</a:t>
            </a:r>
            <a:r>
              <a:rPr lang="hr-HR" b="1">
                <a:solidFill>
                  <a:srgbClr val="000066"/>
                </a:solidFill>
              </a:rPr>
              <a:t> – 10</a:t>
            </a:r>
            <a:r>
              <a:rPr lang="hr-HR" b="1" baseline="30000">
                <a:solidFill>
                  <a:srgbClr val="000066"/>
                </a:solidFill>
              </a:rPr>
              <a:t>4</a:t>
            </a:r>
            <a:r>
              <a:rPr lang="hr-HR" b="1">
                <a:solidFill>
                  <a:srgbClr val="000066"/>
                </a:solidFill>
              </a:rPr>
              <a:t> l/s</a:t>
            </a:r>
          </a:p>
          <a:p>
            <a:pPr eaLnBrk="1" hangingPunct="1"/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2C641190.wav">
            <a:hlinkClick r:id="" action="ppaction://media"/>
          </p:cNvPr>
          <p:cNvPicPr>
            <a:picLocks noChangeAspect="1"/>
          </p:cNvPicPr>
          <p:nvPr>
            <a:wavAudioFile r:embed="rId1" name="2C645069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Turbomolekularna pumpa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15363" name="Picture 4"/>
          <p:cNvPicPr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700213"/>
            <a:ext cx="5545138" cy="475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Line 7"/>
          <p:cNvSpPr>
            <a:spLocks noChangeShapeType="1"/>
          </p:cNvSpPr>
          <p:nvPr/>
        </p:nvSpPr>
        <p:spPr bwMode="auto">
          <a:xfrm>
            <a:off x="1692275" y="1844675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611188" y="1628775"/>
            <a:ext cx="865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>
                <a:solidFill>
                  <a:srgbClr val="000066"/>
                </a:solidFill>
              </a:rPr>
              <a:t>ulaz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5366" name="Line 9"/>
          <p:cNvSpPr>
            <a:spLocks noChangeShapeType="1"/>
          </p:cNvSpPr>
          <p:nvPr/>
        </p:nvSpPr>
        <p:spPr bwMode="auto">
          <a:xfrm>
            <a:off x="1689100" y="2379663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684213" y="2205038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stator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5368" name="Line 11"/>
          <p:cNvSpPr>
            <a:spLocks noChangeShapeType="1"/>
          </p:cNvSpPr>
          <p:nvPr/>
        </p:nvSpPr>
        <p:spPr bwMode="auto">
          <a:xfrm>
            <a:off x="1547813" y="4508500"/>
            <a:ext cx="2376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 Box 12"/>
          <p:cNvSpPr txBox="1">
            <a:spLocks noChangeArrowheads="1"/>
          </p:cNvSpPr>
          <p:nvPr/>
        </p:nvSpPr>
        <p:spPr bwMode="auto">
          <a:xfrm>
            <a:off x="468313" y="4365625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ležište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5370" name="Line 14"/>
          <p:cNvSpPr>
            <a:spLocks noChangeShapeType="1"/>
          </p:cNvSpPr>
          <p:nvPr/>
        </p:nvSpPr>
        <p:spPr bwMode="auto">
          <a:xfrm>
            <a:off x="1619250" y="5876925"/>
            <a:ext cx="2305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Text Box 15"/>
          <p:cNvSpPr txBox="1">
            <a:spLocks noChangeArrowheads="1"/>
          </p:cNvSpPr>
          <p:nvPr/>
        </p:nvSpPr>
        <p:spPr bwMode="auto">
          <a:xfrm>
            <a:off x="611188" y="5661025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ležište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5372" name="Line 16"/>
          <p:cNvSpPr>
            <a:spLocks noChangeShapeType="1"/>
          </p:cNvSpPr>
          <p:nvPr/>
        </p:nvSpPr>
        <p:spPr bwMode="auto">
          <a:xfrm flipH="1">
            <a:off x="5867400" y="1844675"/>
            <a:ext cx="144145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Text Box 17"/>
          <p:cNvSpPr txBox="1">
            <a:spLocks noChangeArrowheads="1"/>
          </p:cNvSpPr>
          <p:nvPr/>
        </p:nvSpPr>
        <p:spPr bwMode="auto">
          <a:xfrm>
            <a:off x="7432675" y="1647825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rotor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5374" name="AutoShape 18"/>
          <p:cNvSpPr>
            <a:spLocks/>
          </p:cNvSpPr>
          <p:nvPr/>
        </p:nvSpPr>
        <p:spPr bwMode="auto">
          <a:xfrm>
            <a:off x="6443663" y="2349500"/>
            <a:ext cx="215900" cy="647700"/>
          </a:xfrm>
          <a:prstGeom prst="rightBracket">
            <a:avLst>
              <a:gd name="adj" fmla="val 2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Line 19"/>
          <p:cNvSpPr>
            <a:spLocks noChangeShapeType="1"/>
          </p:cNvSpPr>
          <p:nvPr/>
        </p:nvSpPr>
        <p:spPr bwMode="auto">
          <a:xfrm>
            <a:off x="6659563" y="2708275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Text Box 20"/>
          <p:cNvSpPr txBox="1">
            <a:spLocks noChangeArrowheads="1"/>
          </p:cNvSpPr>
          <p:nvPr/>
        </p:nvSpPr>
        <p:spPr bwMode="auto">
          <a:xfrm>
            <a:off x="7072313" y="2439988"/>
            <a:ext cx="145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velika brzina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pumpanja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5377" name="AutoShape 21"/>
          <p:cNvSpPr>
            <a:spLocks/>
          </p:cNvSpPr>
          <p:nvPr/>
        </p:nvSpPr>
        <p:spPr bwMode="auto">
          <a:xfrm>
            <a:off x="6443663" y="2997200"/>
            <a:ext cx="215900" cy="1008063"/>
          </a:xfrm>
          <a:prstGeom prst="rightBracket">
            <a:avLst>
              <a:gd name="adj" fmla="val 3890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Line 23"/>
          <p:cNvSpPr>
            <a:spLocks noChangeShapeType="1"/>
          </p:cNvSpPr>
          <p:nvPr/>
        </p:nvSpPr>
        <p:spPr bwMode="auto">
          <a:xfrm>
            <a:off x="6659563" y="350043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Text Box 24"/>
          <p:cNvSpPr txBox="1">
            <a:spLocks noChangeArrowheads="1"/>
          </p:cNvSpPr>
          <p:nvPr/>
        </p:nvSpPr>
        <p:spPr bwMode="auto">
          <a:xfrm>
            <a:off x="7058025" y="3357563"/>
            <a:ext cx="200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visoka kompresija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5380" name="Line 25"/>
          <p:cNvSpPr>
            <a:spLocks noChangeShapeType="1"/>
          </p:cNvSpPr>
          <p:nvPr/>
        </p:nvSpPr>
        <p:spPr bwMode="auto">
          <a:xfrm flipH="1">
            <a:off x="6516688" y="4941888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1" name="Text Box 26"/>
          <p:cNvSpPr txBox="1">
            <a:spLocks noChangeArrowheads="1"/>
          </p:cNvSpPr>
          <p:nvPr/>
        </p:nvSpPr>
        <p:spPr bwMode="auto">
          <a:xfrm>
            <a:off x="7575550" y="4745038"/>
            <a:ext cx="89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izduvni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otvor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5382" name="Line 27"/>
          <p:cNvSpPr>
            <a:spLocks noChangeShapeType="1"/>
          </p:cNvSpPr>
          <p:nvPr/>
        </p:nvSpPr>
        <p:spPr bwMode="auto">
          <a:xfrm flipH="1">
            <a:off x="5076825" y="5516563"/>
            <a:ext cx="2519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3" name="Text Box 28"/>
          <p:cNvSpPr txBox="1">
            <a:spLocks noChangeArrowheads="1"/>
          </p:cNvSpPr>
          <p:nvPr/>
        </p:nvSpPr>
        <p:spPr bwMode="auto">
          <a:xfrm>
            <a:off x="7648575" y="5321300"/>
            <a:ext cx="76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motor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FEC01221.wav">
            <a:hlinkClick r:id="" action="ppaction://media"/>
          </p:cNvPr>
          <p:cNvPicPr>
            <a:picLocks noChangeAspect="1"/>
          </p:cNvPicPr>
          <p:nvPr>
            <a:wavAudioFile r:embed="rId1" name="FEC0FE8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3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Turbomolekularna pumpa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16387" name="Picture 4" descr="Turbomolecular-slika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000" y="2033588"/>
            <a:ext cx="3524250" cy="4059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11"/>
          <p:cNvPicPr>
            <a:picLocks noGrp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598738"/>
            <a:ext cx="4244975" cy="2774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2AF1237.wav">
            <a:hlinkClick r:id="" action="ppaction://media"/>
          </p:cNvPr>
          <p:cNvPicPr>
            <a:picLocks noChangeAspect="1"/>
          </p:cNvPicPr>
          <p:nvPr>
            <a:wavAudioFile r:embed="rId1" name="B2AFC984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DIFUZIONA PUMPA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17411" name="Picture 7" descr="Presekdifuzionapump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412875"/>
            <a:ext cx="4176713" cy="4967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5018088" y="4495800"/>
            <a:ext cx="40195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električni grejač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radna tečnost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konusne pregrade od materijala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	otpornog na koroziju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4.  cevi za cirkulaciju vodovodne vode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5.  otvor na koji se veže mehanička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     pumpa (predvakuum)</a:t>
            </a:r>
            <a:endParaRPr lang="en-US">
              <a:solidFill>
                <a:srgbClr val="000066"/>
              </a:solidFill>
            </a:endParaRPr>
          </a:p>
        </p:txBody>
      </p:sp>
      <p:grpSp>
        <p:nvGrpSpPr>
          <p:cNvPr id="17413" name="Group 9"/>
          <p:cNvGrpSpPr>
            <a:grpSpLocks/>
          </p:cNvGrpSpPr>
          <p:nvPr/>
        </p:nvGrpSpPr>
        <p:grpSpPr bwMode="auto">
          <a:xfrm>
            <a:off x="5508625" y="1412875"/>
            <a:ext cx="2951163" cy="3095625"/>
            <a:chOff x="1264" y="885"/>
            <a:chExt cx="3244" cy="3215"/>
          </a:xfrm>
        </p:grpSpPr>
        <p:sp>
          <p:nvSpPr>
            <p:cNvPr id="17416" name="Freeform 10"/>
            <p:cNvSpPr>
              <a:spLocks/>
            </p:cNvSpPr>
            <p:nvPr/>
          </p:nvSpPr>
          <p:spPr bwMode="auto">
            <a:xfrm>
              <a:off x="1722" y="999"/>
              <a:ext cx="2611" cy="2953"/>
            </a:xfrm>
            <a:custGeom>
              <a:avLst/>
              <a:gdLst>
                <a:gd name="T0" fmla="*/ 0 w 2611"/>
                <a:gd name="T1" fmla="*/ 333 h 2953"/>
                <a:gd name="T2" fmla="*/ 0 w 2611"/>
                <a:gd name="T3" fmla="*/ 0 h 2953"/>
                <a:gd name="T4" fmla="*/ 2610 w 2611"/>
                <a:gd name="T5" fmla="*/ 2610 h 2953"/>
                <a:gd name="T6" fmla="*/ 2610 w 2611"/>
                <a:gd name="T7" fmla="*/ 2952 h 2953"/>
                <a:gd name="T8" fmla="*/ 0 w 2611"/>
                <a:gd name="T9" fmla="*/ 333 h 29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11" h="2953">
                  <a:moveTo>
                    <a:pt x="0" y="333"/>
                  </a:moveTo>
                  <a:lnTo>
                    <a:pt x="0" y="0"/>
                  </a:lnTo>
                  <a:lnTo>
                    <a:pt x="2610" y="2610"/>
                  </a:lnTo>
                  <a:lnTo>
                    <a:pt x="2610" y="2952"/>
                  </a:lnTo>
                  <a:lnTo>
                    <a:pt x="0" y="333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7" name="Line 11"/>
            <p:cNvSpPr>
              <a:spLocks noChangeShapeType="1"/>
            </p:cNvSpPr>
            <p:nvPr/>
          </p:nvSpPr>
          <p:spPr bwMode="auto">
            <a:xfrm>
              <a:off x="1740" y="1377"/>
              <a:ext cx="624" cy="6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8" name="Oval 12"/>
            <p:cNvSpPr>
              <a:spLocks noChangeArrowheads="1"/>
            </p:cNvSpPr>
            <p:nvPr/>
          </p:nvSpPr>
          <p:spPr bwMode="auto">
            <a:xfrm rot="2700000">
              <a:off x="1810" y="1252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9" name="Oval 13"/>
            <p:cNvSpPr>
              <a:spLocks noChangeArrowheads="1"/>
            </p:cNvSpPr>
            <p:nvPr/>
          </p:nvSpPr>
          <p:spPr bwMode="auto">
            <a:xfrm rot="2700000">
              <a:off x="1831" y="1399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0" name="Oval 14"/>
            <p:cNvSpPr>
              <a:spLocks noChangeArrowheads="1"/>
            </p:cNvSpPr>
            <p:nvPr/>
          </p:nvSpPr>
          <p:spPr bwMode="auto">
            <a:xfrm rot="2700000">
              <a:off x="2002" y="1444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1" name="Oval 15"/>
            <p:cNvSpPr>
              <a:spLocks noChangeArrowheads="1"/>
            </p:cNvSpPr>
            <p:nvPr/>
          </p:nvSpPr>
          <p:spPr bwMode="auto">
            <a:xfrm rot="2700000">
              <a:off x="2023" y="1591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2" name="Oval 16"/>
            <p:cNvSpPr>
              <a:spLocks noChangeArrowheads="1"/>
            </p:cNvSpPr>
            <p:nvPr/>
          </p:nvSpPr>
          <p:spPr bwMode="auto">
            <a:xfrm rot="2700000">
              <a:off x="2194" y="1636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3" name="Oval 17"/>
            <p:cNvSpPr>
              <a:spLocks noChangeArrowheads="1"/>
            </p:cNvSpPr>
            <p:nvPr/>
          </p:nvSpPr>
          <p:spPr bwMode="auto">
            <a:xfrm rot="2700000">
              <a:off x="2215" y="1783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4" name="Oval 18"/>
            <p:cNvSpPr>
              <a:spLocks noChangeArrowheads="1"/>
            </p:cNvSpPr>
            <p:nvPr/>
          </p:nvSpPr>
          <p:spPr bwMode="auto">
            <a:xfrm rot="2700000">
              <a:off x="2386" y="1828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5" name="Oval 19"/>
            <p:cNvSpPr>
              <a:spLocks noChangeArrowheads="1"/>
            </p:cNvSpPr>
            <p:nvPr/>
          </p:nvSpPr>
          <p:spPr bwMode="auto">
            <a:xfrm rot="2700000">
              <a:off x="2407" y="1975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6" name="Oval 20"/>
            <p:cNvSpPr>
              <a:spLocks noChangeArrowheads="1"/>
            </p:cNvSpPr>
            <p:nvPr/>
          </p:nvSpPr>
          <p:spPr bwMode="auto">
            <a:xfrm rot="2700000">
              <a:off x="2578" y="2020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7" name="Oval 21"/>
            <p:cNvSpPr>
              <a:spLocks noChangeArrowheads="1"/>
            </p:cNvSpPr>
            <p:nvPr/>
          </p:nvSpPr>
          <p:spPr bwMode="auto">
            <a:xfrm rot="2700000">
              <a:off x="2599" y="2167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8" name="Oval 22"/>
            <p:cNvSpPr>
              <a:spLocks noChangeArrowheads="1"/>
            </p:cNvSpPr>
            <p:nvPr/>
          </p:nvSpPr>
          <p:spPr bwMode="auto">
            <a:xfrm rot="2700000">
              <a:off x="2770" y="2212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9" name="Oval 23"/>
            <p:cNvSpPr>
              <a:spLocks noChangeArrowheads="1"/>
            </p:cNvSpPr>
            <p:nvPr/>
          </p:nvSpPr>
          <p:spPr bwMode="auto">
            <a:xfrm rot="2700000">
              <a:off x="2794" y="2374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Oval 24"/>
            <p:cNvSpPr>
              <a:spLocks noChangeArrowheads="1"/>
            </p:cNvSpPr>
            <p:nvPr/>
          </p:nvSpPr>
          <p:spPr bwMode="auto">
            <a:xfrm rot="2700000">
              <a:off x="2962" y="2404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1" name="Oval 25"/>
            <p:cNvSpPr>
              <a:spLocks noChangeArrowheads="1"/>
            </p:cNvSpPr>
            <p:nvPr/>
          </p:nvSpPr>
          <p:spPr bwMode="auto">
            <a:xfrm rot="2700000">
              <a:off x="2986" y="2566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2" name="Oval 26"/>
            <p:cNvSpPr>
              <a:spLocks noChangeArrowheads="1"/>
            </p:cNvSpPr>
            <p:nvPr/>
          </p:nvSpPr>
          <p:spPr bwMode="auto">
            <a:xfrm rot="2700000">
              <a:off x="3154" y="2596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3" name="Oval 27"/>
            <p:cNvSpPr>
              <a:spLocks noChangeArrowheads="1"/>
            </p:cNvSpPr>
            <p:nvPr/>
          </p:nvSpPr>
          <p:spPr bwMode="auto">
            <a:xfrm rot="2700000">
              <a:off x="3178" y="2758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4" name="Oval 28"/>
            <p:cNvSpPr>
              <a:spLocks noChangeArrowheads="1"/>
            </p:cNvSpPr>
            <p:nvPr/>
          </p:nvSpPr>
          <p:spPr bwMode="auto">
            <a:xfrm rot="2700000">
              <a:off x="3346" y="2788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5" name="Oval 29"/>
            <p:cNvSpPr>
              <a:spLocks noChangeArrowheads="1"/>
            </p:cNvSpPr>
            <p:nvPr/>
          </p:nvSpPr>
          <p:spPr bwMode="auto">
            <a:xfrm rot="2700000">
              <a:off x="3370" y="2950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6" name="Oval 30"/>
            <p:cNvSpPr>
              <a:spLocks noChangeArrowheads="1"/>
            </p:cNvSpPr>
            <p:nvPr/>
          </p:nvSpPr>
          <p:spPr bwMode="auto">
            <a:xfrm rot="2700000">
              <a:off x="3538" y="2980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7" name="Oval 31"/>
            <p:cNvSpPr>
              <a:spLocks noChangeArrowheads="1"/>
            </p:cNvSpPr>
            <p:nvPr/>
          </p:nvSpPr>
          <p:spPr bwMode="auto">
            <a:xfrm rot="2700000">
              <a:off x="3565" y="3133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8" name="Oval 32"/>
            <p:cNvSpPr>
              <a:spLocks noChangeArrowheads="1"/>
            </p:cNvSpPr>
            <p:nvPr/>
          </p:nvSpPr>
          <p:spPr bwMode="auto">
            <a:xfrm rot="2700000">
              <a:off x="3730" y="3172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9" name="Oval 33"/>
            <p:cNvSpPr>
              <a:spLocks noChangeArrowheads="1"/>
            </p:cNvSpPr>
            <p:nvPr/>
          </p:nvSpPr>
          <p:spPr bwMode="auto">
            <a:xfrm rot="2700000">
              <a:off x="3757" y="3325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0" name="Oval 34"/>
            <p:cNvSpPr>
              <a:spLocks noChangeArrowheads="1"/>
            </p:cNvSpPr>
            <p:nvPr/>
          </p:nvSpPr>
          <p:spPr bwMode="auto">
            <a:xfrm rot="2700000">
              <a:off x="3922" y="3364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1" name="Oval 35"/>
            <p:cNvSpPr>
              <a:spLocks noChangeArrowheads="1"/>
            </p:cNvSpPr>
            <p:nvPr/>
          </p:nvSpPr>
          <p:spPr bwMode="auto">
            <a:xfrm rot="2700000">
              <a:off x="3949" y="3517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2" name="Oval 36"/>
            <p:cNvSpPr>
              <a:spLocks noChangeArrowheads="1"/>
            </p:cNvSpPr>
            <p:nvPr/>
          </p:nvSpPr>
          <p:spPr bwMode="auto">
            <a:xfrm rot="2700000">
              <a:off x="4114" y="3556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3" name="Oval 37"/>
            <p:cNvSpPr>
              <a:spLocks noChangeArrowheads="1"/>
            </p:cNvSpPr>
            <p:nvPr/>
          </p:nvSpPr>
          <p:spPr bwMode="auto">
            <a:xfrm rot="2700000">
              <a:off x="4159" y="3718"/>
              <a:ext cx="154" cy="49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4" name="Oval 38"/>
            <p:cNvSpPr>
              <a:spLocks noChangeArrowheads="1"/>
            </p:cNvSpPr>
            <p:nvPr/>
          </p:nvSpPr>
          <p:spPr bwMode="auto">
            <a:xfrm>
              <a:off x="4345" y="1267"/>
              <a:ext cx="163" cy="163"/>
            </a:xfrm>
            <a:prstGeom prst="ellipse">
              <a:avLst/>
            </a:prstGeom>
            <a:solidFill>
              <a:srgbClr val="A2C1FE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5" name="Oval 39"/>
            <p:cNvSpPr>
              <a:spLocks noChangeArrowheads="1"/>
            </p:cNvSpPr>
            <p:nvPr/>
          </p:nvSpPr>
          <p:spPr bwMode="auto">
            <a:xfrm>
              <a:off x="4345" y="1762"/>
              <a:ext cx="163" cy="163"/>
            </a:xfrm>
            <a:prstGeom prst="ellipse">
              <a:avLst/>
            </a:prstGeom>
            <a:solidFill>
              <a:srgbClr val="A2C1FE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6" name="Oval 40"/>
            <p:cNvSpPr>
              <a:spLocks noChangeArrowheads="1"/>
            </p:cNvSpPr>
            <p:nvPr/>
          </p:nvSpPr>
          <p:spPr bwMode="auto">
            <a:xfrm>
              <a:off x="4345" y="2257"/>
              <a:ext cx="163" cy="163"/>
            </a:xfrm>
            <a:prstGeom prst="ellipse">
              <a:avLst/>
            </a:prstGeom>
            <a:solidFill>
              <a:srgbClr val="A2C1FE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7" name="Oval 41"/>
            <p:cNvSpPr>
              <a:spLocks noChangeArrowheads="1"/>
            </p:cNvSpPr>
            <p:nvPr/>
          </p:nvSpPr>
          <p:spPr bwMode="auto">
            <a:xfrm>
              <a:off x="4345" y="2752"/>
              <a:ext cx="163" cy="163"/>
            </a:xfrm>
            <a:prstGeom prst="ellipse">
              <a:avLst/>
            </a:prstGeom>
            <a:solidFill>
              <a:srgbClr val="A2C1FE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8" name="Oval 42"/>
            <p:cNvSpPr>
              <a:spLocks noChangeArrowheads="1"/>
            </p:cNvSpPr>
            <p:nvPr/>
          </p:nvSpPr>
          <p:spPr bwMode="auto">
            <a:xfrm>
              <a:off x="4345" y="3247"/>
              <a:ext cx="163" cy="163"/>
            </a:xfrm>
            <a:prstGeom prst="ellipse">
              <a:avLst/>
            </a:prstGeom>
            <a:solidFill>
              <a:srgbClr val="A2C1FE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9" name="Oval 43"/>
            <p:cNvSpPr>
              <a:spLocks noChangeArrowheads="1"/>
            </p:cNvSpPr>
            <p:nvPr/>
          </p:nvSpPr>
          <p:spPr bwMode="auto">
            <a:xfrm>
              <a:off x="4345" y="3745"/>
              <a:ext cx="163" cy="163"/>
            </a:xfrm>
            <a:prstGeom prst="ellipse">
              <a:avLst/>
            </a:prstGeom>
            <a:solidFill>
              <a:srgbClr val="A2C1FE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0" name="Oval 44"/>
            <p:cNvSpPr>
              <a:spLocks noChangeArrowheads="1"/>
            </p:cNvSpPr>
            <p:nvPr/>
          </p:nvSpPr>
          <p:spPr bwMode="auto">
            <a:xfrm>
              <a:off x="3805" y="2569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1" name="Line 45"/>
            <p:cNvSpPr>
              <a:spLocks noChangeShapeType="1"/>
            </p:cNvSpPr>
            <p:nvPr/>
          </p:nvSpPr>
          <p:spPr bwMode="auto">
            <a:xfrm flipH="1">
              <a:off x="3672" y="2622"/>
              <a:ext cx="150" cy="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2" name="Line 46"/>
            <p:cNvSpPr>
              <a:spLocks noChangeShapeType="1"/>
            </p:cNvSpPr>
            <p:nvPr/>
          </p:nvSpPr>
          <p:spPr bwMode="auto">
            <a:xfrm flipH="1" flipV="1">
              <a:off x="3672" y="3084"/>
              <a:ext cx="327" cy="9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3" name="Oval 47"/>
            <p:cNvSpPr>
              <a:spLocks noChangeArrowheads="1"/>
            </p:cNvSpPr>
            <p:nvPr/>
          </p:nvSpPr>
          <p:spPr bwMode="auto">
            <a:xfrm>
              <a:off x="3721" y="1489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4" name="Oval 48"/>
            <p:cNvSpPr>
              <a:spLocks noChangeArrowheads="1"/>
            </p:cNvSpPr>
            <p:nvPr/>
          </p:nvSpPr>
          <p:spPr bwMode="auto">
            <a:xfrm>
              <a:off x="3001" y="1885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5" name="Oval 49"/>
            <p:cNvSpPr>
              <a:spLocks noChangeArrowheads="1"/>
            </p:cNvSpPr>
            <p:nvPr/>
          </p:nvSpPr>
          <p:spPr bwMode="auto">
            <a:xfrm>
              <a:off x="2725" y="1009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6" name="Oval 50"/>
            <p:cNvSpPr>
              <a:spLocks noChangeArrowheads="1"/>
            </p:cNvSpPr>
            <p:nvPr/>
          </p:nvSpPr>
          <p:spPr bwMode="auto">
            <a:xfrm>
              <a:off x="4045" y="1849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7" name="Rectangle 51"/>
            <p:cNvSpPr>
              <a:spLocks noChangeArrowheads="1"/>
            </p:cNvSpPr>
            <p:nvPr/>
          </p:nvSpPr>
          <p:spPr bwMode="auto">
            <a:xfrm>
              <a:off x="1264" y="964"/>
              <a:ext cx="448" cy="2548"/>
            </a:xfrm>
            <a:prstGeom prst="rect">
              <a:avLst/>
            </a:prstGeom>
            <a:solidFill>
              <a:srgbClr val="EAEC5E"/>
            </a:solidFill>
            <a:ln w="12700">
              <a:solidFill>
                <a:srgbClr val="EAEC5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8" name="Line 52"/>
            <p:cNvSpPr>
              <a:spLocks noChangeShapeType="1"/>
            </p:cNvSpPr>
            <p:nvPr/>
          </p:nvSpPr>
          <p:spPr bwMode="auto">
            <a:xfrm flipV="1">
              <a:off x="1728" y="1365"/>
              <a:ext cx="0" cy="228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459" name="Group 53"/>
            <p:cNvGrpSpPr>
              <a:grpSpLocks/>
            </p:cNvGrpSpPr>
            <p:nvPr/>
          </p:nvGrpSpPr>
          <p:grpSpPr bwMode="auto">
            <a:xfrm>
              <a:off x="1318" y="1228"/>
              <a:ext cx="308" cy="416"/>
              <a:chOff x="1318" y="1228"/>
              <a:chExt cx="308" cy="416"/>
            </a:xfrm>
          </p:grpSpPr>
          <p:sp>
            <p:nvSpPr>
              <p:cNvPr id="17549" name="Oval 54"/>
              <p:cNvSpPr>
                <a:spLocks noChangeArrowheads="1"/>
              </p:cNvSpPr>
              <p:nvPr/>
            </p:nvSpPr>
            <p:spPr bwMode="auto">
              <a:xfrm>
                <a:off x="1318" y="1228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50" name="Oval 55"/>
              <p:cNvSpPr>
                <a:spLocks noChangeArrowheads="1"/>
              </p:cNvSpPr>
              <p:nvPr/>
            </p:nvSpPr>
            <p:spPr bwMode="auto">
              <a:xfrm>
                <a:off x="1444" y="1381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51" name="Oval 56"/>
              <p:cNvSpPr>
                <a:spLocks noChangeArrowheads="1"/>
              </p:cNvSpPr>
              <p:nvPr/>
            </p:nvSpPr>
            <p:spPr bwMode="auto">
              <a:xfrm>
                <a:off x="1576" y="1492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460" name="Group 57"/>
            <p:cNvGrpSpPr>
              <a:grpSpLocks/>
            </p:cNvGrpSpPr>
            <p:nvPr/>
          </p:nvGrpSpPr>
          <p:grpSpPr bwMode="auto">
            <a:xfrm>
              <a:off x="1318" y="1489"/>
              <a:ext cx="308" cy="416"/>
              <a:chOff x="1318" y="1489"/>
              <a:chExt cx="308" cy="416"/>
            </a:xfrm>
          </p:grpSpPr>
          <p:sp>
            <p:nvSpPr>
              <p:cNvPr id="17546" name="Oval 58"/>
              <p:cNvSpPr>
                <a:spLocks noChangeArrowheads="1"/>
              </p:cNvSpPr>
              <p:nvPr/>
            </p:nvSpPr>
            <p:spPr bwMode="auto">
              <a:xfrm>
                <a:off x="1318" y="1489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7" name="Oval 59"/>
              <p:cNvSpPr>
                <a:spLocks noChangeArrowheads="1"/>
              </p:cNvSpPr>
              <p:nvPr/>
            </p:nvSpPr>
            <p:spPr bwMode="auto">
              <a:xfrm>
                <a:off x="1444" y="1642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8" name="Oval 60"/>
              <p:cNvSpPr>
                <a:spLocks noChangeArrowheads="1"/>
              </p:cNvSpPr>
              <p:nvPr/>
            </p:nvSpPr>
            <p:spPr bwMode="auto">
              <a:xfrm>
                <a:off x="1576" y="1753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461" name="Group 61"/>
            <p:cNvGrpSpPr>
              <a:grpSpLocks/>
            </p:cNvGrpSpPr>
            <p:nvPr/>
          </p:nvGrpSpPr>
          <p:grpSpPr bwMode="auto">
            <a:xfrm>
              <a:off x="1318" y="1750"/>
              <a:ext cx="308" cy="416"/>
              <a:chOff x="1318" y="1750"/>
              <a:chExt cx="308" cy="416"/>
            </a:xfrm>
          </p:grpSpPr>
          <p:sp>
            <p:nvSpPr>
              <p:cNvPr id="17543" name="Oval 62"/>
              <p:cNvSpPr>
                <a:spLocks noChangeArrowheads="1"/>
              </p:cNvSpPr>
              <p:nvPr/>
            </p:nvSpPr>
            <p:spPr bwMode="auto">
              <a:xfrm>
                <a:off x="1318" y="1750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4" name="Oval 63"/>
              <p:cNvSpPr>
                <a:spLocks noChangeArrowheads="1"/>
              </p:cNvSpPr>
              <p:nvPr/>
            </p:nvSpPr>
            <p:spPr bwMode="auto">
              <a:xfrm>
                <a:off x="1444" y="1903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5" name="Oval 64"/>
              <p:cNvSpPr>
                <a:spLocks noChangeArrowheads="1"/>
              </p:cNvSpPr>
              <p:nvPr/>
            </p:nvSpPr>
            <p:spPr bwMode="auto">
              <a:xfrm>
                <a:off x="1576" y="2014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462" name="Group 65"/>
            <p:cNvGrpSpPr>
              <a:grpSpLocks/>
            </p:cNvGrpSpPr>
            <p:nvPr/>
          </p:nvGrpSpPr>
          <p:grpSpPr bwMode="auto">
            <a:xfrm>
              <a:off x="1318" y="2011"/>
              <a:ext cx="308" cy="416"/>
              <a:chOff x="1318" y="2011"/>
              <a:chExt cx="308" cy="416"/>
            </a:xfrm>
          </p:grpSpPr>
          <p:sp>
            <p:nvSpPr>
              <p:cNvPr id="17540" name="Oval 66"/>
              <p:cNvSpPr>
                <a:spLocks noChangeArrowheads="1"/>
              </p:cNvSpPr>
              <p:nvPr/>
            </p:nvSpPr>
            <p:spPr bwMode="auto">
              <a:xfrm>
                <a:off x="1318" y="2011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1" name="Oval 67"/>
              <p:cNvSpPr>
                <a:spLocks noChangeArrowheads="1"/>
              </p:cNvSpPr>
              <p:nvPr/>
            </p:nvSpPr>
            <p:spPr bwMode="auto">
              <a:xfrm>
                <a:off x="1444" y="2164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42" name="Oval 68"/>
              <p:cNvSpPr>
                <a:spLocks noChangeArrowheads="1"/>
              </p:cNvSpPr>
              <p:nvPr/>
            </p:nvSpPr>
            <p:spPr bwMode="auto">
              <a:xfrm>
                <a:off x="1576" y="2275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463" name="Group 69"/>
            <p:cNvGrpSpPr>
              <a:grpSpLocks/>
            </p:cNvGrpSpPr>
            <p:nvPr/>
          </p:nvGrpSpPr>
          <p:grpSpPr bwMode="auto">
            <a:xfrm>
              <a:off x="1318" y="2272"/>
              <a:ext cx="308" cy="416"/>
              <a:chOff x="1318" y="2272"/>
              <a:chExt cx="308" cy="416"/>
            </a:xfrm>
          </p:grpSpPr>
          <p:sp>
            <p:nvSpPr>
              <p:cNvPr id="17537" name="Oval 70"/>
              <p:cNvSpPr>
                <a:spLocks noChangeArrowheads="1"/>
              </p:cNvSpPr>
              <p:nvPr/>
            </p:nvSpPr>
            <p:spPr bwMode="auto">
              <a:xfrm>
                <a:off x="1318" y="2272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8" name="Oval 71"/>
              <p:cNvSpPr>
                <a:spLocks noChangeArrowheads="1"/>
              </p:cNvSpPr>
              <p:nvPr/>
            </p:nvSpPr>
            <p:spPr bwMode="auto">
              <a:xfrm>
                <a:off x="1444" y="2425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9" name="Oval 72"/>
              <p:cNvSpPr>
                <a:spLocks noChangeArrowheads="1"/>
              </p:cNvSpPr>
              <p:nvPr/>
            </p:nvSpPr>
            <p:spPr bwMode="auto">
              <a:xfrm>
                <a:off x="1576" y="2536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464" name="Group 73"/>
            <p:cNvGrpSpPr>
              <a:grpSpLocks/>
            </p:cNvGrpSpPr>
            <p:nvPr/>
          </p:nvGrpSpPr>
          <p:grpSpPr bwMode="auto">
            <a:xfrm>
              <a:off x="1318" y="2533"/>
              <a:ext cx="308" cy="416"/>
              <a:chOff x="1318" y="2533"/>
              <a:chExt cx="308" cy="416"/>
            </a:xfrm>
          </p:grpSpPr>
          <p:sp>
            <p:nvSpPr>
              <p:cNvPr id="17534" name="Oval 74"/>
              <p:cNvSpPr>
                <a:spLocks noChangeArrowheads="1"/>
              </p:cNvSpPr>
              <p:nvPr/>
            </p:nvSpPr>
            <p:spPr bwMode="auto">
              <a:xfrm>
                <a:off x="1318" y="2533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5" name="Oval 75"/>
              <p:cNvSpPr>
                <a:spLocks noChangeArrowheads="1"/>
              </p:cNvSpPr>
              <p:nvPr/>
            </p:nvSpPr>
            <p:spPr bwMode="auto">
              <a:xfrm>
                <a:off x="1444" y="2686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6" name="Oval 76"/>
              <p:cNvSpPr>
                <a:spLocks noChangeArrowheads="1"/>
              </p:cNvSpPr>
              <p:nvPr/>
            </p:nvSpPr>
            <p:spPr bwMode="auto">
              <a:xfrm>
                <a:off x="1576" y="2797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465" name="Group 77"/>
            <p:cNvGrpSpPr>
              <a:grpSpLocks/>
            </p:cNvGrpSpPr>
            <p:nvPr/>
          </p:nvGrpSpPr>
          <p:grpSpPr bwMode="auto">
            <a:xfrm>
              <a:off x="1318" y="2794"/>
              <a:ext cx="308" cy="416"/>
              <a:chOff x="1318" y="2794"/>
              <a:chExt cx="308" cy="416"/>
            </a:xfrm>
          </p:grpSpPr>
          <p:sp>
            <p:nvSpPr>
              <p:cNvPr id="17531" name="Oval 78"/>
              <p:cNvSpPr>
                <a:spLocks noChangeArrowheads="1"/>
              </p:cNvSpPr>
              <p:nvPr/>
            </p:nvSpPr>
            <p:spPr bwMode="auto">
              <a:xfrm>
                <a:off x="1318" y="2794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2" name="Oval 79"/>
              <p:cNvSpPr>
                <a:spLocks noChangeArrowheads="1"/>
              </p:cNvSpPr>
              <p:nvPr/>
            </p:nvSpPr>
            <p:spPr bwMode="auto">
              <a:xfrm>
                <a:off x="1444" y="2947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3" name="Oval 80"/>
              <p:cNvSpPr>
                <a:spLocks noChangeArrowheads="1"/>
              </p:cNvSpPr>
              <p:nvPr/>
            </p:nvSpPr>
            <p:spPr bwMode="auto">
              <a:xfrm>
                <a:off x="1576" y="3058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466" name="Group 81"/>
            <p:cNvGrpSpPr>
              <a:grpSpLocks/>
            </p:cNvGrpSpPr>
            <p:nvPr/>
          </p:nvGrpSpPr>
          <p:grpSpPr bwMode="auto">
            <a:xfrm>
              <a:off x="1318" y="3055"/>
              <a:ext cx="308" cy="416"/>
              <a:chOff x="1318" y="3055"/>
              <a:chExt cx="308" cy="416"/>
            </a:xfrm>
          </p:grpSpPr>
          <p:sp>
            <p:nvSpPr>
              <p:cNvPr id="17528" name="Oval 82"/>
              <p:cNvSpPr>
                <a:spLocks noChangeArrowheads="1"/>
              </p:cNvSpPr>
              <p:nvPr/>
            </p:nvSpPr>
            <p:spPr bwMode="auto">
              <a:xfrm>
                <a:off x="1318" y="3055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29" name="Oval 83"/>
              <p:cNvSpPr>
                <a:spLocks noChangeArrowheads="1"/>
              </p:cNvSpPr>
              <p:nvPr/>
            </p:nvSpPr>
            <p:spPr bwMode="auto">
              <a:xfrm>
                <a:off x="1444" y="3208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0" name="Oval 84"/>
              <p:cNvSpPr>
                <a:spLocks noChangeArrowheads="1"/>
              </p:cNvSpPr>
              <p:nvPr/>
            </p:nvSpPr>
            <p:spPr bwMode="auto">
              <a:xfrm>
                <a:off x="1576" y="3319"/>
                <a:ext cx="50" cy="152"/>
              </a:xfrm>
              <a:prstGeom prst="ellipse">
                <a:avLst/>
              </a:prstGeom>
              <a:solidFill>
                <a:srgbClr val="AD6900"/>
              </a:solidFill>
              <a:ln w="12700">
                <a:solidFill>
                  <a:srgbClr val="AD6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467" name="Oval 85"/>
            <p:cNvSpPr>
              <a:spLocks noChangeArrowheads="1"/>
            </p:cNvSpPr>
            <p:nvPr/>
          </p:nvSpPr>
          <p:spPr bwMode="auto">
            <a:xfrm>
              <a:off x="1318" y="1009"/>
              <a:ext cx="50" cy="152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68" name="Oval 86"/>
            <p:cNvSpPr>
              <a:spLocks noChangeArrowheads="1"/>
            </p:cNvSpPr>
            <p:nvPr/>
          </p:nvSpPr>
          <p:spPr bwMode="auto">
            <a:xfrm>
              <a:off x="1444" y="1162"/>
              <a:ext cx="50" cy="152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69" name="Oval 87"/>
            <p:cNvSpPr>
              <a:spLocks noChangeArrowheads="1"/>
            </p:cNvSpPr>
            <p:nvPr/>
          </p:nvSpPr>
          <p:spPr bwMode="auto">
            <a:xfrm>
              <a:off x="1576" y="1273"/>
              <a:ext cx="50" cy="152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0" name="Oval 88"/>
            <p:cNvSpPr>
              <a:spLocks noChangeArrowheads="1"/>
            </p:cNvSpPr>
            <p:nvPr/>
          </p:nvSpPr>
          <p:spPr bwMode="auto">
            <a:xfrm>
              <a:off x="1579" y="970"/>
              <a:ext cx="50" cy="152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1" name="Line 89"/>
            <p:cNvSpPr>
              <a:spLocks noChangeShapeType="1"/>
            </p:cNvSpPr>
            <p:nvPr/>
          </p:nvSpPr>
          <p:spPr bwMode="auto">
            <a:xfrm>
              <a:off x="1620" y="885"/>
              <a:ext cx="768" cy="76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2" name="Oval 90"/>
            <p:cNvSpPr>
              <a:spLocks noChangeArrowheads="1"/>
            </p:cNvSpPr>
            <p:nvPr/>
          </p:nvSpPr>
          <p:spPr bwMode="auto">
            <a:xfrm rot="2700000">
              <a:off x="1672" y="1093"/>
              <a:ext cx="50" cy="152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3" name="Oval 91"/>
            <p:cNvSpPr>
              <a:spLocks noChangeArrowheads="1"/>
            </p:cNvSpPr>
            <p:nvPr/>
          </p:nvSpPr>
          <p:spPr bwMode="auto">
            <a:xfrm rot="2700000">
              <a:off x="1687" y="1222"/>
              <a:ext cx="50" cy="152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4" name="Rectangle 92"/>
            <p:cNvSpPr>
              <a:spLocks noChangeArrowheads="1"/>
            </p:cNvSpPr>
            <p:nvPr/>
          </p:nvSpPr>
          <p:spPr bwMode="auto">
            <a:xfrm>
              <a:off x="4291" y="1078"/>
              <a:ext cx="34" cy="3022"/>
            </a:xfrm>
            <a:prstGeom prst="rect">
              <a:avLst/>
            </a:prstGeom>
            <a:solidFill>
              <a:srgbClr val="AD6900"/>
            </a:solidFill>
            <a:ln w="12700">
              <a:solidFill>
                <a:srgbClr val="AD6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5" name="Line 93"/>
            <p:cNvSpPr>
              <a:spLocks noChangeShapeType="1"/>
            </p:cNvSpPr>
            <p:nvPr/>
          </p:nvSpPr>
          <p:spPr bwMode="auto">
            <a:xfrm>
              <a:off x="4344" y="1101"/>
              <a:ext cx="0" cy="291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6" name="Line 94"/>
            <p:cNvSpPr>
              <a:spLocks noChangeShapeType="1"/>
            </p:cNvSpPr>
            <p:nvPr/>
          </p:nvSpPr>
          <p:spPr bwMode="auto">
            <a:xfrm flipH="1">
              <a:off x="2730" y="1935"/>
              <a:ext cx="288" cy="3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7" name="Line 95"/>
            <p:cNvSpPr>
              <a:spLocks noChangeShapeType="1"/>
            </p:cNvSpPr>
            <p:nvPr/>
          </p:nvSpPr>
          <p:spPr bwMode="auto">
            <a:xfrm>
              <a:off x="2721" y="2250"/>
              <a:ext cx="54" cy="15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8" name="Oval 96"/>
            <p:cNvSpPr>
              <a:spLocks noChangeArrowheads="1"/>
            </p:cNvSpPr>
            <p:nvPr/>
          </p:nvSpPr>
          <p:spPr bwMode="auto">
            <a:xfrm>
              <a:off x="2374" y="2665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9" name="Oval 97"/>
            <p:cNvSpPr>
              <a:spLocks noChangeArrowheads="1"/>
            </p:cNvSpPr>
            <p:nvPr/>
          </p:nvSpPr>
          <p:spPr bwMode="auto">
            <a:xfrm>
              <a:off x="2623" y="2377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0" name="Oval 98"/>
            <p:cNvSpPr>
              <a:spLocks noChangeArrowheads="1"/>
            </p:cNvSpPr>
            <p:nvPr/>
          </p:nvSpPr>
          <p:spPr bwMode="auto">
            <a:xfrm>
              <a:off x="1903" y="2773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1" name="Oval 99"/>
            <p:cNvSpPr>
              <a:spLocks noChangeArrowheads="1"/>
            </p:cNvSpPr>
            <p:nvPr/>
          </p:nvSpPr>
          <p:spPr bwMode="auto">
            <a:xfrm>
              <a:off x="2059" y="3382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2" name="Oval 100"/>
            <p:cNvSpPr>
              <a:spLocks noChangeArrowheads="1"/>
            </p:cNvSpPr>
            <p:nvPr/>
          </p:nvSpPr>
          <p:spPr bwMode="auto">
            <a:xfrm>
              <a:off x="2947" y="2737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3" name="Oval 101"/>
            <p:cNvSpPr>
              <a:spLocks noChangeArrowheads="1"/>
            </p:cNvSpPr>
            <p:nvPr/>
          </p:nvSpPr>
          <p:spPr bwMode="auto">
            <a:xfrm>
              <a:off x="2200" y="2851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4" name="Oval 102"/>
            <p:cNvSpPr>
              <a:spLocks noChangeArrowheads="1"/>
            </p:cNvSpPr>
            <p:nvPr/>
          </p:nvSpPr>
          <p:spPr bwMode="auto">
            <a:xfrm>
              <a:off x="2719" y="2662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5" name="Oval 103"/>
            <p:cNvSpPr>
              <a:spLocks noChangeArrowheads="1"/>
            </p:cNvSpPr>
            <p:nvPr/>
          </p:nvSpPr>
          <p:spPr bwMode="auto">
            <a:xfrm>
              <a:off x="1999" y="3058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6" name="Oval 104"/>
            <p:cNvSpPr>
              <a:spLocks noChangeArrowheads="1"/>
            </p:cNvSpPr>
            <p:nvPr/>
          </p:nvSpPr>
          <p:spPr bwMode="auto">
            <a:xfrm>
              <a:off x="2065" y="2605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7" name="Oval 105"/>
            <p:cNvSpPr>
              <a:spLocks noChangeArrowheads="1"/>
            </p:cNvSpPr>
            <p:nvPr/>
          </p:nvSpPr>
          <p:spPr bwMode="auto">
            <a:xfrm>
              <a:off x="3043" y="3022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8" name="Oval 106"/>
            <p:cNvSpPr>
              <a:spLocks noChangeArrowheads="1"/>
            </p:cNvSpPr>
            <p:nvPr/>
          </p:nvSpPr>
          <p:spPr bwMode="auto">
            <a:xfrm>
              <a:off x="2506" y="3094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9" name="Oval 107"/>
            <p:cNvSpPr>
              <a:spLocks noChangeArrowheads="1"/>
            </p:cNvSpPr>
            <p:nvPr/>
          </p:nvSpPr>
          <p:spPr bwMode="auto">
            <a:xfrm>
              <a:off x="3079" y="2896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0" name="Oval 108"/>
            <p:cNvSpPr>
              <a:spLocks noChangeArrowheads="1"/>
            </p:cNvSpPr>
            <p:nvPr/>
          </p:nvSpPr>
          <p:spPr bwMode="auto">
            <a:xfrm>
              <a:off x="2206" y="3112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1" name="Oval 109"/>
            <p:cNvSpPr>
              <a:spLocks noChangeArrowheads="1"/>
            </p:cNvSpPr>
            <p:nvPr/>
          </p:nvSpPr>
          <p:spPr bwMode="auto">
            <a:xfrm>
              <a:off x="2353" y="2308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2" name="Oval 110"/>
            <p:cNvSpPr>
              <a:spLocks noChangeArrowheads="1"/>
            </p:cNvSpPr>
            <p:nvPr/>
          </p:nvSpPr>
          <p:spPr bwMode="auto">
            <a:xfrm>
              <a:off x="3250" y="3076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3" name="Oval 111"/>
            <p:cNvSpPr>
              <a:spLocks noChangeArrowheads="1"/>
            </p:cNvSpPr>
            <p:nvPr/>
          </p:nvSpPr>
          <p:spPr bwMode="auto">
            <a:xfrm>
              <a:off x="2863" y="3451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4" name="Oval 112"/>
            <p:cNvSpPr>
              <a:spLocks noChangeArrowheads="1"/>
            </p:cNvSpPr>
            <p:nvPr/>
          </p:nvSpPr>
          <p:spPr bwMode="auto">
            <a:xfrm>
              <a:off x="3121" y="3298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5" name="Oval 113"/>
            <p:cNvSpPr>
              <a:spLocks noChangeArrowheads="1"/>
            </p:cNvSpPr>
            <p:nvPr/>
          </p:nvSpPr>
          <p:spPr bwMode="auto">
            <a:xfrm>
              <a:off x="2302" y="3397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6" name="Oval 114"/>
            <p:cNvSpPr>
              <a:spLocks noChangeArrowheads="1"/>
            </p:cNvSpPr>
            <p:nvPr/>
          </p:nvSpPr>
          <p:spPr bwMode="auto">
            <a:xfrm>
              <a:off x="2530" y="2908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7" name="Oval 115"/>
            <p:cNvSpPr>
              <a:spLocks noChangeArrowheads="1"/>
            </p:cNvSpPr>
            <p:nvPr/>
          </p:nvSpPr>
          <p:spPr bwMode="auto">
            <a:xfrm>
              <a:off x="3346" y="3361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8" name="Oval 116"/>
            <p:cNvSpPr>
              <a:spLocks noChangeArrowheads="1"/>
            </p:cNvSpPr>
            <p:nvPr/>
          </p:nvSpPr>
          <p:spPr bwMode="auto">
            <a:xfrm>
              <a:off x="2980" y="3343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99" name="Oval 117"/>
            <p:cNvSpPr>
              <a:spLocks noChangeArrowheads="1"/>
            </p:cNvSpPr>
            <p:nvPr/>
          </p:nvSpPr>
          <p:spPr bwMode="auto">
            <a:xfrm>
              <a:off x="3427" y="3217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0" name="Oval 118"/>
            <p:cNvSpPr>
              <a:spLocks noChangeArrowheads="1"/>
            </p:cNvSpPr>
            <p:nvPr/>
          </p:nvSpPr>
          <p:spPr bwMode="auto">
            <a:xfrm>
              <a:off x="2518" y="3289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1" name="Oval 119"/>
            <p:cNvSpPr>
              <a:spLocks noChangeArrowheads="1"/>
            </p:cNvSpPr>
            <p:nvPr/>
          </p:nvSpPr>
          <p:spPr bwMode="auto">
            <a:xfrm>
              <a:off x="2836" y="2962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2" name="Oval 120"/>
            <p:cNvSpPr>
              <a:spLocks noChangeArrowheads="1"/>
            </p:cNvSpPr>
            <p:nvPr/>
          </p:nvSpPr>
          <p:spPr bwMode="auto">
            <a:xfrm>
              <a:off x="3553" y="3514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3" name="Oval 121"/>
            <p:cNvSpPr>
              <a:spLocks noChangeArrowheads="1"/>
            </p:cNvSpPr>
            <p:nvPr/>
          </p:nvSpPr>
          <p:spPr bwMode="auto">
            <a:xfrm>
              <a:off x="2977" y="3547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4" name="Oval 122"/>
            <p:cNvSpPr>
              <a:spLocks noChangeArrowheads="1"/>
            </p:cNvSpPr>
            <p:nvPr/>
          </p:nvSpPr>
          <p:spPr bwMode="auto">
            <a:xfrm>
              <a:off x="3307" y="3511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5" name="Oval 123"/>
            <p:cNvSpPr>
              <a:spLocks noChangeArrowheads="1"/>
            </p:cNvSpPr>
            <p:nvPr/>
          </p:nvSpPr>
          <p:spPr bwMode="auto">
            <a:xfrm>
              <a:off x="2605" y="3736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6" name="Oval 124"/>
            <p:cNvSpPr>
              <a:spLocks noChangeArrowheads="1"/>
            </p:cNvSpPr>
            <p:nvPr/>
          </p:nvSpPr>
          <p:spPr bwMode="auto">
            <a:xfrm>
              <a:off x="2896" y="3148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7" name="Oval 125"/>
            <p:cNvSpPr>
              <a:spLocks noChangeArrowheads="1"/>
            </p:cNvSpPr>
            <p:nvPr/>
          </p:nvSpPr>
          <p:spPr bwMode="auto">
            <a:xfrm>
              <a:off x="3469" y="3709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8" name="Line 126"/>
            <p:cNvSpPr>
              <a:spLocks noChangeShapeType="1"/>
            </p:cNvSpPr>
            <p:nvPr/>
          </p:nvSpPr>
          <p:spPr bwMode="auto">
            <a:xfrm flipH="1" flipV="1">
              <a:off x="2523" y="2061"/>
              <a:ext cx="36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09" name="Line 127"/>
            <p:cNvSpPr>
              <a:spLocks noChangeShapeType="1"/>
            </p:cNvSpPr>
            <p:nvPr/>
          </p:nvSpPr>
          <p:spPr bwMode="auto">
            <a:xfrm flipH="1">
              <a:off x="2226" y="2070"/>
              <a:ext cx="288" cy="6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10" name="Oval 128"/>
            <p:cNvSpPr>
              <a:spLocks noChangeArrowheads="1"/>
            </p:cNvSpPr>
            <p:nvPr/>
          </p:nvSpPr>
          <p:spPr bwMode="auto">
            <a:xfrm>
              <a:off x="1765" y="2437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1" name="Oval 129"/>
            <p:cNvSpPr>
              <a:spLocks noChangeArrowheads="1"/>
            </p:cNvSpPr>
            <p:nvPr/>
          </p:nvSpPr>
          <p:spPr bwMode="auto">
            <a:xfrm>
              <a:off x="1993" y="1948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2" name="Oval 130"/>
            <p:cNvSpPr>
              <a:spLocks noChangeArrowheads="1"/>
            </p:cNvSpPr>
            <p:nvPr/>
          </p:nvSpPr>
          <p:spPr bwMode="auto">
            <a:xfrm>
              <a:off x="1798" y="1723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3" name="Oval 131"/>
            <p:cNvSpPr>
              <a:spLocks noChangeArrowheads="1"/>
            </p:cNvSpPr>
            <p:nvPr/>
          </p:nvSpPr>
          <p:spPr bwMode="auto">
            <a:xfrm>
              <a:off x="1927" y="2269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4" name="Oval 132"/>
            <p:cNvSpPr>
              <a:spLocks noChangeArrowheads="1"/>
            </p:cNvSpPr>
            <p:nvPr/>
          </p:nvSpPr>
          <p:spPr bwMode="auto">
            <a:xfrm>
              <a:off x="2227" y="2380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5" name="Oval 133"/>
            <p:cNvSpPr>
              <a:spLocks noChangeArrowheads="1"/>
            </p:cNvSpPr>
            <p:nvPr/>
          </p:nvSpPr>
          <p:spPr bwMode="auto">
            <a:xfrm>
              <a:off x="2269" y="2125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6" name="Oval 134"/>
            <p:cNvSpPr>
              <a:spLocks noChangeArrowheads="1"/>
            </p:cNvSpPr>
            <p:nvPr/>
          </p:nvSpPr>
          <p:spPr bwMode="auto">
            <a:xfrm>
              <a:off x="1834" y="3490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7" name="Oval 135"/>
            <p:cNvSpPr>
              <a:spLocks noChangeArrowheads="1"/>
            </p:cNvSpPr>
            <p:nvPr/>
          </p:nvSpPr>
          <p:spPr bwMode="auto">
            <a:xfrm>
              <a:off x="1810" y="1999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8" name="Oval 136"/>
            <p:cNvSpPr>
              <a:spLocks noChangeArrowheads="1"/>
            </p:cNvSpPr>
            <p:nvPr/>
          </p:nvSpPr>
          <p:spPr bwMode="auto">
            <a:xfrm>
              <a:off x="2452" y="3511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9" name="Oval 137"/>
            <p:cNvSpPr>
              <a:spLocks noChangeArrowheads="1"/>
            </p:cNvSpPr>
            <p:nvPr/>
          </p:nvSpPr>
          <p:spPr bwMode="auto">
            <a:xfrm>
              <a:off x="3892" y="3610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0" name="Oval 138"/>
            <p:cNvSpPr>
              <a:spLocks noChangeArrowheads="1"/>
            </p:cNvSpPr>
            <p:nvPr/>
          </p:nvSpPr>
          <p:spPr bwMode="auto">
            <a:xfrm>
              <a:off x="2281" y="3676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1" name="Oval 139"/>
            <p:cNvSpPr>
              <a:spLocks noChangeArrowheads="1"/>
            </p:cNvSpPr>
            <p:nvPr/>
          </p:nvSpPr>
          <p:spPr bwMode="auto">
            <a:xfrm>
              <a:off x="3172" y="3724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2" name="Oval 140"/>
            <p:cNvSpPr>
              <a:spLocks noChangeArrowheads="1"/>
            </p:cNvSpPr>
            <p:nvPr/>
          </p:nvSpPr>
          <p:spPr bwMode="auto">
            <a:xfrm>
              <a:off x="3745" y="3796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3" name="Oval 141"/>
            <p:cNvSpPr>
              <a:spLocks noChangeArrowheads="1"/>
            </p:cNvSpPr>
            <p:nvPr/>
          </p:nvSpPr>
          <p:spPr bwMode="auto">
            <a:xfrm>
              <a:off x="1930" y="3586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4" name="Oval 142"/>
            <p:cNvSpPr>
              <a:spLocks noChangeArrowheads="1"/>
            </p:cNvSpPr>
            <p:nvPr/>
          </p:nvSpPr>
          <p:spPr bwMode="auto">
            <a:xfrm>
              <a:off x="2620" y="3418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5" name="Oval 143"/>
            <p:cNvSpPr>
              <a:spLocks noChangeArrowheads="1"/>
            </p:cNvSpPr>
            <p:nvPr/>
          </p:nvSpPr>
          <p:spPr bwMode="auto">
            <a:xfrm>
              <a:off x="3988" y="3706"/>
              <a:ext cx="55" cy="55"/>
            </a:xfrm>
            <a:prstGeom prst="ellipse">
              <a:avLst/>
            </a:prstGeom>
            <a:solidFill>
              <a:srgbClr val="00AE00"/>
            </a:solidFill>
            <a:ln w="127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6" name="Line 144"/>
            <p:cNvSpPr>
              <a:spLocks noChangeShapeType="1"/>
            </p:cNvSpPr>
            <p:nvPr/>
          </p:nvSpPr>
          <p:spPr bwMode="auto">
            <a:xfrm flipH="1" flipV="1">
              <a:off x="3270" y="2826"/>
              <a:ext cx="9" cy="2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27" name="Line 145"/>
            <p:cNvSpPr>
              <a:spLocks noChangeShapeType="1"/>
            </p:cNvSpPr>
            <p:nvPr/>
          </p:nvSpPr>
          <p:spPr bwMode="auto">
            <a:xfrm>
              <a:off x="3270" y="2835"/>
              <a:ext cx="378" cy="5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4" name="Text Box 146"/>
          <p:cNvSpPr txBox="1">
            <a:spLocks noChangeArrowheads="1"/>
          </p:cNvSpPr>
          <p:nvPr/>
        </p:nvSpPr>
        <p:spPr bwMode="auto">
          <a:xfrm>
            <a:off x="71438" y="6392863"/>
            <a:ext cx="5203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Maksimalan vakuum: 10</a:t>
            </a:r>
            <a:r>
              <a:rPr lang="hr-HR" baseline="30000">
                <a:solidFill>
                  <a:srgbClr val="000066"/>
                </a:solidFill>
              </a:rPr>
              <a:t>-14</a:t>
            </a:r>
            <a:r>
              <a:rPr lang="hr-HR">
                <a:solidFill>
                  <a:srgbClr val="000066"/>
                </a:solidFill>
              </a:rPr>
              <a:t> bar, uz hladne trapove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69C61237.wav">
            <a:hlinkClick r:id="" action="ppaction://media"/>
          </p:cNvPr>
          <p:cNvPicPr>
            <a:picLocks noChangeAspect="1"/>
          </p:cNvPicPr>
          <p:nvPr>
            <a:wavAudioFile r:embed="rId1" name="69C68CA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62055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Difuziona pupma-slik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404813"/>
            <a:ext cx="3560763" cy="5921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5508625" y="2997200"/>
            <a:ext cx="202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Difuziona pumpa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0FC71253.wav">
            <a:hlinkClick r:id="" action="ppaction://media"/>
          </p:cNvPr>
          <p:cNvPicPr>
            <a:picLocks noChangeAspect="1"/>
          </p:cNvPicPr>
          <p:nvPr>
            <a:wavAudioFile r:embed="rId1" name="0FC77EC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5876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Difuziona živina pumpa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19459" name="Picture 4" descr="Difuziona zivin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196975"/>
            <a:ext cx="3403600" cy="5472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EFC71253.wav">
            <a:hlinkClick r:id="" action="ppaction://media"/>
          </p:cNvPr>
          <p:cNvPicPr>
            <a:picLocks noChangeAspect="1"/>
          </p:cNvPicPr>
          <p:nvPr>
            <a:wavAudioFile r:embed="rId1" name="EFC7A38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PA18000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620713"/>
            <a:ext cx="4265613" cy="5688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5867400" y="3141663"/>
            <a:ext cx="202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Difuziona pumpa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E6E71253.wav">
            <a:hlinkClick r:id="" action="ppaction://media"/>
          </p:cNvPr>
          <p:cNvPicPr>
            <a:picLocks noChangeAspect="1"/>
          </p:cNvPicPr>
          <p:nvPr>
            <a:wavAudioFile r:embed="rId1" name="E6E7F65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8054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ZAŠTO JE POTREBAN VAKUUM?</a:t>
            </a:r>
            <a:endParaRPr lang="en-US" sz="4000" smtClean="0">
              <a:solidFill>
                <a:srgbClr val="000066"/>
              </a:solidFill>
            </a:endParaRPr>
          </a:p>
        </p:txBody>
      </p:sp>
      <p:grpSp>
        <p:nvGrpSpPr>
          <p:cNvPr id="3075" name="Group 4"/>
          <p:cNvGrpSpPr>
            <a:grpSpLocks/>
          </p:cNvGrpSpPr>
          <p:nvPr/>
        </p:nvGrpSpPr>
        <p:grpSpPr bwMode="auto">
          <a:xfrm>
            <a:off x="611188" y="2060575"/>
            <a:ext cx="7950200" cy="2120900"/>
            <a:chOff x="424" y="1228"/>
            <a:chExt cx="5008" cy="1336"/>
          </a:xfrm>
        </p:grpSpPr>
        <p:sp>
          <p:nvSpPr>
            <p:cNvPr id="3078" name="Oval 5"/>
            <p:cNvSpPr>
              <a:spLocks noChangeArrowheads="1"/>
            </p:cNvSpPr>
            <p:nvPr/>
          </p:nvSpPr>
          <p:spPr bwMode="auto">
            <a:xfrm>
              <a:off x="2176" y="1228"/>
              <a:ext cx="1384" cy="13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" name="Oval 6"/>
            <p:cNvSpPr>
              <a:spLocks noChangeArrowheads="1"/>
            </p:cNvSpPr>
            <p:nvPr/>
          </p:nvSpPr>
          <p:spPr bwMode="auto">
            <a:xfrm>
              <a:off x="2308" y="1654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" name="Oval 7"/>
            <p:cNvSpPr>
              <a:spLocks noChangeArrowheads="1"/>
            </p:cNvSpPr>
            <p:nvPr/>
          </p:nvSpPr>
          <p:spPr bwMode="auto">
            <a:xfrm>
              <a:off x="2782" y="1870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" name="Oval 8"/>
            <p:cNvSpPr>
              <a:spLocks noChangeArrowheads="1"/>
            </p:cNvSpPr>
            <p:nvPr/>
          </p:nvSpPr>
          <p:spPr bwMode="auto">
            <a:xfrm>
              <a:off x="2992" y="2380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" name="Oval 9"/>
            <p:cNvSpPr>
              <a:spLocks noChangeArrowheads="1"/>
            </p:cNvSpPr>
            <p:nvPr/>
          </p:nvSpPr>
          <p:spPr bwMode="auto">
            <a:xfrm>
              <a:off x="2608" y="1324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3" name="Oval 10"/>
            <p:cNvSpPr>
              <a:spLocks noChangeArrowheads="1"/>
            </p:cNvSpPr>
            <p:nvPr/>
          </p:nvSpPr>
          <p:spPr bwMode="auto">
            <a:xfrm>
              <a:off x="2632" y="1648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" name="Oval 11"/>
            <p:cNvSpPr>
              <a:spLocks noChangeArrowheads="1"/>
            </p:cNvSpPr>
            <p:nvPr/>
          </p:nvSpPr>
          <p:spPr bwMode="auto">
            <a:xfrm>
              <a:off x="3256" y="1816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" name="Oval 12"/>
            <p:cNvSpPr>
              <a:spLocks noChangeArrowheads="1"/>
            </p:cNvSpPr>
            <p:nvPr/>
          </p:nvSpPr>
          <p:spPr bwMode="auto">
            <a:xfrm>
              <a:off x="3088" y="1960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6" name="Oval 13"/>
            <p:cNvSpPr>
              <a:spLocks noChangeArrowheads="1"/>
            </p:cNvSpPr>
            <p:nvPr/>
          </p:nvSpPr>
          <p:spPr bwMode="auto">
            <a:xfrm>
              <a:off x="2824" y="1462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7" name="Oval 14"/>
            <p:cNvSpPr>
              <a:spLocks noChangeArrowheads="1"/>
            </p:cNvSpPr>
            <p:nvPr/>
          </p:nvSpPr>
          <p:spPr bwMode="auto">
            <a:xfrm>
              <a:off x="2368" y="2188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" name="Oval 15"/>
            <p:cNvSpPr>
              <a:spLocks noChangeArrowheads="1"/>
            </p:cNvSpPr>
            <p:nvPr/>
          </p:nvSpPr>
          <p:spPr bwMode="auto">
            <a:xfrm>
              <a:off x="2464" y="1996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" name="Oval 16"/>
            <p:cNvSpPr>
              <a:spLocks noChangeArrowheads="1"/>
            </p:cNvSpPr>
            <p:nvPr/>
          </p:nvSpPr>
          <p:spPr bwMode="auto">
            <a:xfrm>
              <a:off x="2896" y="2116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" name="Oval 17"/>
            <p:cNvSpPr>
              <a:spLocks noChangeArrowheads="1"/>
            </p:cNvSpPr>
            <p:nvPr/>
          </p:nvSpPr>
          <p:spPr bwMode="auto">
            <a:xfrm>
              <a:off x="2800" y="2428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1" name="Oval 18"/>
            <p:cNvSpPr>
              <a:spLocks noChangeArrowheads="1"/>
            </p:cNvSpPr>
            <p:nvPr/>
          </p:nvSpPr>
          <p:spPr bwMode="auto">
            <a:xfrm>
              <a:off x="3208" y="1558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" name="Oval 19"/>
            <p:cNvSpPr>
              <a:spLocks noChangeArrowheads="1"/>
            </p:cNvSpPr>
            <p:nvPr/>
          </p:nvSpPr>
          <p:spPr bwMode="auto">
            <a:xfrm>
              <a:off x="3376" y="2092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" name="Oval 20"/>
            <p:cNvSpPr>
              <a:spLocks noChangeArrowheads="1"/>
            </p:cNvSpPr>
            <p:nvPr/>
          </p:nvSpPr>
          <p:spPr bwMode="auto">
            <a:xfrm>
              <a:off x="3076" y="1360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" name="Oval 21"/>
            <p:cNvSpPr>
              <a:spLocks noChangeArrowheads="1"/>
            </p:cNvSpPr>
            <p:nvPr/>
          </p:nvSpPr>
          <p:spPr bwMode="auto">
            <a:xfrm>
              <a:off x="2938" y="1678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5" name="Oval 22"/>
            <p:cNvSpPr>
              <a:spLocks noChangeArrowheads="1"/>
            </p:cNvSpPr>
            <p:nvPr/>
          </p:nvSpPr>
          <p:spPr bwMode="auto">
            <a:xfrm>
              <a:off x="3232" y="2248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6" name="Oval 23"/>
            <p:cNvSpPr>
              <a:spLocks noChangeArrowheads="1"/>
            </p:cNvSpPr>
            <p:nvPr/>
          </p:nvSpPr>
          <p:spPr bwMode="auto">
            <a:xfrm>
              <a:off x="2632" y="2224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7" name="Oval 24"/>
            <p:cNvSpPr>
              <a:spLocks noChangeArrowheads="1"/>
            </p:cNvSpPr>
            <p:nvPr/>
          </p:nvSpPr>
          <p:spPr bwMode="auto">
            <a:xfrm>
              <a:off x="2236" y="1942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98" name="Group 25"/>
            <p:cNvGrpSpPr>
              <a:grpSpLocks/>
            </p:cNvGrpSpPr>
            <p:nvPr/>
          </p:nvGrpSpPr>
          <p:grpSpPr bwMode="auto">
            <a:xfrm>
              <a:off x="424" y="1228"/>
              <a:ext cx="1384" cy="1336"/>
              <a:chOff x="424" y="1228"/>
              <a:chExt cx="1384" cy="1336"/>
            </a:xfrm>
          </p:grpSpPr>
          <p:sp>
            <p:nvSpPr>
              <p:cNvPr id="3105" name="Oval 26"/>
              <p:cNvSpPr>
                <a:spLocks noChangeArrowheads="1"/>
              </p:cNvSpPr>
              <p:nvPr/>
            </p:nvSpPr>
            <p:spPr bwMode="auto">
              <a:xfrm>
                <a:off x="424" y="1228"/>
                <a:ext cx="1384" cy="133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6" name="Oval 27"/>
              <p:cNvSpPr>
                <a:spLocks noChangeArrowheads="1"/>
              </p:cNvSpPr>
              <p:nvPr/>
            </p:nvSpPr>
            <p:spPr bwMode="auto">
              <a:xfrm>
                <a:off x="622" y="158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7" name="Oval 28"/>
              <p:cNvSpPr>
                <a:spLocks noChangeArrowheads="1"/>
              </p:cNvSpPr>
              <p:nvPr/>
            </p:nvSpPr>
            <p:spPr bwMode="auto">
              <a:xfrm>
                <a:off x="706" y="172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8" name="Oval 29"/>
              <p:cNvSpPr>
                <a:spLocks noChangeArrowheads="1"/>
              </p:cNvSpPr>
              <p:nvPr/>
            </p:nvSpPr>
            <p:spPr bwMode="auto">
              <a:xfrm>
                <a:off x="856" y="175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9" name="Oval 30"/>
              <p:cNvSpPr>
                <a:spLocks noChangeArrowheads="1"/>
              </p:cNvSpPr>
              <p:nvPr/>
            </p:nvSpPr>
            <p:spPr bwMode="auto">
              <a:xfrm>
                <a:off x="952" y="185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0" name="Oval 31"/>
              <p:cNvSpPr>
                <a:spLocks noChangeArrowheads="1"/>
              </p:cNvSpPr>
              <p:nvPr/>
            </p:nvSpPr>
            <p:spPr bwMode="auto">
              <a:xfrm>
                <a:off x="1048" y="194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1" name="Oval 32"/>
              <p:cNvSpPr>
                <a:spLocks noChangeArrowheads="1"/>
              </p:cNvSpPr>
              <p:nvPr/>
            </p:nvSpPr>
            <p:spPr bwMode="auto">
              <a:xfrm>
                <a:off x="1144" y="204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2" name="Oval 33"/>
              <p:cNvSpPr>
                <a:spLocks noChangeArrowheads="1"/>
              </p:cNvSpPr>
              <p:nvPr/>
            </p:nvSpPr>
            <p:spPr bwMode="auto">
              <a:xfrm>
                <a:off x="1240" y="214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" name="Oval 34"/>
              <p:cNvSpPr>
                <a:spLocks noChangeArrowheads="1"/>
              </p:cNvSpPr>
              <p:nvPr/>
            </p:nvSpPr>
            <p:spPr bwMode="auto">
              <a:xfrm>
                <a:off x="1294" y="225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4" name="Oval 35"/>
              <p:cNvSpPr>
                <a:spLocks noChangeArrowheads="1"/>
              </p:cNvSpPr>
              <p:nvPr/>
            </p:nvSpPr>
            <p:spPr bwMode="auto">
              <a:xfrm>
                <a:off x="772" y="162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5" name="Oval 36"/>
              <p:cNvSpPr>
                <a:spLocks noChangeArrowheads="1"/>
              </p:cNvSpPr>
              <p:nvPr/>
            </p:nvSpPr>
            <p:spPr bwMode="auto">
              <a:xfrm>
                <a:off x="568" y="172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6" name="Oval 37"/>
              <p:cNvSpPr>
                <a:spLocks noChangeArrowheads="1"/>
              </p:cNvSpPr>
              <p:nvPr/>
            </p:nvSpPr>
            <p:spPr bwMode="auto">
              <a:xfrm>
                <a:off x="760" y="185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7" name="Oval 38"/>
              <p:cNvSpPr>
                <a:spLocks noChangeArrowheads="1"/>
              </p:cNvSpPr>
              <p:nvPr/>
            </p:nvSpPr>
            <p:spPr bwMode="auto">
              <a:xfrm>
                <a:off x="856" y="194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8" name="Oval 39"/>
              <p:cNvSpPr>
                <a:spLocks noChangeArrowheads="1"/>
              </p:cNvSpPr>
              <p:nvPr/>
            </p:nvSpPr>
            <p:spPr bwMode="auto">
              <a:xfrm>
                <a:off x="850" y="208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9" name="Oval 40"/>
              <p:cNvSpPr>
                <a:spLocks noChangeArrowheads="1"/>
              </p:cNvSpPr>
              <p:nvPr/>
            </p:nvSpPr>
            <p:spPr bwMode="auto">
              <a:xfrm>
                <a:off x="976" y="219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0" name="Oval 41"/>
              <p:cNvSpPr>
                <a:spLocks noChangeArrowheads="1"/>
              </p:cNvSpPr>
              <p:nvPr/>
            </p:nvSpPr>
            <p:spPr bwMode="auto">
              <a:xfrm>
                <a:off x="1144" y="223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1" name="Oval 42"/>
              <p:cNvSpPr>
                <a:spLocks noChangeArrowheads="1"/>
              </p:cNvSpPr>
              <p:nvPr/>
            </p:nvSpPr>
            <p:spPr bwMode="auto">
              <a:xfrm>
                <a:off x="1222" y="238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2" name="Oval 43"/>
              <p:cNvSpPr>
                <a:spLocks noChangeArrowheads="1"/>
              </p:cNvSpPr>
              <p:nvPr/>
            </p:nvSpPr>
            <p:spPr bwMode="auto">
              <a:xfrm>
                <a:off x="856" y="132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3" name="Oval 44"/>
              <p:cNvSpPr>
                <a:spLocks noChangeArrowheads="1"/>
              </p:cNvSpPr>
              <p:nvPr/>
            </p:nvSpPr>
            <p:spPr bwMode="auto">
              <a:xfrm>
                <a:off x="952" y="142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4" name="Oval 45"/>
              <p:cNvSpPr>
                <a:spLocks noChangeArrowheads="1"/>
              </p:cNvSpPr>
              <p:nvPr/>
            </p:nvSpPr>
            <p:spPr bwMode="auto">
              <a:xfrm>
                <a:off x="940" y="154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5" name="Oval 46"/>
              <p:cNvSpPr>
                <a:spLocks noChangeArrowheads="1"/>
              </p:cNvSpPr>
              <p:nvPr/>
            </p:nvSpPr>
            <p:spPr bwMode="auto">
              <a:xfrm>
                <a:off x="1102" y="162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6" name="Oval 47"/>
              <p:cNvSpPr>
                <a:spLocks noChangeArrowheads="1"/>
              </p:cNvSpPr>
              <p:nvPr/>
            </p:nvSpPr>
            <p:spPr bwMode="auto">
              <a:xfrm>
                <a:off x="1258" y="167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7" name="Oval 48"/>
              <p:cNvSpPr>
                <a:spLocks noChangeArrowheads="1"/>
              </p:cNvSpPr>
              <p:nvPr/>
            </p:nvSpPr>
            <p:spPr bwMode="auto">
              <a:xfrm>
                <a:off x="1306" y="183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8" name="Oval 49"/>
              <p:cNvSpPr>
                <a:spLocks noChangeArrowheads="1"/>
              </p:cNvSpPr>
              <p:nvPr/>
            </p:nvSpPr>
            <p:spPr bwMode="auto">
              <a:xfrm>
                <a:off x="1432" y="190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9" name="Oval 50"/>
              <p:cNvSpPr>
                <a:spLocks noChangeArrowheads="1"/>
              </p:cNvSpPr>
              <p:nvPr/>
            </p:nvSpPr>
            <p:spPr bwMode="auto">
              <a:xfrm>
                <a:off x="1528" y="199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0" name="Oval 51"/>
              <p:cNvSpPr>
                <a:spLocks noChangeArrowheads="1"/>
              </p:cNvSpPr>
              <p:nvPr/>
            </p:nvSpPr>
            <p:spPr bwMode="auto">
              <a:xfrm>
                <a:off x="712" y="142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1" name="Oval 52"/>
              <p:cNvSpPr>
                <a:spLocks noChangeArrowheads="1"/>
              </p:cNvSpPr>
              <p:nvPr/>
            </p:nvSpPr>
            <p:spPr bwMode="auto">
              <a:xfrm>
                <a:off x="808" y="151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2" name="Oval 53"/>
              <p:cNvSpPr>
                <a:spLocks noChangeArrowheads="1"/>
              </p:cNvSpPr>
              <p:nvPr/>
            </p:nvSpPr>
            <p:spPr bwMode="auto">
              <a:xfrm>
                <a:off x="952" y="166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3" name="Oval 54"/>
              <p:cNvSpPr>
                <a:spLocks noChangeArrowheads="1"/>
              </p:cNvSpPr>
              <p:nvPr/>
            </p:nvSpPr>
            <p:spPr bwMode="auto">
              <a:xfrm>
                <a:off x="1048" y="175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4" name="Oval 55"/>
              <p:cNvSpPr>
                <a:spLocks noChangeArrowheads="1"/>
              </p:cNvSpPr>
              <p:nvPr/>
            </p:nvSpPr>
            <p:spPr bwMode="auto">
              <a:xfrm>
                <a:off x="1150" y="190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5" name="Oval 56"/>
              <p:cNvSpPr>
                <a:spLocks noChangeArrowheads="1"/>
              </p:cNvSpPr>
              <p:nvPr/>
            </p:nvSpPr>
            <p:spPr bwMode="auto">
              <a:xfrm>
                <a:off x="1294" y="198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6" name="Oval 57"/>
              <p:cNvSpPr>
                <a:spLocks noChangeArrowheads="1"/>
              </p:cNvSpPr>
              <p:nvPr/>
            </p:nvSpPr>
            <p:spPr bwMode="auto">
              <a:xfrm>
                <a:off x="1408" y="206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7" name="Oval 58"/>
              <p:cNvSpPr>
                <a:spLocks noChangeArrowheads="1"/>
              </p:cNvSpPr>
              <p:nvPr/>
            </p:nvSpPr>
            <p:spPr bwMode="auto">
              <a:xfrm>
                <a:off x="1564" y="223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8" name="Oval 59"/>
              <p:cNvSpPr>
                <a:spLocks noChangeArrowheads="1"/>
              </p:cNvSpPr>
              <p:nvPr/>
            </p:nvSpPr>
            <p:spPr bwMode="auto">
              <a:xfrm>
                <a:off x="1000" y="127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9" name="Oval 60"/>
              <p:cNvSpPr>
                <a:spLocks noChangeArrowheads="1"/>
              </p:cNvSpPr>
              <p:nvPr/>
            </p:nvSpPr>
            <p:spPr bwMode="auto">
              <a:xfrm>
                <a:off x="1096" y="137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0" name="Oval 61"/>
              <p:cNvSpPr>
                <a:spLocks noChangeArrowheads="1"/>
              </p:cNvSpPr>
              <p:nvPr/>
            </p:nvSpPr>
            <p:spPr bwMode="auto">
              <a:xfrm>
                <a:off x="1288" y="156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1" name="Oval 62"/>
              <p:cNvSpPr>
                <a:spLocks noChangeArrowheads="1"/>
              </p:cNvSpPr>
              <p:nvPr/>
            </p:nvSpPr>
            <p:spPr bwMode="auto">
              <a:xfrm>
                <a:off x="1384" y="166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2" name="Oval 63"/>
              <p:cNvSpPr>
                <a:spLocks noChangeArrowheads="1"/>
              </p:cNvSpPr>
              <p:nvPr/>
            </p:nvSpPr>
            <p:spPr bwMode="auto">
              <a:xfrm>
                <a:off x="1480" y="175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3" name="Oval 64"/>
              <p:cNvSpPr>
                <a:spLocks noChangeArrowheads="1"/>
              </p:cNvSpPr>
              <p:nvPr/>
            </p:nvSpPr>
            <p:spPr bwMode="auto">
              <a:xfrm>
                <a:off x="1576" y="185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4" name="Oval 65"/>
              <p:cNvSpPr>
                <a:spLocks noChangeArrowheads="1"/>
              </p:cNvSpPr>
              <p:nvPr/>
            </p:nvSpPr>
            <p:spPr bwMode="auto">
              <a:xfrm>
                <a:off x="1696" y="188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5" name="Oval 66"/>
              <p:cNvSpPr>
                <a:spLocks noChangeArrowheads="1"/>
              </p:cNvSpPr>
              <p:nvPr/>
            </p:nvSpPr>
            <p:spPr bwMode="auto">
              <a:xfrm>
                <a:off x="448" y="178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6" name="Oval 67"/>
              <p:cNvSpPr>
                <a:spLocks noChangeArrowheads="1"/>
              </p:cNvSpPr>
              <p:nvPr/>
            </p:nvSpPr>
            <p:spPr bwMode="auto">
              <a:xfrm>
                <a:off x="580" y="202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7" name="Oval 68"/>
              <p:cNvSpPr>
                <a:spLocks noChangeArrowheads="1"/>
              </p:cNvSpPr>
              <p:nvPr/>
            </p:nvSpPr>
            <p:spPr bwMode="auto">
              <a:xfrm>
                <a:off x="712" y="229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8" name="Oval 69"/>
              <p:cNvSpPr>
                <a:spLocks noChangeArrowheads="1"/>
              </p:cNvSpPr>
              <p:nvPr/>
            </p:nvSpPr>
            <p:spPr bwMode="auto">
              <a:xfrm>
                <a:off x="712" y="199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9" name="Oval 70"/>
              <p:cNvSpPr>
                <a:spLocks noChangeArrowheads="1"/>
              </p:cNvSpPr>
              <p:nvPr/>
            </p:nvSpPr>
            <p:spPr bwMode="auto">
              <a:xfrm>
                <a:off x="712" y="216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0" name="Oval 71"/>
              <p:cNvSpPr>
                <a:spLocks noChangeArrowheads="1"/>
              </p:cNvSpPr>
              <p:nvPr/>
            </p:nvSpPr>
            <p:spPr bwMode="auto">
              <a:xfrm>
                <a:off x="856" y="223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1" name="Oval 72"/>
              <p:cNvSpPr>
                <a:spLocks noChangeArrowheads="1"/>
              </p:cNvSpPr>
              <p:nvPr/>
            </p:nvSpPr>
            <p:spPr bwMode="auto">
              <a:xfrm>
                <a:off x="952" y="233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2" name="Oval 73"/>
              <p:cNvSpPr>
                <a:spLocks noChangeArrowheads="1"/>
              </p:cNvSpPr>
              <p:nvPr/>
            </p:nvSpPr>
            <p:spPr bwMode="auto">
              <a:xfrm>
                <a:off x="1048" y="242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3" name="Oval 74"/>
              <p:cNvSpPr>
                <a:spLocks noChangeArrowheads="1"/>
              </p:cNvSpPr>
              <p:nvPr/>
            </p:nvSpPr>
            <p:spPr bwMode="auto">
              <a:xfrm>
                <a:off x="1192" y="127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4" name="Oval 75"/>
              <p:cNvSpPr>
                <a:spLocks noChangeArrowheads="1"/>
              </p:cNvSpPr>
              <p:nvPr/>
            </p:nvSpPr>
            <p:spPr bwMode="auto">
              <a:xfrm>
                <a:off x="1240" y="137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5" name="Oval 76"/>
              <p:cNvSpPr>
                <a:spLocks noChangeArrowheads="1"/>
              </p:cNvSpPr>
              <p:nvPr/>
            </p:nvSpPr>
            <p:spPr bwMode="auto">
              <a:xfrm>
                <a:off x="1444" y="137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6" name="Oval 77"/>
              <p:cNvSpPr>
                <a:spLocks noChangeArrowheads="1"/>
              </p:cNvSpPr>
              <p:nvPr/>
            </p:nvSpPr>
            <p:spPr bwMode="auto">
              <a:xfrm>
                <a:off x="1456" y="155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7" name="Oval 78"/>
              <p:cNvSpPr>
                <a:spLocks noChangeArrowheads="1"/>
              </p:cNvSpPr>
              <p:nvPr/>
            </p:nvSpPr>
            <p:spPr bwMode="auto">
              <a:xfrm>
                <a:off x="1576" y="166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8" name="Oval 79"/>
              <p:cNvSpPr>
                <a:spLocks noChangeArrowheads="1"/>
              </p:cNvSpPr>
              <p:nvPr/>
            </p:nvSpPr>
            <p:spPr bwMode="auto">
              <a:xfrm>
                <a:off x="1684" y="173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9" name="Oval 80"/>
              <p:cNvSpPr>
                <a:spLocks noChangeArrowheads="1"/>
              </p:cNvSpPr>
              <p:nvPr/>
            </p:nvSpPr>
            <p:spPr bwMode="auto">
              <a:xfrm>
                <a:off x="610" y="187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0" name="Oval 81"/>
              <p:cNvSpPr>
                <a:spLocks noChangeArrowheads="1"/>
              </p:cNvSpPr>
              <p:nvPr/>
            </p:nvSpPr>
            <p:spPr bwMode="auto">
              <a:xfrm>
                <a:off x="1624" y="209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1" name="Oval 82"/>
              <p:cNvSpPr>
                <a:spLocks noChangeArrowheads="1"/>
              </p:cNvSpPr>
              <p:nvPr/>
            </p:nvSpPr>
            <p:spPr bwMode="auto">
              <a:xfrm>
                <a:off x="1552" y="147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2" name="Oval 83"/>
              <p:cNvSpPr>
                <a:spLocks noChangeArrowheads="1"/>
              </p:cNvSpPr>
              <p:nvPr/>
            </p:nvSpPr>
            <p:spPr bwMode="auto">
              <a:xfrm>
                <a:off x="1330" y="145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3" name="Oval 84"/>
              <p:cNvSpPr>
                <a:spLocks noChangeArrowheads="1"/>
              </p:cNvSpPr>
              <p:nvPr/>
            </p:nvSpPr>
            <p:spPr bwMode="auto">
              <a:xfrm>
                <a:off x="1192" y="146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4" name="Oval 85"/>
              <p:cNvSpPr>
                <a:spLocks noChangeArrowheads="1"/>
              </p:cNvSpPr>
              <p:nvPr/>
            </p:nvSpPr>
            <p:spPr bwMode="auto">
              <a:xfrm>
                <a:off x="1078" y="150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5" name="Oval 86"/>
              <p:cNvSpPr>
                <a:spLocks noChangeArrowheads="1"/>
              </p:cNvSpPr>
              <p:nvPr/>
            </p:nvSpPr>
            <p:spPr bwMode="auto">
              <a:xfrm>
                <a:off x="1450" y="233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6" name="Oval 87"/>
              <p:cNvSpPr>
                <a:spLocks noChangeArrowheads="1"/>
              </p:cNvSpPr>
              <p:nvPr/>
            </p:nvSpPr>
            <p:spPr bwMode="auto">
              <a:xfrm>
                <a:off x="844" y="239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7" name="Oval 88"/>
              <p:cNvSpPr>
                <a:spLocks noChangeArrowheads="1"/>
              </p:cNvSpPr>
              <p:nvPr/>
            </p:nvSpPr>
            <p:spPr bwMode="auto">
              <a:xfrm>
                <a:off x="484" y="194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8" name="Oval 89"/>
              <p:cNvSpPr>
                <a:spLocks noChangeArrowheads="1"/>
              </p:cNvSpPr>
              <p:nvPr/>
            </p:nvSpPr>
            <p:spPr bwMode="auto">
              <a:xfrm>
                <a:off x="586" y="147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9" name="Oval 90"/>
              <p:cNvSpPr>
                <a:spLocks noChangeArrowheads="1"/>
              </p:cNvSpPr>
              <p:nvPr/>
            </p:nvSpPr>
            <p:spPr bwMode="auto">
              <a:xfrm>
                <a:off x="1060" y="230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0" name="Oval 91"/>
              <p:cNvSpPr>
                <a:spLocks noChangeArrowheads="1"/>
              </p:cNvSpPr>
              <p:nvPr/>
            </p:nvSpPr>
            <p:spPr bwMode="auto">
              <a:xfrm>
                <a:off x="1192" y="1774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1" name="Oval 92"/>
              <p:cNvSpPr>
                <a:spLocks noChangeArrowheads="1"/>
              </p:cNvSpPr>
              <p:nvPr/>
            </p:nvSpPr>
            <p:spPr bwMode="auto">
              <a:xfrm>
                <a:off x="1000" y="206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2" name="Oval 93"/>
              <p:cNvSpPr>
                <a:spLocks noChangeArrowheads="1"/>
              </p:cNvSpPr>
              <p:nvPr/>
            </p:nvSpPr>
            <p:spPr bwMode="auto">
              <a:xfrm>
                <a:off x="1408" y="2218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3" name="Oval 94"/>
              <p:cNvSpPr>
                <a:spLocks noChangeArrowheads="1"/>
              </p:cNvSpPr>
              <p:nvPr/>
            </p:nvSpPr>
            <p:spPr bwMode="auto">
              <a:xfrm>
                <a:off x="556" y="2140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4" name="Oval 95"/>
              <p:cNvSpPr>
                <a:spLocks noChangeArrowheads="1"/>
              </p:cNvSpPr>
              <p:nvPr/>
            </p:nvSpPr>
            <p:spPr bwMode="auto">
              <a:xfrm>
                <a:off x="508" y="1612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" name="Oval 96"/>
              <p:cNvSpPr>
                <a:spLocks noChangeArrowheads="1"/>
              </p:cNvSpPr>
              <p:nvPr/>
            </p:nvSpPr>
            <p:spPr bwMode="auto">
              <a:xfrm>
                <a:off x="1630" y="1576"/>
                <a:ext cx="88" cy="88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99" name="Oval 97"/>
            <p:cNvSpPr>
              <a:spLocks noChangeArrowheads="1"/>
            </p:cNvSpPr>
            <p:nvPr/>
          </p:nvSpPr>
          <p:spPr bwMode="auto">
            <a:xfrm>
              <a:off x="4048" y="1228"/>
              <a:ext cx="1384" cy="13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0" name="Oval 98"/>
            <p:cNvSpPr>
              <a:spLocks noChangeArrowheads="1"/>
            </p:cNvSpPr>
            <p:nvPr/>
          </p:nvSpPr>
          <p:spPr bwMode="auto">
            <a:xfrm>
              <a:off x="4354" y="1639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1" name="Oval 99"/>
            <p:cNvSpPr>
              <a:spLocks noChangeArrowheads="1"/>
            </p:cNvSpPr>
            <p:nvPr/>
          </p:nvSpPr>
          <p:spPr bwMode="auto">
            <a:xfrm>
              <a:off x="5029" y="1555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" name="Oval 100"/>
            <p:cNvSpPr>
              <a:spLocks noChangeArrowheads="1"/>
            </p:cNvSpPr>
            <p:nvPr/>
          </p:nvSpPr>
          <p:spPr bwMode="auto">
            <a:xfrm>
              <a:off x="4696" y="2314"/>
              <a:ext cx="88" cy="8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3" name="Line 101"/>
            <p:cNvSpPr>
              <a:spLocks noChangeShapeType="1"/>
            </p:cNvSpPr>
            <p:nvPr/>
          </p:nvSpPr>
          <p:spPr bwMode="auto">
            <a:xfrm>
              <a:off x="4056" y="1896"/>
              <a:ext cx="1344" cy="0"/>
            </a:xfrm>
            <a:prstGeom prst="line">
              <a:avLst/>
            </a:prstGeom>
            <a:noFill/>
            <a:ln w="25400">
              <a:solidFill>
                <a:srgbClr val="0027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4" name="Oval 102"/>
            <p:cNvSpPr>
              <a:spLocks noChangeArrowheads="1"/>
            </p:cNvSpPr>
            <p:nvPr/>
          </p:nvSpPr>
          <p:spPr bwMode="auto">
            <a:xfrm>
              <a:off x="4057" y="1813"/>
              <a:ext cx="157" cy="157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6" name="Text Box 103"/>
          <p:cNvSpPr txBox="1">
            <a:spLocks noChangeArrowheads="1"/>
          </p:cNvSpPr>
          <p:nvPr/>
        </p:nvSpPr>
        <p:spPr bwMode="auto">
          <a:xfrm>
            <a:off x="179388" y="5276850"/>
            <a:ext cx="8564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2000">
                <a:solidFill>
                  <a:srgbClr val="000066"/>
                </a:solidFill>
              </a:rPr>
              <a:t>Da bi čestice mogle da se kreću (po pravoj liniji) na što većim rastojanjima.</a:t>
            </a:r>
            <a:endParaRPr lang="en-US" sz="2000">
              <a:solidFill>
                <a:srgbClr val="000066"/>
              </a:solidFill>
            </a:endParaRPr>
          </a:p>
        </p:txBody>
      </p:sp>
      <p:pic>
        <p:nvPicPr>
          <p:cNvPr id="2" name="DA2D784.wav">
            <a:hlinkClick r:id="" action="ppaction://media"/>
          </p:cNvPr>
          <p:cNvPicPr>
            <a:picLocks noChangeAspect="1"/>
          </p:cNvPicPr>
          <p:nvPr>
            <a:wavAudioFile r:embed="rId1" name="DA2D42E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PA180008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547688"/>
            <a:ext cx="7921625" cy="5942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F1461268.wav">
            <a:hlinkClick r:id="" action="ppaction://media"/>
          </p:cNvPr>
          <p:cNvPicPr>
            <a:picLocks noChangeAspect="1"/>
          </p:cNvPicPr>
          <p:nvPr>
            <a:wavAudioFile r:embed="rId1" name="F146F99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25" y="62468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SORPCIONA PUMPA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2531" name="Picture 4" descr="Sorpcionapump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00213"/>
            <a:ext cx="3997325" cy="494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4356100" y="2641600"/>
            <a:ext cx="4643438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adsorbens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	- aktivni ugalj (specifična površina 1000m</a:t>
            </a:r>
            <a:r>
              <a:rPr lang="hr-HR" baseline="30000">
                <a:solidFill>
                  <a:srgbClr val="000066"/>
                </a:solidFill>
              </a:rPr>
              <a:t>2</a:t>
            </a:r>
            <a:r>
              <a:rPr lang="hr-HR">
                <a:solidFill>
                  <a:srgbClr val="000066"/>
                </a:solidFill>
              </a:rPr>
              <a:t>/g; veličina pora oko 500 nm)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	- zeoliti (specifična površina 600-800 m</a:t>
            </a:r>
            <a:r>
              <a:rPr lang="hr-HR" baseline="30000">
                <a:solidFill>
                  <a:srgbClr val="000066"/>
                </a:solidFill>
              </a:rPr>
              <a:t>2</a:t>
            </a:r>
            <a:r>
              <a:rPr lang="hr-HR">
                <a:solidFill>
                  <a:srgbClr val="000066"/>
                </a:solidFill>
              </a:rPr>
              <a:t>/g; veličina pora 30 – 100 nm)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2.   cilindar od metalne mreže</a:t>
            </a:r>
          </a:p>
          <a:p>
            <a:pPr eaLnBrk="1" hangingPunct="1">
              <a:buFontTx/>
              <a:buAutoNum type="arabicPeriod" startAt="3"/>
            </a:pPr>
            <a:r>
              <a:rPr lang="hr-HR">
                <a:solidFill>
                  <a:srgbClr val="000066"/>
                </a:solidFill>
              </a:rPr>
              <a:t>tečan azot</a:t>
            </a:r>
          </a:p>
          <a:p>
            <a:pPr eaLnBrk="1" hangingPunct="1">
              <a:buFontTx/>
              <a:buAutoNum type="arabicPeriod" startAt="3"/>
            </a:pPr>
            <a:r>
              <a:rPr lang="hr-HR">
                <a:solidFill>
                  <a:srgbClr val="000066"/>
                </a:solidFill>
              </a:rPr>
              <a:t>Dewar-ov sud</a:t>
            </a:r>
          </a:p>
          <a:p>
            <a:pPr eaLnBrk="1" hangingPunct="1">
              <a:buFontTx/>
              <a:buAutoNum type="arabicPeriod" startAt="3"/>
            </a:pPr>
            <a:r>
              <a:rPr lang="hr-HR">
                <a:solidFill>
                  <a:srgbClr val="000066"/>
                </a:solidFill>
              </a:rPr>
              <a:t>zaštitni ventil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E3271268.wav">
            <a:hlinkClick r:id="" action="ppaction://media"/>
          </p:cNvPr>
          <p:cNvPicPr>
            <a:picLocks noChangeAspect="1"/>
          </p:cNvPicPr>
          <p:nvPr>
            <a:wavAudioFile r:embed="rId1" name="E3272E9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Zeolitski trap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3555" name="Picture 4"/>
          <p:cNvPicPr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484313"/>
            <a:ext cx="6911975" cy="5111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6A471268.wav">
            <a:hlinkClick r:id="" action="ppaction://media"/>
          </p:cNvPr>
          <p:cNvPicPr>
            <a:picLocks noChangeAspect="1"/>
          </p:cNvPicPr>
          <p:nvPr>
            <a:wavAudioFile r:embed="rId1" name="6A4788F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HEMIJSKA PUMPA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4579" name="Picture 4" descr="Jonskapump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916113"/>
            <a:ext cx="4146550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4767263" y="4816475"/>
            <a:ext cx="3759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Katode (-) su ploče titana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Anoda (+) je rešetka od nerđajućeg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čelika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4716463" y="2636838"/>
            <a:ext cx="39846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Maksimalan vakuum bolji od 10</a:t>
            </a:r>
            <a:r>
              <a:rPr lang="hr-HR" baseline="30000">
                <a:solidFill>
                  <a:srgbClr val="000066"/>
                </a:solidFill>
              </a:rPr>
              <a:t>-13</a:t>
            </a:r>
            <a:r>
              <a:rPr lang="hr-HR">
                <a:solidFill>
                  <a:srgbClr val="000066"/>
                </a:solidFill>
              </a:rPr>
              <a:t> bar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Kapacitet 100-1000 l/s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9C4B1284.wav">
            <a:hlinkClick r:id="" action="ppaction://media"/>
          </p:cNvPr>
          <p:cNvPicPr>
            <a:picLocks noChangeAspect="1"/>
          </p:cNvPicPr>
          <p:nvPr>
            <a:wavAudioFile r:embed="rId1" name="9C4BA32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UREĐAJI ZA MERENJE NISKIH PRITISAKA</a:t>
            </a:r>
            <a:endParaRPr lang="en-US" sz="4000" smtClean="0">
              <a:solidFill>
                <a:srgbClr val="000066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844675"/>
            <a:ext cx="8002587" cy="1036638"/>
          </a:xfrm>
        </p:spPr>
        <p:txBody>
          <a:bodyPr/>
          <a:lstStyle/>
          <a:p>
            <a:pPr eaLnBrk="1" hangingPunct="1"/>
            <a:r>
              <a:rPr lang="hr-HR" sz="2800" smtClean="0">
                <a:solidFill>
                  <a:srgbClr val="000066"/>
                </a:solidFill>
              </a:rPr>
              <a:t>U oblasti niskih pritisaka važi jednačina idealnog gasnog stanja:</a:t>
            </a:r>
            <a:endParaRPr lang="en-US" sz="2800" smtClean="0">
              <a:solidFill>
                <a:srgbClr val="000066"/>
              </a:solidFill>
            </a:endParaRPr>
          </a:p>
        </p:txBody>
      </p:sp>
      <p:graphicFrame>
        <p:nvGraphicFramePr>
          <p:cNvPr id="2560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3132138" y="2997200"/>
          <a:ext cx="23050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" name="Equation" r:id="rId5" imgW="590518" imgH="361964" progId="Equation.3">
                  <p:embed/>
                </p:oleObj>
              </mc:Choice>
              <mc:Fallback>
                <p:oleObj name="Equation" r:id="rId5" imgW="590518" imgH="361964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2997200"/>
                        <a:ext cx="230505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468313" y="4581525"/>
            <a:ext cx="8002587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r-HR" sz="2800">
                <a:solidFill>
                  <a:srgbClr val="000066"/>
                </a:solidFill>
              </a:rPr>
              <a:t>Kontrola vakuuma, tj. merenje pritiska gasa zaostalog u evakuisanom sistemu vrši se </a:t>
            </a:r>
            <a:r>
              <a:rPr lang="hr-HR" sz="2800" b="1">
                <a:solidFill>
                  <a:srgbClr val="000066"/>
                </a:solidFill>
              </a:rPr>
              <a:t>manometrima</a:t>
            </a:r>
            <a:endParaRPr lang="en-US" sz="2800" b="1">
              <a:solidFill>
                <a:srgbClr val="000066"/>
              </a:solidFill>
            </a:endParaRPr>
          </a:p>
        </p:txBody>
      </p:sp>
      <p:pic>
        <p:nvPicPr>
          <p:cNvPr id="2" name="90621299.wav">
            <a:hlinkClick r:id="" action="ppaction://media"/>
          </p:cNvPr>
          <p:cNvPicPr>
            <a:picLocks noChangeAspect="1"/>
          </p:cNvPicPr>
          <p:nvPr>
            <a:wavAudioFile r:embed="rId2" name="9062259D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Živin manometar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341438"/>
            <a:ext cx="4038600" cy="51577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r-HR" sz="1600" b="1" smtClean="0">
                <a:solidFill>
                  <a:srgbClr val="000066"/>
                </a:solidFill>
              </a:rPr>
              <a:t>“U”</a:t>
            </a:r>
            <a:r>
              <a:rPr lang="hr-HR" sz="1600" smtClean="0">
                <a:solidFill>
                  <a:srgbClr val="000066"/>
                </a:solidFill>
              </a:rPr>
              <a:t> </a:t>
            </a:r>
            <a:r>
              <a:rPr lang="hr-HR" sz="1600" b="1" smtClean="0">
                <a:solidFill>
                  <a:srgbClr val="000066"/>
                </a:solidFill>
              </a:rPr>
              <a:t>cev visine oko 1m, ispunjena živom do oko polovine visine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600" b="1" smtClean="0">
                <a:solidFill>
                  <a:srgbClr val="000066"/>
                </a:solidFill>
              </a:rPr>
              <a:t>	- kod zatvorenog manometra: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600" b="1" smtClean="0">
                <a:solidFill>
                  <a:srgbClr val="000066"/>
                </a:solidFill>
              </a:rPr>
              <a:t>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600" b="1" smtClean="0">
                <a:solidFill>
                  <a:srgbClr val="000066"/>
                </a:solidFill>
              </a:rPr>
              <a:t>		P = h/76 bar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600" b="1" smtClean="0">
                <a:solidFill>
                  <a:srgbClr val="000066"/>
                </a:solidFill>
              </a:rPr>
              <a:t>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600" b="1" smtClean="0">
                <a:solidFill>
                  <a:srgbClr val="000066"/>
                </a:solidFill>
              </a:rPr>
              <a:t>	gde je </a:t>
            </a:r>
            <a:r>
              <a:rPr lang="hr-HR" sz="1600" b="1" i="1" smtClean="0">
                <a:solidFill>
                  <a:srgbClr val="000066"/>
                </a:solidFill>
              </a:rPr>
              <a:t>h</a:t>
            </a:r>
            <a:r>
              <a:rPr lang="hr-HR" sz="1600" b="1" smtClean="0">
                <a:solidFill>
                  <a:srgbClr val="000066"/>
                </a:solidFill>
              </a:rPr>
              <a:t> (u cm) razlika nivoa žive u krakovima manometra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600" b="1" smtClean="0">
                <a:solidFill>
                  <a:srgbClr val="000066"/>
                </a:solidFill>
              </a:rPr>
              <a:t>	- kod otvorenog manometra: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1600" b="1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600" b="1" smtClean="0">
                <a:solidFill>
                  <a:srgbClr val="000066"/>
                </a:solidFill>
              </a:rPr>
              <a:t>		P = P</a:t>
            </a:r>
            <a:r>
              <a:rPr lang="hr-HR" sz="1600" b="1" baseline="-25000" smtClean="0">
                <a:solidFill>
                  <a:srgbClr val="000066"/>
                </a:solidFill>
              </a:rPr>
              <a:t>a</a:t>
            </a:r>
            <a:r>
              <a:rPr lang="hr-HR" sz="1600" b="1" smtClean="0">
                <a:solidFill>
                  <a:srgbClr val="000066"/>
                </a:solidFill>
              </a:rPr>
              <a:t> – h/76 bar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600" b="1" smtClean="0">
                <a:solidFill>
                  <a:srgbClr val="000066"/>
                </a:solidFill>
              </a:rPr>
              <a:t>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600" b="1" smtClean="0">
                <a:solidFill>
                  <a:srgbClr val="000066"/>
                </a:solidFill>
              </a:rPr>
              <a:t>	gde je </a:t>
            </a:r>
            <a:r>
              <a:rPr lang="hr-HR" sz="1600" b="1" i="1" smtClean="0">
                <a:solidFill>
                  <a:srgbClr val="000066"/>
                </a:solidFill>
              </a:rPr>
              <a:t>P</a:t>
            </a:r>
            <a:r>
              <a:rPr lang="hr-HR" sz="1600" b="1" i="1" baseline="-25000" smtClean="0">
                <a:solidFill>
                  <a:srgbClr val="000066"/>
                </a:solidFill>
              </a:rPr>
              <a:t>a</a:t>
            </a:r>
            <a:r>
              <a:rPr lang="hr-HR" sz="1600" b="1" smtClean="0">
                <a:solidFill>
                  <a:srgbClr val="000066"/>
                </a:solidFill>
              </a:rPr>
              <a:t> trenutni atmosferski pritisak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1600" b="1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r-HR" sz="1600" b="1" smtClean="0">
                <a:solidFill>
                  <a:srgbClr val="000066"/>
                </a:solidFill>
              </a:rPr>
              <a:t>Oblast grubog vakuuma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1600" b="1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r-HR" sz="1600" b="1" smtClean="0">
                <a:solidFill>
                  <a:srgbClr val="000066"/>
                </a:solidFill>
              </a:rPr>
              <a:t>Razlika nivoa od 1 mm uključuje grešku od 10 % (tačnost razlike nivoa najviše </a:t>
            </a:r>
            <a:r>
              <a:rPr lang="en-US" sz="1600" b="1" smtClean="0">
                <a:solidFill>
                  <a:srgbClr val="000066"/>
                </a:solidFill>
                <a:cs typeface="Arial" charset="0"/>
              </a:rPr>
              <a:t>±</a:t>
            </a:r>
            <a:r>
              <a:rPr lang="hr-HR" sz="1600" b="1" smtClean="0">
                <a:solidFill>
                  <a:srgbClr val="000066"/>
                </a:solidFill>
                <a:cs typeface="Arial" charset="0"/>
              </a:rPr>
              <a:t> 0,1 mm)</a:t>
            </a:r>
          </a:p>
          <a:p>
            <a:pPr eaLnBrk="1" hangingPunct="1">
              <a:lnSpc>
                <a:spcPct val="80000"/>
              </a:lnSpc>
            </a:pPr>
            <a:r>
              <a:rPr lang="hr-HR" sz="1600" b="1" smtClean="0">
                <a:solidFill>
                  <a:srgbClr val="000066"/>
                </a:solidFill>
                <a:cs typeface="Arial" charset="0"/>
              </a:rPr>
              <a:t>Razlika nivoa od 10 mm očitava se sa relativnom greškom ispod 1%</a:t>
            </a:r>
            <a:endParaRPr lang="en-US" sz="1600" b="1" smtClean="0">
              <a:solidFill>
                <a:srgbClr val="000066"/>
              </a:solidFill>
              <a:cs typeface="Arial" charset="0"/>
            </a:endParaRPr>
          </a:p>
        </p:txBody>
      </p:sp>
      <p:pic>
        <p:nvPicPr>
          <p:cNvPr id="26628" name="Picture 4" descr="Zivinimanometri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628775"/>
            <a:ext cx="4008437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E2EF1299.wav">
            <a:hlinkClick r:id="" action="ppaction://media"/>
          </p:cNvPr>
          <p:cNvPicPr>
            <a:picLocks noChangeAspect="1"/>
          </p:cNvPicPr>
          <p:nvPr>
            <a:wavAudioFile r:embed="rId1" name="E2EFEFD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McLeod-ov manometar</a:t>
            </a:r>
            <a:endParaRPr lang="en-US" smtClean="0">
              <a:solidFill>
                <a:srgbClr val="000066"/>
              </a:solidFill>
            </a:endParaRPr>
          </a:p>
        </p:txBody>
      </p:sp>
      <p:graphicFrame>
        <p:nvGraphicFramePr>
          <p:cNvPr id="27651" name="Object 9"/>
          <p:cNvGraphicFramePr>
            <a:graphicFrameLocks noGrp="1" noChangeAspect="1"/>
          </p:cNvGraphicFramePr>
          <p:nvPr>
            <p:ph sz="half" idx="1"/>
          </p:nvPr>
        </p:nvGraphicFramePr>
        <p:xfrm>
          <a:off x="5364163" y="1844675"/>
          <a:ext cx="3384550" cy="122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7" name="Equation" r:id="rId5" imgW="1066928" imgH="361964" progId="Equation.3">
                  <p:embed/>
                </p:oleObj>
              </mc:Choice>
              <mc:Fallback>
                <p:oleObj name="Equation" r:id="rId5" imgW="1066928" imgH="361964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1844675"/>
                        <a:ext cx="3384550" cy="1220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Text Box 11"/>
          <p:cNvSpPr txBox="1">
            <a:spLocks noChangeArrowheads="1"/>
          </p:cNvSpPr>
          <p:nvPr/>
        </p:nvSpPr>
        <p:spPr bwMode="auto">
          <a:xfrm>
            <a:off x="5292725" y="3789363"/>
            <a:ext cx="32273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i="1">
                <a:solidFill>
                  <a:srgbClr val="000066"/>
                </a:solidFill>
              </a:rPr>
              <a:t>V</a:t>
            </a:r>
            <a:r>
              <a:rPr lang="hr-HR">
                <a:solidFill>
                  <a:srgbClr val="000066"/>
                </a:solidFill>
              </a:rPr>
              <a:t> je zapremina balona u cm</a:t>
            </a:r>
            <a:r>
              <a:rPr lang="hr-HR" baseline="30000">
                <a:solidFill>
                  <a:srgbClr val="000066"/>
                </a:solidFill>
              </a:rPr>
              <a:t>3</a:t>
            </a:r>
            <a:r>
              <a:rPr lang="hr-HR">
                <a:solidFill>
                  <a:srgbClr val="000066"/>
                </a:solidFill>
              </a:rPr>
              <a:t>, </a:t>
            </a:r>
          </a:p>
          <a:p>
            <a:pPr eaLnBrk="1" hangingPunct="1"/>
            <a:r>
              <a:rPr lang="hr-HR" i="1">
                <a:solidFill>
                  <a:srgbClr val="000066"/>
                </a:solidFill>
              </a:rPr>
              <a:t>s</a:t>
            </a:r>
            <a:r>
              <a:rPr lang="hr-HR">
                <a:solidFill>
                  <a:srgbClr val="000066"/>
                </a:solidFill>
              </a:rPr>
              <a:t> je presek kapilare u cm</a:t>
            </a:r>
            <a:r>
              <a:rPr lang="hr-HR" baseline="30000">
                <a:solidFill>
                  <a:srgbClr val="000066"/>
                </a:solidFill>
              </a:rPr>
              <a:t>2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7653" name="Picture 12" descr="Mc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138" y="1271588"/>
            <a:ext cx="3614737" cy="5229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BC2F1315.wav">
            <a:hlinkClick r:id="" action="ppaction://media"/>
          </p:cNvPr>
          <p:cNvPicPr>
            <a:picLocks noChangeAspect="1"/>
          </p:cNvPicPr>
          <p:nvPr>
            <a:wavAudioFile r:embed="rId2" name="BC2F3866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Moser-ova verzija McLeod-ovog manometra</a:t>
            </a:r>
            <a:endParaRPr lang="en-US" sz="4000" smtClean="0">
              <a:solidFill>
                <a:srgbClr val="000066"/>
              </a:solidFill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5219700" y="3429000"/>
            <a:ext cx="2994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Opseg rada 10</a:t>
            </a:r>
            <a:r>
              <a:rPr lang="hr-HR" baseline="30000">
                <a:solidFill>
                  <a:srgbClr val="000066"/>
                </a:solidFill>
              </a:rPr>
              <a:t>-2</a:t>
            </a:r>
            <a:r>
              <a:rPr lang="hr-HR">
                <a:solidFill>
                  <a:srgbClr val="000066"/>
                </a:solidFill>
              </a:rPr>
              <a:t> – 10</a:t>
            </a:r>
            <a:r>
              <a:rPr lang="hr-HR" baseline="30000">
                <a:solidFill>
                  <a:srgbClr val="000066"/>
                </a:solidFill>
              </a:rPr>
              <a:t>-5</a:t>
            </a:r>
            <a:r>
              <a:rPr lang="hr-HR">
                <a:solidFill>
                  <a:srgbClr val="000066"/>
                </a:solidFill>
              </a:rPr>
              <a:t> bara</a:t>
            </a:r>
            <a:endParaRPr lang="en-US">
              <a:solidFill>
                <a:srgbClr val="000066"/>
              </a:solidFill>
            </a:endParaRP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i 10</a:t>
            </a:r>
            <a:r>
              <a:rPr lang="hr-HR" baseline="30000">
                <a:solidFill>
                  <a:srgbClr val="000066"/>
                </a:solidFill>
              </a:rPr>
              <a:t>-4</a:t>
            </a:r>
            <a:r>
              <a:rPr lang="hr-HR">
                <a:solidFill>
                  <a:srgbClr val="000066"/>
                </a:solidFill>
              </a:rPr>
              <a:t> – 10</a:t>
            </a:r>
            <a:r>
              <a:rPr lang="hr-HR" baseline="30000">
                <a:solidFill>
                  <a:srgbClr val="000066"/>
                </a:solidFill>
              </a:rPr>
              <a:t>-7</a:t>
            </a:r>
            <a:r>
              <a:rPr lang="hr-HR">
                <a:solidFill>
                  <a:srgbClr val="000066"/>
                </a:solidFill>
              </a:rPr>
              <a:t> bar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8676" name="Picture 5" descr="Mc-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950" y="1444625"/>
            <a:ext cx="4081463" cy="5229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EDB91315.wav">
            <a:hlinkClick r:id="" action="ppaction://media"/>
          </p:cNvPr>
          <p:cNvPicPr>
            <a:picLocks noChangeAspect="1"/>
          </p:cNvPicPr>
          <p:nvPr>
            <a:wavAudioFile r:embed="rId1" name="EDB94F0B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Pirani-ev manometar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484313"/>
            <a:ext cx="8497887" cy="576262"/>
          </a:xfrm>
        </p:spPr>
        <p:txBody>
          <a:bodyPr/>
          <a:lstStyle/>
          <a:p>
            <a:pPr eaLnBrk="1" hangingPunct="1"/>
            <a:r>
              <a:rPr lang="hr-HR" sz="2800" smtClean="0">
                <a:solidFill>
                  <a:srgbClr val="000066"/>
                </a:solidFill>
              </a:rPr>
              <a:t>Radi na principu toplotne provodljivosti gasova</a:t>
            </a:r>
            <a:endParaRPr lang="en-US" sz="2800" smtClean="0">
              <a:solidFill>
                <a:srgbClr val="000066"/>
              </a:solidFill>
            </a:endParaRPr>
          </a:p>
        </p:txBody>
      </p:sp>
      <p:pic>
        <p:nvPicPr>
          <p:cNvPr id="29700" name="Picture 4"/>
          <p:cNvPicPr>
            <a:picLocks noGrp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205038"/>
            <a:ext cx="3527425" cy="2232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pirani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4888" y="1957388"/>
            <a:ext cx="3313112" cy="2574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2" name="Picture 8" descr="Piran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570413"/>
            <a:ext cx="41275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9"/>
          <p:cNvSpPr txBox="1">
            <a:spLocks noChangeArrowheads="1"/>
          </p:cNvSpPr>
          <p:nvPr/>
        </p:nvSpPr>
        <p:spPr bwMode="auto">
          <a:xfrm>
            <a:off x="6011863" y="5445125"/>
            <a:ext cx="2808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b="1">
                <a:solidFill>
                  <a:srgbClr val="000066"/>
                </a:solidFill>
              </a:rPr>
              <a:t>Opseg rada: 10</a:t>
            </a:r>
            <a:r>
              <a:rPr lang="hr-HR" b="1" baseline="30000">
                <a:solidFill>
                  <a:srgbClr val="000066"/>
                </a:solidFill>
              </a:rPr>
              <a:t>-6 </a:t>
            </a:r>
            <a:r>
              <a:rPr lang="hr-HR" b="1">
                <a:solidFill>
                  <a:srgbClr val="000066"/>
                </a:solidFill>
              </a:rPr>
              <a:t>- 1 bar</a:t>
            </a:r>
            <a:endParaRPr lang="en-US" b="1">
              <a:solidFill>
                <a:srgbClr val="000066"/>
              </a:solidFill>
            </a:endParaRPr>
          </a:p>
        </p:txBody>
      </p:sp>
      <p:sp>
        <p:nvSpPr>
          <p:cNvPr id="29704" name="Text Box 10"/>
          <p:cNvSpPr txBox="1">
            <a:spLocks noChangeArrowheads="1"/>
          </p:cNvSpPr>
          <p:nvPr/>
        </p:nvSpPr>
        <p:spPr bwMode="auto">
          <a:xfrm>
            <a:off x="6084888" y="6308725"/>
            <a:ext cx="250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Neophodna kalibracija.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7B1D1331.wav">
            <a:hlinkClick r:id="" action="ppaction://media"/>
          </p:cNvPr>
          <p:cNvPicPr>
            <a:picLocks noChangeAspect="1"/>
          </p:cNvPicPr>
          <p:nvPr>
            <a:wavAudioFile r:embed="rId1" name="7B1DDAB6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724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Penning-ov manometar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4950" y="1439863"/>
            <a:ext cx="8686800" cy="647700"/>
          </a:xfrm>
        </p:spPr>
        <p:txBody>
          <a:bodyPr/>
          <a:lstStyle/>
          <a:p>
            <a:pPr eaLnBrk="1" hangingPunct="1"/>
            <a:r>
              <a:rPr lang="hr-HR" sz="2400" smtClean="0">
                <a:solidFill>
                  <a:srgbClr val="000066"/>
                </a:solidFill>
              </a:rPr>
              <a:t>Radi na principu električne provodljivosti jonizovanog gasa</a:t>
            </a:r>
            <a:endParaRPr lang="en-US" sz="2400" smtClean="0">
              <a:solidFill>
                <a:srgbClr val="000066"/>
              </a:solidFill>
            </a:endParaRPr>
          </a:p>
        </p:txBody>
      </p:sp>
      <p:pic>
        <p:nvPicPr>
          <p:cNvPr id="30724" name="Picture 4" descr="Penn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420938"/>
            <a:ext cx="5399087" cy="3554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5632450" y="2708275"/>
            <a:ext cx="3511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cilindrična anoda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katode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instrument za merenje jačine 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	struje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5724525" y="4967288"/>
            <a:ext cx="2930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Opseg rada: 10</a:t>
            </a:r>
            <a:r>
              <a:rPr lang="hr-HR" baseline="30000">
                <a:solidFill>
                  <a:srgbClr val="000066"/>
                </a:solidFill>
              </a:rPr>
              <a:t>-5</a:t>
            </a:r>
            <a:r>
              <a:rPr lang="hr-HR">
                <a:solidFill>
                  <a:srgbClr val="000066"/>
                </a:solidFill>
              </a:rPr>
              <a:t> – 10</a:t>
            </a:r>
            <a:r>
              <a:rPr lang="hr-HR" baseline="30000">
                <a:solidFill>
                  <a:srgbClr val="000066"/>
                </a:solidFill>
              </a:rPr>
              <a:t>-8</a:t>
            </a:r>
            <a:r>
              <a:rPr lang="hr-HR">
                <a:solidFill>
                  <a:srgbClr val="000066"/>
                </a:solidFill>
              </a:rPr>
              <a:t> bar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303213" y="6181725"/>
            <a:ext cx="57134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Npr., za azot osetljivost merenja pritiska je 10 </a:t>
            </a:r>
            <a:r>
              <a:rPr lang="hr-HR">
                <a:solidFill>
                  <a:srgbClr val="000066"/>
                </a:solidFill>
                <a:latin typeface="Symbol" pitchFamily="18" charset="2"/>
              </a:rPr>
              <a:t>m</a:t>
            </a:r>
            <a:r>
              <a:rPr lang="hr-HR">
                <a:solidFill>
                  <a:srgbClr val="000066"/>
                </a:solidFill>
              </a:rPr>
              <a:t>A/mbar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74CF1346.wav">
            <a:hlinkClick r:id="" action="ppaction://media"/>
          </p:cNvPr>
          <p:cNvPicPr>
            <a:picLocks noChangeAspect="1"/>
          </p:cNvPicPr>
          <p:nvPr>
            <a:wavAudioFile r:embed="rId1" name="74CF707B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61436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Da bi se dobile čiste površine</a:t>
            </a:r>
            <a:endParaRPr lang="en-US" smtClean="0">
              <a:solidFill>
                <a:srgbClr val="000066"/>
              </a:solidFill>
            </a:endParaRPr>
          </a:p>
        </p:txBody>
      </p:sp>
      <p:grpSp>
        <p:nvGrpSpPr>
          <p:cNvPr id="4099" name="Group 4"/>
          <p:cNvGrpSpPr>
            <a:grpSpLocks/>
          </p:cNvGrpSpPr>
          <p:nvPr/>
        </p:nvGrpSpPr>
        <p:grpSpPr bwMode="auto">
          <a:xfrm>
            <a:off x="1187450" y="4649788"/>
            <a:ext cx="2921000" cy="487362"/>
            <a:chOff x="748" y="2929"/>
            <a:chExt cx="1840" cy="307"/>
          </a:xfrm>
        </p:grpSpPr>
        <p:sp>
          <p:nvSpPr>
            <p:cNvPr id="4111" name="Rectangle 5"/>
            <p:cNvSpPr>
              <a:spLocks noChangeArrowheads="1"/>
            </p:cNvSpPr>
            <p:nvPr/>
          </p:nvSpPr>
          <p:spPr bwMode="auto">
            <a:xfrm>
              <a:off x="748" y="3064"/>
              <a:ext cx="1840" cy="1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" name="Oval 6"/>
            <p:cNvSpPr>
              <a:spLocks noChangeArrowheads="1"/>
            </p:cNvSpPr>
            <p:nvPr/>
          </p:nvSpPr>
          <p:spPr bwMode="auto">
            <a:xfrm>
              <a:off x="84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" name="Oval 7"/>
            <p:cNvSpPr>
              <a:spLocks noChangeArrowheads="1"/>
            </p:cNvSpPr>
            <p:nvPr/>
          </p:nvSpPr>
          <p:spPr bwMode="auto">
            <a:xfrm>
              <a:off x="91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" name="Oval 8"/>
            <p:cNvSpPr>
              <a:spLocks noChangeArrowheads="1"/>
            </p:cNvSpPr>
            <p:nvPr/>
          </p:nvSpPr>
          <p:spPr bwMode="auto">
            <a:xfrm>
              <a:off x="99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" name="Oval 9"/>
            <p:cNvSpPr>
              <a:spLocks noChangeArrowheads="1"/>
            </p:cNvSpPr>
            <p:nvPr/>
          </p:nvSpPr>
          <p:spPr bwMode="auto">
            <a:xfrm>
              <a:off x="106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" name="Oval 10"/>
            <p:cNvSpPr>
              <a:spLocks noChangeArrowheads="1"/>
            </p:cNvSpPr>
            <p:nvPr/>
          </p:nvSpPr>
          <p:spPr bwMode="auto">
            <a:xfrm>
              <a:off x="114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" name="Oval 11"/>
            <p:cNvSpPr>
              <a:spLocks noChangeArrowheads="1"/>
            </p:cNvSpPr>
            <p:nvPr/>
          </p:nvSpPr>
          <p:spPr bwMode="auto">
            <a:xfrm>
              <a:off x="121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" name="Oval 12"/>
            <p:cNvSpPr>
              <a:spLocks noChangeArrowheads="1"/>
            </p:cNvSpPr>
            <p:nvPr/>
          </p:nvSpPr>
          <p:spPr bwMode="auto">
            <a:xfrm>
              <a:off x="129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" name="Oval 13"/>
            <p:cNvSpPr>
              <a:spLocks noChangeArrowheads="1"/>
            </p:cNvSpPr>
            <p:nvPr/>
          </p:nvSpPr>
          <p:spPr bwMode="auto">
            <a:xfrm>
              <a:off x="136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Oval 14"/>
            <p:cNvSpPr>
              <a:spLocks noChangeArrowheads="1"/>
            </p:cNvSpPr>
            <p:nvPr/>
          </p:nvSpPr>
          <p:spPr bwMode="auto">
            <a:xfrm>
              <a:off x="144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" name="Oval 15"/>
            <p:cNvSpPr>
              <a:spLocks noChangeArrowheads="1"/>
            </p:cNvSpPr>
            <p:nvPr/>
          </p:nvSpPr>
          <p:spPr bwMode="auto">
            <a:xfrm>
              <a:off x="151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" name="Oval 16"/>
            <p:cNvSpPr>
              <a:spLocks noChangeArrowheads="1"/>
            </p:cNvSpPr>
            <p:nvPr/>
          </p:nvSpPr>
          <p:spPr bwMode="auto">
            <a:xfrm>
              <a:off x="159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" name="Oval 17"/>
            <p:cNvSpPr>
              <a:spLocks noChangeArrowheads="1"/>
            </p:cNvSpPr>
            <p:nvPr/>
          </p:nvSpPr>
          <p:spPr bwMode="auto">
            <a:xfrm>
              <a:off x="166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" name="Oval 18"/>
            <p:cNvSpPr>
              <a:spLocks noChangeArrowheads="1"/>
            </p:cNvSpPr>
            <p:nvPr/>
          </p:nvSpPr>
          <p:spPr bwMode="auto">
            <a:xfrm>
              <a:off x="174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" name="Oval 19"/>
            <p:cNvSpPr>
              <a:spLocks noChangeArrowheads="1"/>
            </p:cNvSpPr>
            <p:nvPr/>
          </p:nvSpPr>
          <p:spPr bwMode="auto">
            <a:xfrm>
              <a:off x="181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" name="Oval 20"/>
            <p:cNvSpPr>
              <a:spLocks noChangeArrowheads="1"/>
            </p:cNvSpPr>
            <p:nvPr/>
          </p:nvSpPr>
          <p:spPr bwMode="auto">
            <a:xfrm>
              <a:off x="189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" name="Oval 21"/>
            <p:cNvSpPr>
              <a:spLocks noChangeArrowheads="1"/>
            </p:cNvSpPr>
            <p:nvPr/>
          </p:nvSpPr>
          <p:spPr bwMode="auto">
            <a:xfrm>
              <a:off x="196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" name="Oval 22"/>
            <p:cNvSpPr>
              <a:spLocks noChangeArrowheads="1"/>
            </p:cNvSpPr>
            <p:nvPr/>
          </p:nvSpPr>
          <p:spPr bwMode="auto">
            <a:xfrm>
              <a:off x="204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Oval 23"/>
            <p:cNvSpPr>
              <a:spLocks noChangeArrowheads="1"/>
            </p:cNvSpPr>
            <p:nvPr/>
          </p:nvSpPr>
          <p:spPr bwMode="auto">
            <a:xfrm>
              <a:off x="211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" name="Oval 24"/>
            <p:cNvSpPr>
              <a:spLocks noChangeArrowheads="1"/>
            </p:cNvSpPr>
            <p:nvPr/>
          </p:nvSpPr>
          <p:spPr bwMode="auto">
            <a:xfrm>
              <a:off x="219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Oval 25"/>
            <p:cNvSpPr>
              <a:spLocks noChangeArrowheads="1"/>
            </p:cNvSpPr>
            <p:nvPr/>
          </p:nvSpPr>
          <p:spPr bwMode="auto">
            <a:xfrm>
              <a:off x="226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Oval 26"/>
            <p:cNvSpPr>
              <a:spLocks noChangeArrowheads="1"/>
            </p:cNvSpPr>
            <p:nvPr/>
          </p:nvSpPr>
          <p:spPr bwMode="auto">
            <a:xfrm>
              <a:off x="2341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Oval 27"/>
            <p:cNvSpPr>
              <a:spLocks noChangeArrowheads="1"/>
            </p:cNvSpPr>
            <p:nvPr/>
          </p:nvSpPr>
          <p:spPr bwMode="auto">
            <a:xfrm>
              <a:off x="241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Oval 28"/>
            <p:cNvSpPr>
              <a:spLocks noChangeArrowheads="1"/>
            </p:cNvSpPr>
            <p:nvPr/>
          </p:nvSpPr>
          <p:spPr bwMode="auto">
            <a:xfrm>
              <a:off x="757" y="2998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Oval 29"/>
            <p:cNvSpPr>
              <a:spLocks noChangeArrowheads="1"/>
            </p:cNvSpPr>
            <p:nvPr/>
          </p:nvSpPr>
          <p:spPr bwMode="auto">
            <a:xfrm>
              <a:off x="2491" y="2998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6" name="Oval 30"/>
            <p:cNvSpPr>
              <a:spLocks noChangeArrowheads="1"/>
            </p:cNvSpPr>
            <p:nvPr/>
          </p:nvSpPr>
          <p:spPr bwMode="auto">
            <a:xfrm>
              <a:off x="802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7" name="Oval 31"/>
            <p:cNvSpPr>
              <a:spLocks noChangeArrowheads="1"/>
            </p:cNvSpPr>
            <p:nvPr/>
          </p:nvSpPr>
          <p:spPr bwMode="auto">
            <a:xfrm>
              <a:off x="877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8" name="Oval 32"/>
            <p:cNvSpPr>
              <a:spLocks noChangeArrowheads="1"/>
            </p:cNvSpPr>
            <p:nvPr/>
          </p:nvSpPr>
          <p:spPr bwMode="auto">
            <a:xfrm>
              <a:off x="952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9" name="Oval 33"/>
            <p:cNvSpPr>
              <a:spLocks noChangeArrowheads="1"/>
            </p:cNvSpPr>
            <p:nvPr/>
          </p:nvSpPr>
          <p:spPr bwMode="auto">
            <a:xfrm>
              <a:off x="1027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0" name="Oval 34"/>
            <p:cNvSpPr>
              <a:spLocks noChangeArrowheads="1"/>
            </p:cNvSpPr>
            <p:nvPr/>
          </p:nvSpPr>
          <p:spPr bwMode="auto">
            <a:xfrm>
              <a:off x="1102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1" name="Oval 35"/>
            <p:cNvSpPr>
              <a:spLocks noChangeArrowheads="1"/>
            </p:cNvSpPr>
            <p:nvPr/>
          </p:nvSpPr>
          <p:spPr bwMode="auto">
            <a:xfrm>
              <a:off x="1252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2" name="Oval 36"/>
            <p:cNvSpPr>
              <a:spLocks noChangeArrowheads="1"/>
            </p:cNvSpPr>
            <p:nvPr/>
          </p:nvSpPr>
          <p:spPr bwMode="auto">
            <a:xfrm>
              <a:off x="1402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3" name="Oval 37"/>
            <p:cNvSpPr>
              <a:spLocks noChangeArrowheads="1"/>
            </p:cNvSpPr>
            <p:nvPr/>
          </p:nvSpPr>
          <p:spPr bwMode="auto">
            <a:xfrm>
              <a:off x="1627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4" name="Oval 38"/>
            <p:cNvSpPr>
              <a:spLocks noChangeArrowheads="1"/>
            </p:cNvSpPr>
            <p:nvPr/>
          </p:nvSpPr>
          <p:spPr bwMode="auto">
            <a:xfrm>
              <a:off x="1777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5" name="Oval 39"/>
            <p:cNvSpPr>
              <a:spLocks noChangeArrowheads="1"/>
            </p:cNvSpPr>
            <p:nvPr/>
          </p:nvSpPr>
          <p:spPr bwMode="auto">
            <a:xfrm>
              <a:off x="1852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6" name="Oval 40"/>
            <p:cNvSpPr>
              <a:spLocks noChangeArrowheads="1"/>
            </p:cNvSpPr>
            <p:nvPr/>
          </p:nvSpPr>
          <p:spPr bwMode="auto">
            <a:xfrm>
              <a:off x="2002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7" name="Oval 41"/>
            <p:cNvSpPr>
              <a:spLocks noChangeArrowheads="1"/>
            </p:cNvSpPr>
            <p:nvPr/>
          </p:nvSpPr>
          <p:spPr bwMode="auto">
            <a:xfrm>
              <a:off x="2077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8" name="Oval 42"/>
            <p:cNvSpPr>
              <a:spLocks noChangeArrowheads="1"/>
            </p:cNvSpPr>
            <p:nvPr/>
          </p:nvSpPr>
          <p:spPr bwMode="auto">
            <a:xfrm>
              <a:off x="2152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9" name="Oval 43"/>
            <p:cNvSpPr>
              <a:spLocks noChangeArrowheads="1"/>
            </p:cNvSpPr>
            <p:nvPr/>
          </p:nvSpPr>
          <p:spPr bwMode="auto">
            <a:xfrm>
              <a:off x="2377" y="2935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0" name="Oval 44"/>
            <p:cNvSpPr>
              <a:spLocks noChangeArrowheads="1"/>
            </p:cNvSpPr>
            <p:nvPr/>
          </p:nvSpPr>
          <p:spPr bwMode="auto">
            <a:xfrm>
              <a:off x="2452" y="2932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1" name="Oval 45"/>
            <p:cNvSpPr>
              <a:spLocks noChangeArrowheads="1"/>
            </p:cNvSpPr>
            <p:nvPr/>
          </p:nvSpPr>
          <p:spPr bwMode="auto">
            <a:xfrm>
              <a:off x="952" y="2929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00" name="Group 46"/>
          <p:cNvGrpSpPr>
            <a:grpSpLocks/>
          </p:cNvGrpSpPr>
          <p:nvPr/>
        </p:nvGrpSpPr>
        <p:grpSpPr bwMode="auto">
          <a:xfrm>
            <a:off x="4902200" y="4764088"/>
            <a:ext cx="2921000" cy="373062"/>
            <a:chOff x="3088" y="3001"/>
            <a:chExt cx="1840" cy="235"/>
          </a:xfrm>
        </p:grpSpPr>
        <p:sp>
          <p:nvSpPr>
            <p:cNvPr id="4108" name="Rectangle 47"/>
            <p:cNvSpPr>
              <a:spLocks noChangeArrowheads="1"/>
            </p:cNvSpPr>
            <p:nvPr/>
          </p:nvSpPr>
          <p:spPr bwMode="auto">
            <a:xfrm>
              <a:off x="3088" y="3064"/>
              <a:ext cx="1840" cy="1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" name="Oval 48"/>
            <p:cNvSpPr>
              <a:spLocks noChangeArrowheads="1"/>
            </p:cNvSpPr>
            <p:nvPr/>
          </p:nvSpPr>
          <p:spPr bwMode="auto">
            <a:xfrm>
              <a:off x="340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" name="Oval 49"/>
            <p:cNvSpPr>
              <a:spLocks noChangeArrowheads="1"/>
            </p:cNvSpPr>
            <p:nvPr/>
          </p:nvSpPr>
          <p:spPr bwMode="auto">
            <a:xfrm>
              <a:off x="4756" y="3001"/>
              <a:ext cx="61" cy="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1" name="Rectangle 50"/>
          <p:cNvSpPr>
            <a:spLocks noChangeArrowheads="1"/>
          </p:cNvSpPr>
          <p:nvPr/>
        </p:nvSpPr>
        <p:spPr bwMode="auto">
          <a:xfrm>
            <a:off x="1331913" y="1916113"/>
            <a:ext cx="23145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Atmos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fera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4102" name="Rectangle 51"/>
          <p:cNvSpPr>
            <a:spLocks noChangeArrowheads="1"/>
          </p:cNvSpPr>
          <p:nvPr/>
        </p:nvSpPr>
        <p:spPr bwMode="auto">
          <a:xfrm>
            <a:off x="5067300" y="1897063"/>
            <a:ext cx="27146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(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Visoki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)Va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k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uum</a:t>
            </a:r>
          </a:p>
        </p:txBody>
      </p:sp>
      <p:sp>
        <p:nvSpPr>
          <p:cNvPr id="4103" name="Rectangle 52"/>
          <p:cNvSpPr>
            <a:spLocks noChangeArrowheads="1"/>
          </p:cNvSpPr>
          <p:nvPr/>
        </p:nvSpPr>
        <p:spPr bwMode="auto">
          <a:xfrm>
            <a:off x="1390650" y="2719388"/>
            <a:ext cx="24542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K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ontam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inacija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(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obično voda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104" name="Rectangle 53"/>
          <p:cNvSpPr>
            <a:spLocks noChangeArrowheads="1"/>
          </p:cNvSpPr>
          <p:nvPr/>
        </p:nvSpPr>
        <p:spPr bwMode="auto">
          <a:xfrm>
            <a:off x="5148263" y="2924175"/>
            <a:ext cx="23844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Čista površina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4105" name="Line 54"/>
          <p:cNvSpPr>
            <a:spLocks noChangeShapeType="1"/>
          </p:cNvSpPr>
          <p:nvPr/>
        </p:nvSpPr>
        <p:spPr bwMode="auto">
          <a:xfrm>
            <a:off x="2411413" y="3644900"/>
            <a:ext cx="0" cy="8636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Line 55"/>
          <p:cNvSpPr>
            <a:spLocks noChangeShapeType="1"/>
          </p:cNvSpPr>
          <p:nvPr/>
        </p:nvSpPr>
        <p:spPr bwMode="auto">
          <a:xfrm>
            <a:off x="6300788" y="3644900"/>
            <a:ext cx="0" cy="8636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8322799.wav">
            <a:hlinkClick r:id="" action="ppaction://media"/>
          </p:cNvPr>
          <p:cNvPicPr>
            <a:picLocks noChangeAspect="1"/>
          </p:cNvPicPr>
          <p:nvPr>
            <a:wavAudioFile r:embed="rId1" name="832252AC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Jonizacioni manometar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412875"/>
            <a:ext cx="8435975" cy="7921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sz="2400" smtClean="0">
                <a:solidFill>
                  <a:srgbClr val="000066"/>
                </a:solidFill>
              </a:rPr>
              <a:t>Radi na principu električne provodljivosti gasa jonizovanog elektronima emitovanim </a:t>
            </a:r>
            <a:r>
              <a:rPr lang="en-US" sz="2400" smtClean="0">
                <a:solidFill>
                  <a:srgbClr val="000066"/>
                </a:solidFill>
              </a:rPr>
              <a:t>sa</a:t>
            </a:r>
            <a:r>
              <a:rPr lang="hr-HR" sz="2400" smtClean="0">
                <a:solidFill>
                  <a:srgbClr val="000066"/>
                </a:solidFill>
              </a:rPr>
              <a:t> užarene elektrode</a:t>
            </a:r>
            <a:endParaRPr lang="en-US" sz="2400" smtClean="0">
              <a:solidFill>
                <a:srgbClr val="000066"/>
              </a:solidFill>
            </a:endParaRPr>
          </a:p>
        </p:txBody>
      </p:sp>
      <p:pic>
        <p:nvPicPr>
          <p:cNvPr id="31748" name="Picture 4" descr="Manomet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205038"/>
            <a:ext cx="3487738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4140200" y="2276475"/>
            <a:ext cx="42735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užarena katoda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kolektor jona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kolektor elektrona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elektroprovodna obloga unutrašnjosti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	staklene glave sonde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4787900" y="4941888"/>
            <a:ext cx="3014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Opseg rada: 10</a:t>
            </a:r>
            <a:r>
              <a:rPr lang="hr-HR" baseline="30000">
                <a:solidFill>
                  <a:srgbClr val="000066"/>
                </a:solidFill>
              </a:rPr>
              <a:t>-5</a:t>
            </a:r>
            <a:r>
              <a:rPr lang="hr-HR">
                <a:solidFill>
                  <a:srgbClr val="000066"/>
                </a:solidFill>
              </a:rPr>
              <a:t> – 10</a:t>
            </a:r>
            <a:r>
              <a:rPr lang="hr-HR" baseline="30000">
                <a:solidFill>
                  <a:srgbClr val="000066"/>
                </a:solidFill>
              </a:rPr>
              <a:t>-13</a:t>
            </a:r>
            <a:r>
              <a:rPr lang="hr-HR">
                <a:solidFill>
                  <a:srgbClr val="000066"/>
                </a:solidFill>
              </a:rPr>
              <a:t> bar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0" y="6491288"/>
            <a:ext cx="526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Bayard-Alpert-ova sonda jonizacionog manometra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65B51346.wav">
            <a:hlinkClick r:id="" action="ppaction://media"/>
          </p:cNvPr>
          <p:cNvPicPr>
            <a:picLocks noChangeAspect="1"/>
          </p:cNvPicPr>
          <p:nvPr>
            <a:wavAudioFile r:embed="rId1" name="65B5AC4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467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VAKUUMSKI SISTEMI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260350" y="6034088"/>
            <a:ext cx="876776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66"/>
                </a:solidFill>
              </a:rPr>
              <a:t>	1. </a:t>
            </a:r>
            <a:r>
              <a:rPr lang="hr-HR" sz="1400">
                <a:solidFill>
                  <a:srgbClr val="000066"/>
                </a:solidFill>
              </a:rPr>
              <a:t>rotaciona pumpa; 2. difuziona pumpa; 3. prelaz metal/staklo; 4. sonda vakuummetra; 5. vakuumske slavine; 6. nastavak staklo/staklo sa konusnim šlifom; 7. balončić sa adsorbatom 8. spiralna vaga; 9. tas sa adsorbatom; 10. električni grejač sa termostatskom kontrolom; 11. živin manometar</a:t>
            </a:r>
            <a:endParaRPr lang="en-US" sz="1400">
              <a:solidFill>
                <a:srgbClr val="000066"/>
              </a:solidFill>
            </a:endParaRPr>
          </a:p>
        </p:txBody>
      </p:sp>
      <p:pic>
        <p:nvPicPr>
          <p:cNvPr id="32772" name="Picture 5" descr="Sistem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341438"/>
            <a:ext cx="6624637" cy="4687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32251346.wav">
            <a:hlinkClick r:id="" action="ppaction://media"/>
          </p:cNvPr>
          <p:cNvPicPr>
            <a:picLocks noChangeAspect="1"/>
          </p:cNvPicPr>
          <p:nvPr>
            <a:wavAudioFile r:embed="rId1" name="3225E4FA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3" y="52292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DSC0006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476250"/>
            <a:ext cx="7991475" cy="599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97481362.wav">
            <a:hlinkClick r:id="" action="ppaction://media"/>
          </p:cNvPr>
          <p:cNvPicPr>
            <a:picLocks noChangeAspect="1"/>
          </p:cNvPicPr>
          <p:nvPr>
            <a:wavAudioFile r:embed="rId1" name="974880D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1658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DSC0006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549275"/>
            <a:ext cx="3960812" cy="2970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7" descr="DSC0006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9000" y="534988"/>
            <a:ext cx="3986213" cy="2989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14" descr="DSC0006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788" y="3617913"/>
            <a:ext cx="3959225" cy="2970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21" descr="DSC0006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6625" y="3602038"/>
            <a:ext cx="4038600" cy="3030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6FF21362.wav">
            <a:hlinkClick r:id="" action="ppaction://media"/>
          </p:cNvPr>
          <p:cNvPicPr>
            <a:picLocks noChangeAspect="1"/>
          </p:cNvPicPr>
          <p:nvPr>
            <a:wavAudioFile r:embed="rId1" name="6FF22584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flange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620713"/>
            <a:ext cx="3673475" cy="2982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7" descr="AmcfassyT9-04-W400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692150"/>
            <a:ext cx="3816350" cy="286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10" descr="flaggflow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860800"/>
            <a:ext cx="3455987" cy="279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13" descr="images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3933825"/>
            <a:ext cx="3598863" cy="2401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14E01362.wav">
            <a:hlinkClick r:id="" action="ppaction://media"/>
          </p:cNvPr>
          <p:cNvPicPr>
            <a:picLocks noChangeAspect="1"/>
          </p:cNvPicPr>
          <p:nvPr>
            <a:wavAudioFile r:embed="rId1" name="14E0A5D9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0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cusscomb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4581525"/>
            <a:ext cx="2808288" cy="1922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7" descr="Flangeb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404813"/>
            <a:ext cx="2022475" cy="345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10" descr="knw_pic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437063"/>
            <a:ext cx="2452688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13" descr="vacuu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4437063"/>
            <a:ext cx="2376488" cy="1970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16" descr="flang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8913"/>
            <a:ext cx="489585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5671378.wav">
            <a:hlinkClick r:id="" action="ppaction://media"/>
          </p:cNvPr>
          <p:cNvPicPr>
            <a:picLocks noChangeAspect="1"/>
          </p:cNvPicPr>
          <p:nvPr>
            <a:wavAudioFile r:embed="rId1" name="1567672D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0" y="61658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conflatflang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341438"/>
            <a:ext cx="7885112" cy="4378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7D101378.wav">
            <a:hlinkClick r:id="" action="ppaction://media"/>
          </p:cNvPr>
          <p:cNvPicPr>
            <a:picLocks noChangeAspect="1"/>
          </p:cNvPicPr>
          <p:nvPr>
            <a:wavAudioFile r:embed="rId1" name="7D10A11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Vakuumkom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205038"/>
            <a:ext cx="3455987" cy="315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5" name="Picture 7" descr="Vacumchamber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844675"/>
            <a:ext cx="3621087" cy="3671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6" name="Text Box 14"/>
          <p:cNvSpPr txBox="1">
            <a:spLocks noChangeArrowheads="1"/>
          </p:cNvSpPr>
          <p:nvPr/>
        </p:nvSpPr>
        <p:spPr bwMode="auto">
          <a:xfrm>
            <a:off x="684213" y="404813"/>
            <a:ext cx="794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Vakuumske komore za visoki i ultravisoki vakuum od nerđajućeg čelika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B3451378.wav">
            <a:hlinkClick r:id="" action="ppaction://media"/>
          </p:cNvPr>
          <p:cNvPicPr>
            <a:picLocks noChangeAspect="1"/>
          </p:cNvPicPr>
          <p:nvPr>
            <a:wavAudioFile r:embed="rId1" name="B3450C5D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200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CP_027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20713"/>
            <a:ext cx="8532813" cy="5205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BD9A1378.wav">
            <a:hlinkClick r:id="" action="ppaction://media"/>
          </p:cNvPr>
          <p:cNvPicPr>
            <a:picLocks noChangeAspect="1"/>
          </p:cNvPicPr>
          <p:nvPr>
            <a:wavAudioFile r:embed="rId1" name="BD9AC57A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MultiChamber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981075"/>
            <a:ext cx="6913563" cy="524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DB311378.wav">
            <a:hlinkClick r:id="" action="ppaction://media"/>
          </p:cNvPr>
          <p:cNvPicPr>
            <a:picLocks noChangeAspect="1"/>
          </p:cNvPicPr>
          <p:nvPr>
            <a:wavAudioFile r:embed="rId1" name="DB31013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268413"/>
            <a:ext cx="7931150" cy="43195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smtClean="0"/>
              <a:t>	</a:t>
            </a:r>
            <a:r>
              <a:rPr lang="hr-HR" smtClean="0">
                <a:solidFill>
                  <a:srgbClr val="000066"/>
                </a:solidFill>
              </a:rPr>
              <a:t>Pritisak od 1 standardne atmosfere </a:t>
            </a:r>
          </a:p>
          <a:p>
            <a:pPr eaLnBrk="1" hangingPunct="1">
              <a:buFontTx/>
              <a:buNone/>
            </a:pPr>
            <a:endParaRPr lang="hr-HR" smtClean="0">
              <a:solidFill>
                <a:srgbClr val="000066"/>
              </a:solidFill>
            </a:endParaRPr>
          </a:p>
          <a:p>
            <a:pPr lvl="1" eaLnBrk="1" hangingPunct="1">
              <a:buFontTx/>
              <a:buNone/>
            </a:pPr>
            <a:r>
              <a:rPr lang="hr-HR" b="1" smtClean="0">
                <a:solidFill>
                  <a:srgbClr val="000066"/>
                </a:solidFill>
              </a:rPr>
              <a:t>			</a:t>
            </a:r>
            <a:r>
              <a:rPr lang="en-US" b="1" smtClean="0">
                <a:solidFill>
                  <a:srgbClr val="000066"/>
                </a:solidFill>
              </a:rPr>
              <a:t>760 </a:t>
            </a:r>
            <a:r>
              <a:rPr lang="hr-HR" b="1" smtClean="0">
                <a:solidFill>
                  <a:srgbClr val="000066"/>
                </a:solidFill>
              </a:rPr>
              <a:t>torr</a:t>
            </a:r>
            <a:r>
              <a:rPr lang="en-US" b="1" smtClean="0">
                <a:solidFill>
                  <a:srgbClr val="000066"/>
                </a:solidFill>
              </a:rPr>
              <a:t>, 1013 mbar</a:t>
            </a:r>
          </a:p>
          <a:p>
            <a:pPr eaLnBrk="1" hangingPunct="1"/>
            <a:endParaRPr lang="en-US" b="1" smtClean="0">
              <a:solidFill>
                <a:srgbClr val="000066"/>
              </a:solidFill>
            </a:endParaRPr>
          </a:p>
          <a:p>
            <a:pPr eaLnBrk="1" hangingPunct="1">
              <a:buFontTx/>
              <a:buNone/>
            </a:pPr>
            <a:r>
              <a:rPr lang="hr-HR" b="1" smtClean="0">
                <a:solidFill>
                  <a:srgbClr val="000066"/>
                </a:solidFill>
              </a:rPr>
              <a:t>	na nivou mora, na 0 </a:t>
            </a:r>
            <a:r>
              <a:rPr lang="hr-HR" b="1" baseline="30000" smtClean="0">
                <a:solidFill>
                  <a:srgbClr val="000066"/>
                </a:solidFill>
              </a:rPr>
              <a:t>o</a:t>
            </a:r>
            <a:r>
              <a:rPr lang="hr-HR" b="1" smtClean="0">
                <a:solidFill>
                  <a:srgbClr val="000066"/>
                </a:solidFill>
              </a:rPr>
              <a:t>C i na 45</a:t>
            </a:r>
            <a:r>
              <a:rPr lang="hr-HR" b="1" baseline="30000" smtClean="0">
                <a:solidFill>
                  <a:srgbClr val="000066"/>
                </a:solidFill>
              </a:rPr>
              <a:t>o</a:t>
            </a:r>
            <a:r>
              <a:rPr lang="hr-HR" b="1" smtClean="0">
                <a:solidFill>
                  <a:srgbClr val="000066"/>
                </a:solidFill>
              </a:rPr>
              <a:t> geografske širine</a:t>
            </a:r>
            <a:endParaRPr lang="en-US" b="1" smtClean="0">
              <a:solidFill>
                <a:srgbClr val="000066"/>
              </a:solidFill>
            </a:endParaRP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195513" y="2349500"/>
            <a:ext cx="453707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hr-HR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2411413" y="2349500"/>
            <a:ext cx="4103687" cy="817563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hr-HR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2" name="7AE4815.wav">
            <a:hlinkClick r:id="" action="ppaction://media"/>
          </p:cNvPr>
          <p:cNvPicPr>
            <a:picLocks noChangeAspect="1"/>
          </p:cNvPicPr>
          <p:nvPr>
            <a:wavAudioFile r:embed="rId1" name="7AE4D8A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Dijamagnetna (bakarna) vakuumska komora</a:t>
            </a:r>
            <a:endParaRPr lang="en-US" sz="4000" smtClean="0">
              <a:solidFill>
                <a:srgbClr val="000066"/>
              </a:solidFill>
            </a:endParaRPr>
          </a:p>
        </p:txBody>
      </p:sp>
      <p:pic>
        <p:nvPicPr>
          <p:cNvPr id="41987" name="Picture 4" descr="Nonmagneticultrahighvacuumchamber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557338"/>
            <a:ext cx="5903913" cy="5057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67311393.wav">
            <a:hlinkClick r:id="" action="ppaction://media"/>
          </p:cNvPr>
          <p:cNvPicPr>
            <a:picLocks noChangeAspect="1"/>
          </p:cNvPicPr>
          <p:nvPr>
            <a:wavAudioFile r:embed="rId1" name="67315BA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94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3200" smtClean="0">
                <a:solidFill>
                  <a:srgbClr val="000066"/>
                </a:solidFill>
              </a:rPr>
              <a:t>Problemi koji su ograničavajući faktor za postizanje maksimalnog vakuuma</a:t>
            </a:r>
            <a:endParaRPr lang="en-US" sz="3200" smtClean="0">
              <a:solidFill>
                <a:srgbClr val="000066"/>
              </a:solidFill>
            </a:endParaRPr>
          </a:p>
        </p:txBody>
      </p:sp>
      <p:grpSp>
        <p:nvGrpSpPr>
          <p:cNvPr id="43011" name="Group 58"/>
          <p:cNvGrpSpPr>
            <a:grpSpLocks/>
          </p:cNvGrpSpPr>
          <p:nvPr/>
        </p:nvGrpSpPr>
        <p:grpSpPr bwMode="auto">
          <a:xfrm>
            <a:off x="1116013" y="1628775"/>
            <a:ext cx="6985000" cy="4543425"/>
            <a:chOff x="703" y="1026"/>
            <a:chExt cx="4400" cy="2862"/>
          </a:xfrm>
        </p:grpSpPr>
        <p:sp>
          <p:nvSpPr>
            <p:cNvPr id="43013" name="Rectangle 6"/>
            <p:cNvSpPr>
              <a:spLocks noChangeArrowheads="1"/>
            </p:cNvSpPr>
            <p:nvPr/>
          </p:nvSpPr>
          <p:spPr bwMode="auto">
            <a:xfrm>
              <a:off x="2470" y="2866"/>
              <a:ext cx="887" cy="849"/>
            </a:xfrm>
            <a:prstGeom prst="rect">
              <a:avLst/>
            </a:prstGeom>
            <a:pattFill prst="pct20">
              <a:fgClr>
                <a:srgbClr val="00279F"/>
              </a:fgClr>
              <a:bgClr>
                <a:schemeClr val="bg1"/>
              </a:bgClr>
            </a:pattFill>
            <a:ln w="2540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4" name="AutoShape 7"/>
            <p:cNvSpPr>
              <a:spLocks noChangeArrowheads="1"/>
            </p:cNvSpPr>
            <p:nvPr/>
          </p:nvSpPr>
          <p:spPr bwMode="auto">
            <a:xfrm>
              <a:off x="876" y="1185"/>
              <a:ext cx="3060" cy="1690"/>
            </a:xfrm>
            <a:prstGeom prst="roundRect">
              <a:avLst>
                <a:gd name="adj" fmla="val 12495"/>
              </a:avLst>
            </a:prstGeom>
            <a:pattFill prst="pct20">
              <a:fgClr>
                <a:srgbClr val="00279F"/>
              </a:fgClr>
              <a:bgClr>
                <a:schemeClr val="bg1"/>
              </a:bgClr>
            </a:pattFill>
            <a:ln w="254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5" name="AutoShape 8"/>
            <p:cNvSpPr>
              <a:spLocks noChangeArrowheads="1"/>
            </p:cNvSpPr>
            <p:nvPr/>
          </p:nvSpPr>
          <p:spPr bwMode="auto">
            <a:xfrm>
              <a:off x="1007" y="1307"/>
              <a:ext cx="2778" cy="1439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25400">
              <a:solidFill>
                <a:srgbClr val="00279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6" name="Rectangle 9"/>
            <p:cNvSpPr>
              <a:spLocks noChangeArrowheads="1"/>
            </p:cNvSpPr>
            <p:nvPr/>
          </p:nvSpPr>
          <p:spPr bwMode="auto">
            <a:xfrm>
              <a:off x="2552" y="2732"/>
              <a:ext cx="718" cy="9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7" name="Line 10"/>
            <p:cNvSpPr>
              <a:spLocks noChangeShapeType="1"/>
            </p:cNvSpPr>
            <p:nvPr/>
          </p:nvSpPr>
          <p:spPr bwMode="auto">
            <a:xfrm>
              <a:off x="2566" y="2738"/>
              <a:ext cx="685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8" name="Line 11"/>
            <p:cNvSpPr>
              <a:spLocks noChangeShapeType="1"/>
            </p:cNvSpPr>
            <p:nvPr/>
          </p:nvSpPr>
          <p:spPr bwMode="auto">
            <a:xfrm>
              <a:off x="1082" y="2445"/>
              <a:ext cx="371" cy="0"/>
            </a:xfrm>
            <a:prstGeom prst="line">
              <a:avLst/>
            </a:prstGeom>
            <a:noFill/>
            <a:ln w="25400">
              <a:solidFill>
                <a:srgbClr val="0027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9" name="Rectangle 12"/>
            <p:cNvSpPr>
              <a:spLocks noChangeArrowheads="1"/>
            </p:cNvSpPr>
            <p:nvPr/>
          </p:nvSpPr>
          <p:spPr bwMode="auto">
            <a:xfrm>
              <a:off x="1031" y="1471"/>
              <a:ext cx="31" cy="1116"/>
            </a:xfrm>
            <a:prstGeom prst="rect">
              <a:avLst/>
            </a:prstGeom>
            <a:pattFill prst="lgConfetti">
              <a:fgClr>
                <a:srgbClr val="00279F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0" name="Freeform 13"/>
            <p:cNvSpPr>
              <a:spLocks/>
            </p:cNvSpPr>
            <p:nvPr/>
          </p:nvSpPr>
          <p:spPr bwMode="auto">
            <a:xfrm>
              <a:off x="3773" y="1880"/>
              <a:ext cx="170" cy="125"/>
            </a:xfrm>
            <a:custGeom>
              <a:avLst/>
              <a:gdLst>
                <a:gd name="T0" fmla="*/ 0 w 198"/>
                <a:gd name="T1" fmla="*/ 23 h 154"/>
                <a:gd name="T2" fmla="*/ 69 w 198"/>
                <a:gd name="T3" fmla="*/ 34 h 154"/>
                <a:gd name="T4" fmla="*/ 124 w 198"/>
                <a:gd name="T5" fmla="*/ 82 h 154"/>
                <a:gd name="T6" fmla="*/ 124 w 198"/>
                <a:gd name="T7" fmla="*/ 63 h 154"/>
                <a:gd name="T8" fmla="*/ 69 w 198"/>
                <a:gd name="T9" fmla="*/ 15 h 154"/>
                <a:gd name="T10" fmla="*/ 2 w 198"/>
                <a:gd name="T11" fmla="*/ 0 h 154"/>
                <a:gd name="T12" fmla="*/ 0 w 198"/>
                <a:gd name="T13" fmla="*/ 23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" h="154">
                  <a:moveTo>
                    <a:pt x="0" y="42"/>
                  </a:moveTo>
                  <a:lnTo>
                    <a:pt x="108" y="64"/>
                  </a:lnTo>
                  <a:lnTo>
                    <a:pt x="196" y="153"/>
                  </a:lnTo>
                  <a:lnTo>
                    <a:pt x="197" y="117"/>
                  </a:lnTo>
                  <a:lnTo>
                    <a:pt x="108" y="30"/>
                  </a:lnTo>
                  <a:lnTo>
                    <a:pt x="2" y="0"/>
                  </a:lnTo>
                  <a:lnTo>
                    <a:pt x="0" y="4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Line 14"/>
            <p:cNvSpPr>
              <a:spLocks noChangeShapeType="1"/>
            </p:cNvSpPr>
            <p:nvPr/>
          </p:nvSpPr>
          <p:spPr bwMode="auto">
            <a:xfrm flipV="1">
              <a:off x="2898" y="2745"/>
              <a:ext cx="0" cy="550"/>
            </a:xfrm>
            <a:prstGeom prst="line">
              <a:avLst/>
            </a:prstGeom>
            <a:noFill/>
            <a:ln w="25400">
              <a:solidFill>
                <a:srgbClr val="0027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Line 15"/>
            <p:cNvSpPr>
              <a:spLocks noChangeShapeType="1"/>
            </p:cNvSpPr>
            <p:nvPr/>
          </p:nvSpPr>
          <p:spPr bwMode="auto">
            <a:xfrm flipH="1">
              <a:off x="3032" y="2158"/>
              <a:ext cx="700" cy="0"/>
            </a:xfrm>
            <a:prstGeom prst="line">
              <a:avLst/>
            </a:prstGeom>
            <a:noFill/>
            <a:ln w="25400">
              <a:solidFill>
                <a:srgbClr val="0027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3" name="Rectangle 16"/>
            <p:cNvSpPr>
              <a:spLocks noChangeArrowheads="1"/>
            </p:cNvSpPr>
            <p:nvPr/>
          </p:nvSpPr>
          <p:spPr bwMode="auto">
            <a:xfrm>
              <a:off x="1428" y="2166"/>
              <a:ext cx="1400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hr-HR" sz="2400" b="1">
                  <a:solidFill>
                    <a:srgbClr val="00279F"/>
                  </a:solidFill>
                  <a:latin typeface="Times New Roman" pitchFamily="18" charset="0"/>
                </a:rPr>
                <a:t>Degazacija</a:t>
              </a:r>
            </a:p>
            <a:p>
              <a:pPr eaLnBrk="0" hangingPunct="0"/>
              <a:r>
                <a:rPr lang="hr-HR" sz="1600" b="1">
                  <a:solidFill>
                    <a:srgbClr val="00279F"/>
                  </a:solidFill>
                  <a:latin typeface="Times New Roman" pitchFamily="18" charset="0"/>
                </a:rPr>
                <a:t>(odstranjivanje gasova)</a:t>
              </a:r>
              <a:endParaRPr lang="en-US" sz="1600" b="1">
                <a:solidFill>
                  <a:srgbClr val="00279F"/>
                </a:solidFill>
                <a:latin typeface="Times New Roman" pitchFamily="18" charset="0"/>
              </a:endParaRPr>
            </a:p>
          </p:txBody>
        </p:sp>
        <p:sp>
          <p:nvSpPr>
            <p:cNvPr id="43024" name="Rectangle 17"/>
            <p:cNvSpPr>
              <a:spLocks noChangeArrowheads="1"/>
            </p:cNvSpPr>
            <p:nvPr/>
          </p:nvSpPr>
          <p:spPr bwMode="auto">
            <a:xfrm>
              <a:off x="2321" y="2020"/>
              <a:ext cx="797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hr-HR" sz="2400" b="1">
                  <a:solidFill>
                    <a:srgbClr val="00279F"/>
                  </a:solidFill>
                  <a:latin typeface="Times New Roman" pitchFamily="18" charset="0"/>
                </a:rPr>
                <a:t>Gubitak</a:t>
              </a:r>
              <a:endParaRPr lang="en-US" sz="2400" b="1">
                <a:solidFill>
                  <a:srgbClr val="00279F"/>
                </a:solidFill>
                <a:latin typeface="Times New Roman" pitchFamily="18" charset="0"/>
              </a:endParaRPr>
            </a:p>
          </p:txBody>
        </p:sp>
        <p:sp>
          <p:nvSpPr>
            <p:cNvPr id="43025" name="Rectangle 18"/>
            <p:cNvSpPr>
              <a:spLocks noChangeArrowheads="1"/>
            </p:cNvSpPr>
            <p:nvPr/>
          </p:nvSpPr>
          <p:spPr bwMode="auto">
            <a:xfrm>
              <a:off x="2867" y="2242"/>
              <a:ext cx="903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00279F"/>
                  </a:solidFill>
                  <a:latin typeface="Times New Roman" pitchFamily="18" charset="0"/>
                </a:rPr>
                <a:t>Virtu</a:t>
              </a:r>
              <a:r>
                <a:rPr lang="hr-HR" sz="2400" b="1">
                  <a:solidFill>
                    <a:srgbClr val="00279F"/>
                  </a:solidFill>
                  <a:latin typeface="Times New Roman" pitchFamily="18" charset="0"/>
                </a:rPr>
                <a:t>elan</a:t>
              </a:r>
              <a:endParaRPr lang="en-US" sz="2400" b="1">
                <a:solidFill>
                  <a:srgbClr val="00279F"/>
                </a:solidFill>
                <a:latin typeface="Times New Roman" pitchFamily="18" charset="0"/>
              </a:endParaRPr>
            </a:p>
          </p:txBody>
        </p:sp>
        <p:sp>
          <p:nvSpPr>
            <p:cNvPr id="43026" name="Rectangle 19"/>
            <p:cNvSpPr>
              <a:spLocks noChangeArrowheads="1"/>
            </p:cNvSpPr>
            <p:nvPr/>
          </p:nvSpPr>
          <p:spPr bwMode="auto">
            <a:xfrm>
              <a:off x="3067" y="1797"/>
              <a:ext cx="690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00279F"/>
                  </a:solidFill>
                  <a:latin typeface="Times New Roman" pitchFamily="18" charset="0"/>
                </a:rPr>
                <a:t>Real</a:t>
              </a:r>
              <a:r>
                <a:rPr lang="hr-HR" sz="2400" b="1">
                  <a:solidFill>
                    <a:srgbClr val="00279F"/>
                  </a:solidFill>
                  <a:latin typeface="Times New Roman" pitchFamily="18" charset="0"/>
                </a:rPr>
                <a:t>an</a:t>
              </a:r>
              <a:endParaRPr lang="en-US" sz="2400" b="1">
                <a:solidFill>
                  <a:srgbClr val="00279F"/>
                </a:solidFill>
                <a:latin typeface="Times New Roman" pitchFamily="18" charset="0"/>
              </a:endParaRPr>
            </a:p>
          </p:txBody>
        </p:sp>
        <p:sp>
          <p:nvSpPr>
            <p:cNvPr id="43027" name="Rectangle 20"/>
            <p:cNvSpPr>
              <a:spLocks noChangeArrowheads="1"/>
            </p:cNvSpPr>
            <p:nvPr/>
          </p:nvSpPr>
          <p:spPr bwMode="auto">
            <a:xfrm>
              <a:off x="2346" y="2517"/>
              <a:ext cx="1410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hr-HR" sz="2400" b="1">
                  <a:solidFill>
                    <a:srgbClr val="00279F"/>
                  </a:solidFill>
                  <a:latin typeface="Times New Roman" pitchFamily="18" charset="0"/>
                </a:rPr>
                <a:t>Povratna struja</a:t>
              </a:r>
              <a:endParaRPr lang="en-US" sz="2400" b="1">
                <a:solidFill>
                  <a:srgbClr val="00279F"/>
                </a:solidFill>
                <a:latin typeface="Times New Roman" pitchFamily="18" charset="0"/>
              </a:endParaRPr>
            </a:p>
          </p:txBody>
        </p:sp>
        <p:sp>
          <p:nvSpPr>
            <p:cNvPr id="43028" name="Line 21"/>
            <p:cNvSpPr>
              <a:spLocks noChangeShapeType="1"/>
            </p:cNvSpPr>
            <p:nvPr/>
          </p:nvSpPr>
          <p:spPr bwMode="auto">
            <a:xfrm>
              <a:off x="1425" y="1253"/>
              <a:ext cx="301" cy="285"/>
            </a:xfrm>
            <a:prstGeom prst="line">
              <a:avLst/>
            </a:prstGeom>
            <a:noFill/>
            <a:ln w="25400">
              <a:solidFill>
                <a:srgbClr val="0027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9" name="Rectangle 22"/>
            <p:cNvSpPr>
              <a:spLocks noChangeArrowheads="1"/>
            </p:cNvSpPr>
            <p:nvPr/>
          </p:nvSpPr>
          <p:spPr bwMode="auto">
            <a:xfrm>
              <a:off x="1450" y="1568"/>
              <a:ext cx="775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00279F"/>
                  </a:solidFill>
                  <a:latin typeface="Times New Roman" pitchFamily="18" charset="0"/>
                </a:rPr>
                <a:t>Difuzija</a:t>
              </a:r>
            </a:p>
          </p:txBody>
        </p:sp>
        <p:sp>
          <p:nvSpPr>
            <p:cNvPr id="43030" name="Line 23"/>
            <p:cNvSpPr>
              <a:spLocks noChangeShapeType="1"/>
            </p:cNvSpPr>
            <p:nvPr/>
          </p:nvSpPr>
          <p:spPr bwMode="auto">
            <a:xfrm flipH="1">
              <a:off x="3175" y="1026"/>
              <a:ext cx="475" cy="449"/>
            </a:xfrm>
            <a:prstGeom prst="line">
              <a:avLst/>
            </a:prstGeom>
            <a:noFill/>
            <a:ln w="25400">
              <a:solidFill>
                <a:srgbClr val="0027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1" name="Rectangle 24"/>
            <p:cNvSpPr>
              <a:spLocks noChangeArrowheads="1"/>
            </p:cNvSpPr>
            <p:nvPr/>
          </p:nvSpPr>
          <p:spPr bwMode="auto">
            <a:xfrm>
              <a:off x="2481" y="1453"/>
              <a:ext cx="126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00279F"/>
                  </a:solidFill>
                  <a:latin typeface="Times New Roman" pitchFamily="18" charset="0"/>
                </a:rPr>
                <a:t>P</a:t>
              </a:r>
              <a:r>
                <a:rPr lang="hr-HR" sz="2400" b="1">
                  <a:solidFill>
                    <a:srgbClr val="00279F"/>
                  </a:solidFill>
                  <a:latin typeface="Times New Roman" pitchFamily="18" charset="0"/>
                </a:rPr>
                <a:t>ropustljivost</a:t>
              </a:r>
              <a:endParaRPr lang="en-US" sz="2400" b="1">
                <a:solidFill>
                  <a:srgbClr val="00279F"/>
                </a:solidFill>
                <a:latin typeface="Times New Roman" pitchFamily="18" charset="0"/>
              </a:endParaRPr>
            </a:p>
          </p:txBody>
        </p:sp>
        <p:sp>
          <p:nvSpPr>
            <p:cNvPr id="43032" name="Arc 25"/>
            <p:cNvSpPr>
              <a:spLocks/>
            </p:cNvSpPr>
            <p:nvPr/>
          </p:nvSpPr>
          <p:spPr bwMode="auto">
            <a:xfrm>
              <a:off x="1033" y="2587"/>
              <a:ext cx="141" cy="1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pattFill prst="lgConfetti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3" name="Arc 26"/>
            <p:cNvSpPr>
              <a:spLocks/>
            </p:cNvSpPr>
            <p:nvPr/>
          </p:nvSpPr>
          <p:spPr bwMode="auto">
            <a:xfrm>
              <a:off x="1069" y="2574"/>
              <a:ext cx="106" cy="1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bg1"/>
            </a:solidFill>
            <a:ln w="12700" cap="rnd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4" name="Oval 27"/>
            <p:cNvSpPr>
              <a:spLocks noChangeArrowheads="1"/>
            </p:cNvSpPr>
            <p:nvPr/>
          </p:nvSpPr>
          <p:spPr bwMode="auto">
            <a:xfrm>
              <a:off x="973" y="2532"/>
              <a:ext cx="285" cy="27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035" name="Group 28"/>
            <p:cNvGrpSpPr>
              <a:grpSpLocks/>
            </p:cNvGrpSpPr>
            <p:nvPr/>
          </p:nvGrpSpPr>
          <p:grpSpPr bwMode="auto">
            <a:xfrm>
              <a:off x="703" y="3109"/>
              <a:ext cx="821" cy="779"/>
              <a:chOff x="338" y="3056"/>
              <a:chExt cx="956" cy="959"/>
            </a:xfrm>
          </p:grpSpPr>
          <p:sp>
            <p:nvSpPr>
              <p:cNvPr id="43053" name="Freeform 29"/>
              <p:cNvSpPr>
                <a:spLocks/>
              </p:cNvSpPr>
              <p:nvPr/>
            </p:nvSpPr>
            <p:spPr bwMode="auto">
              <a:xfrm>
                <a:off x="483" y="3381"/>
                <a:ext cx="472" cy="433"/>
              </a:xfrm>
              <a:custGeom>
                <a:avLst/>
                <a:gdLst>
                  <a:gd name="T0" fmla="*/ 0 w 472"/>
                  <a:gd name="T1" fmla="*/ 0 h 433"/>
                  <a:gd name="T2" fmla="*/ 12 w 472"/>
                  <a:gd name="T3" fmla="*/ 126 h 433"/>
                  <a:gd name="T4" fmla="*/ 54 w 472"/>
                  <a:gd name="T5" fmla="*/ 222 h 433"/>
                  <a:gd name="T6" fmla="*/ 120 w 472"/>
                  <a:gd name="T7" fmla="*/ 318 h 433"/>
                  <a:gd name="T8" fmla="*/ 207 w 472"/>
                  <a:gd name="T9" fmla="*/ 381 h 433"/>
                  <a:gd name="T10" fmla="*/ 273 w 472"/>
                  <a:gd name="T11" fmla="*/ 408 h 433"/>
                  <a:gd name="T12" fmla="*/ 327 w 472"/>
                  <a:gd name="T13" fmla="*/ 426 h 433"/>
                  <a:gd name="T14" fmla="*/ 393 w 472"/>
                  <a:gd name="T15" fmla="*/ 432 h 433"/>
                  <a:gd name="T16" fmla="*/ 423 w 472"/>
                  <a:gd name="T17" fmla="*/ 432 h 433"/>
                  <a:gd name="T18" fmla="*/ 471 w 472"/>
                  <a:gd name="T19" fmla="*/ 429 h 433"/>
                  <a:gd name="T20" fmla="*/ 441 w 472"/>
                  <a:gd name="T21" fmla="*/ 399 h 433"/>
                  <a:gd name="T22" fmla="*/ 408 w 472"/>
                  <a:gd name="T23" fmla="*/ 351 h 433"/>
                  <a:gd name="T24" fmla="*/ 318 w 472"/>
                  <a:gd name="T25" fmla="*/ 336 h 433"/>
                  <a:gd name="T26" fmla="*/ 231 w 472"/>
                  <a:gd name="T27" fmla="*/ 291 h 433"/>
                  <a:gd name="T28" fmla="*/ 183 w 472"/>
                  <a:gd name="T29" fmla="*/ 246 h 433"/>
                  <a:gd name="T30" fmla="*/ 138 w 472"/>
                  <a:gd name="T31" fmla="*/ 183 h 433"/>
                  <a:gd name="T32" fmla="*/ 108 w 472"/>
                  <a:gd name="T33" fmla="*/ 102 h 433"/>
                  <a:gd name="T34" fmla="*/ 96 w 472"/>
                  <a:gd name="T35" fmla="*/ 48 h 433"/>
                  <a:gd name="T36" fmla="*/ 90 w 472"/>
                  <a:gd name="T37" fmla="*/ 3 h 433"/>
                  <a:gd name="T38" fmla="*/ 0 w 472"/>
                  <a:gd name="T39" fmla="*/ 0 h 43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72" h="433">
                    <a:moveTo>
                      <a:pt x="0" y="0"/>
                    </a:moveTo>
                    <a:lnTo>
                      <a:pt x="12" y="126"/>
                    </a:lnTo>
                    <a:lnTo>
                      <a:pt x="54" y="222"/>
                    </a:lnTo>
                    <a:lnTo>
                      <a:pt x="120" y="318"/>
                    </a:lnTo>
                    <a:lnTo>
                      <a:pt x="207" y="381"/>
                    </a:lnTo>
                    <a:lnTo>
                      <a:pt x="273" y="408"/>
                    </a:lnTo>
                    <a:lnTo>
                      <a:pt x="327" y="426"/>
                    </a:lnTo>
                    <a:lnTo>
                      <a:pt x="393" y="432"/>
                    </a:lnTo>
                    <a:lnTo>
                      <a:pt x="423" y="432"/>
                    </a:lnTo>
                    <a:lnTo>
                      <a:pt x="471" y="429"/>
                    </a:lnTo>
                    <a:lnTo>
                      <a:pt x="441" y="399"/>
                    </a:lnTo>
                    <a:lnTo>
                      <a:pt x="408" y="351"/>
                    </a:lnTo>
                    <a:lnTo>
                      <a:pt x="318" y="336"/>
                    </a:lnTo>
                    <a:lnTo>
                      <a:pt x="231" y="291"/>
                    </a:lnTo>
                    <a:lnTo>
                      <a:pt x="183" y="246"/>
                    </a:lnTo>
                    <a:lnTo>
                      <a:pt x="138" y="183"/>
                    </a:lnTo>
                    <a:lnTo>
                      <a:pt x="108" y="102"/>
                    </a:lnTo>
                    <a:lnTo>
                      <a:pt x="96" y="48"/>
                    </a:lnTo>
                    <a:lnTo>
                      <a:pt x="90" y="3"/>
                    </a:lnTo>
                    <a:lnTo>
                      <a:pt x="0" y="0"/>
                    </a:lnTo>
                  </a:path>
                </a:pathLst>
              </a:cu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4" name="Freeform 30"/>
              <p:cNvSpPr>
                <a:spLocks/>
              </p:cNvSpPr>
              <p:nvPr/>
            </p:nvSpPr>
            <p:spPr bwMode="auto">
              <a:xfrm>
                <a:off x="339" y="3270"/>
                <a:ext cx="841" cy="745"/>
              </a:xfrm>
              <a:custGeom>
                <a:avLst/>
                <a:gdLst>
                  <a:gd name="T0" fmla="*/ 87 w 841"/>
                  <a:gd name="T1" fmla="*/ 0 h 745"/>
                  <a:gd name="T2" fmla="*/ 33 w 841"/>
                  <a:gd name="T3" fmla="*/ 99 h 745"/>
                  <a:gd name="T4" fmla="*/ 0 w 841"/>
                  <a:gd name="T5" fmla="*/ 273 h 745"/>
                  <a:gd name="T6" fmla="*/ 15 w 841"/>
                  <a:gd name="T7" fmla="*/ 393 h 745"/>
                  <a:gd name="T8" fmla="*/ 66 w 841"/>
                  <a:gd name="T9" fmla="*/ 510 h 745"/>
                  <a:gd name="T10" fmla="*/ 150 w 841"/>
                  <a:gd name="T11" fmla="*/ 618 h 745"/>
                  <a:gd name="T12" fmla="*/ 252 w 841"/>
                  <a:gd name="T13" fmla="*/ 687 h 745"/>
                  <a:gd name="T14" fmla="*/ 387 w 841"/>
                  <a:gd name="T15" fmla="*/ 735 h 745"/>
                  <a:gd name="T16" fmla="*/ 546 w 841"/>
                  <a:gd name="T17" fmla="*/ 744 h 745"/>
                  <a:gd name="T18" fmla="*/ 675 w 841"/>
                  <a:gd name="T19" fmla="*/ 705 h 745"/>
                  <a:gd name="T20" fmla="*/ 777 w 841"/>
                  <a:gd name="T21" fmla="*/ 648 h 745"/>
                  <a:gd name="T22" fmla="*/ 840 w 841"/>
                  <a:gd name="T23" fmla="*/ 582 h 745"/>
                  <a:gd name="T24" fmla="*/ 504 w 841"/>
                  <a:gd name="T25" fmla="*/ 579 h 745"/>
                  <a:gd name="T26" fmla="*/ 378 w 841"/>
                  <a:gd name="T27" fmla="*/ 549 h 745"/>
                  <a:gd name="T28" fmla="*/ 297 w 841"/>
                  <a:gd name="T29" fmla="*/ 501 h 745"/>
                  <a:gd name="T30" fmla="*/ 201 w 841"/>
                  <a:gd name="T31" fmla="*/ 417 h 745"/>
                  <a:gd name="T32" fmla="*/ 153 w 841"/>
                  <a:gd name="T33" fmla="*/ 336 h 745"/>
                  <a:gd name="T34" fmla="*/ 144 w 841"/>
                  <a:gd name="T35" fmla="*/ 327 h 745"/>
                  <a:gd name="T36" fmla="*/ 141 w 841"/>
                  <a:gd name="T37" fmla="*/ 315 h 745"/>
                  <a:gd name="T38" fmla="*/ 141 w 841"/>
                  <a:gd name="T39" fmla="*/ 306 h 745"/>
                  <a:gd name="T40" fmla="*/ 132 w 841"/>
                  <a:gd name="T41" fmla="*/ 297 h 745"/>
                  <a:gd name="T42" fmla="*/ 132 w 841"/>
                  <a:gd name="T43" fmla="*/ 285 h 745"/>
                  <a:gd name="T44" fmla="*/ 120 w 841"/>
                  <a:gd name="T45" fmla="*/ 279 h 745"/>
                  <a:gd name="T46" fmla="*/ 117 w 841"/>
                  <a:gd name="T47" fmla="*/ 261 h 745"/>
                  <a:gd name="T48" fmla="*/ 99 w 841"/>
                  <a:gd name="T49" fmla="*/ 174 h 745"/>
                  <a:gd name="T50" fmla="*/ 87 w 841"/>
                  <a:gd name="T51" fmla="*/ 0 h 7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41" h="745">
                    <a:moveTo>
                      <a:pt x="87" y="0"/>
                    </a:moveTo>
                    <a:lnTo>
                      <a:pt x="33" y="99"/>
                    </a:lnTo>
                    <a:lnTo>
                      <a:pt x="0" y="273"/>
                    </a:lnTo>
                    <a:lnTo>
                      <a:pt x="15" y="393"/>
                    </a:lnTo>
                    <a:lnTo>
                      <a:pt x="66" y="510"/>
                    </a:lnTo>
                    <a:lnTo>
                      <a:pt x="150" y="618"/>
                    </a:lnTo>
                    <a:lnTo>
                      <a:pt x="252" y="687"/>
                    </a:lnTo>
                    <a:lnTo>
                      <a:pt x="387" y="735"/>
                    </a:lnTo>
                    <a:lnTo>
                      <a:pt x="546" y="744"/>
                    </a:lnTo>
                    <a:lnTo>
                      <a:pt x="675" y="705"/>
                    </a:lnTo>
                    <a:lnTo>
                      <a:pt x="777" y="648"/>
                    </a:lnTo>
                    <a:lnTo>
                      <a:pt x="840" y="582"/>
                    </a:lnTo>
                    <a:lnTo>
                      <a:pt x="504" y="579"/>
                    </a:lnTo>
                    <a:lnTo>
                      <a:pt x="378" y="549"/>
                    </a:lnTo>
                    <a:lnTo>
                      <a:pt x="297" y="501"/>
                    </a:lnTo>
                    <a:lnTo>
                      <a:pt x="201" y="417"/>
                    </a:lnTo>
                    <a:lnTo>
                      <a:pt x="153" y="336"/>
                    </a:lnTo>
                    <a:lnTo>
                      <a:pt x="144" y="327"/>
                    </a:lnTo>
                    <a:lnTo>
                      <a:pt x="141" y="315"/>
                    </a:lnTo>
                    <a:lnTo>
                      <a:pt x="141" y="306"/>
                    </a:lnTo>
                    <a:lnTo>
                      <a:pt x="132" y="297"/>
                    </a:lnTo>
                    <a:lnTo>
                      <a:pt x="132" y="285"/>
                    </a:lnTo>
                    <a:lnTo>
                      <a:pt x="120" y="279"/>
                    </a:lnTo>
                    <a:lnTo>
                      <a:pt x="117" y="261"/>
                    </a:lnTo>
                    <a:lnTo>
                      <a:pt x="99" y="174"/>
                    </a:lnTo>
                    <a:lnTo>
                      <a:pt x="87" y="0"/>
                    </a:lnTo>
                  </a:path>
                </a:pathLst>
              </a:custGeom>
              <a:pattFill prst="pct20">
                <a:fgClr>
                  <a:schemeClr val="tx1"/>
                </a:fgClr>
                <a:bgClr>
                  <a:schemeClr val="bg1"/>
                </a:bgClr>
              </a:patt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5" name="Oval 31"/>
              <p:cNvSpPr>
                <a:spLocks noChangeArrowheads="1"/>
              </p:cNvSpPr>
              <p:nvPr/>
            </p:nvSpPr>
            <p:spPr bwMode="auto">
              <a:xfrm>
                <a:off x="338" y="3056"/>
                <a:ext cx="956" cy="95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6" name="Arc 32"/>
              <p:cNvSpPr>
                <a:spLocks/>
              </p:cNvSpPr>
              <p:nvPr/>
            </p:nvSpPr>
            <p:spPr bwMode="auto">
              <a:xfrm>
                <a:off x="433" y="3387"/>
                <a:ext cx="471" cy="47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7" name="Line 33"/>
              <p:cNvSpPr>
                <a:spLocks noChangeShapeType="1"/>
              </p:cNvSpPr>
              <p:nvPr/>
            </p:nvSpPr>
            <p:spPr bwMode="auto">
              <a:xfrm flipV="1">
                <a:off x="438" y="3246"/>
                <a:ext cx="0" cy="13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8" name="Line 34"/>
              <p:cNvSpPr>
                <a:spLocks noChangeShapeType="1"/>
              </p:cNvSpPr>
              <p:nvPr/>
            </p:nvSpPr>
            <p:spPr bwMode="auto">
              <a:xfrm>
                <a:off x="909" y="3852"/>
                <a:ext cx="25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9" name="Arc 35"/>
              <p:cNvSpPr>
                <a:spLocks/>
              </p:cNvSpPr>
              <p:nvPr/>
            </p:nvSpPr>
            <p:spPr bwMode="auto">
              <a:xfrm>
                <a:off x="480" y="3393"/>
                <a:ext cx="408" cy="42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0" name="Arc 36"/>
              <p:cNvSpPr>
                <a:spLocks/>
              </p:cNvSpPr>
              <p:nvPr/>
            </p:nvSpPr>
            <p:spPr bwMode="auto">
              <a:xfrm>
                <a:off x="576" y="3381"/>
                <a:ext cx="318" cy="35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1" name="Rectangle 37"/>
              <p:cNvSpPr>
                <a:spLocks noChangeArrowheads="1"/>
              </p:cNvSpPr>
              <p:nvPr/>
            </p:nvSpPr>
            <p:spPr bwMode="auto">
              <a:xfrm>
                <a:off x="480" y="3213"/>
                <a:ext cx="96" cy="168"/>
              </a:xfrm>
              <a:prstGeom prst="rect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2" name="Freeform 38"/>
              <p:cNvSpPr>
                <a:spLocks/>
              </p:cNvSpPr>
              <p:nvPr/>
            </p:nvSpPr>
            <p:spPr bwMode="auto">
              <a:xfrm>
                <a:off x="483" y="3134"/>
                <a:ext cx="95" cy="85"/>
              </a:xfrm>
              <a:custGeom>
                <a:avLst/>
                <a:gdLst>
                  <a:gd name="T0" fmla="*/ 0 w 95"/>
                  <a:gd name="T1" fmla="*/ 78 h 85"/>
                  <a:gd name="T2" fmla="*/ 94 w 95"/>
                  <a:gd name="T3" fmla="*/ 0 h 85"/>
                  <a:gd name="T4" fmla="*/ 94 w 95"/>
                  <a:gd name="T5" fmla="*/ 84 h 85"/>
                  <a:gd name="T6" fmla="*/ 0 w 95"/>
                  <a:gd name="T7" fmla="*/ 78 h 8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5" h="85">
                    <a:moveTo>
                      <a:pt x="0" y="78"/>
                    </a:moveTo>
                    <a:lnTo>
                      <a:pt x="94" y="0"/>
                    </a:lnTo>
                    <a:lnTo>
                      <a:pt x="94" y="84"/>
                    </a:lnTo>
                    <a:lnTo>
                      <a:pt x="0" y="78"/>
                    </a:lnTo>
                  </a:path>
                </a:pathLst>
              </a:cu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3" name="Freeform 39"/>
              <p:cNvSpPr>
                <a:spLocks/>
              </p:cNvSpPr>
              <p:nvPr/>
            </p:nvSpPr>
            <p:spPr bwMode="auto">
              <a:xfrm>
                <a:off x="891" y="3734"/>
                <a:ext cx="340" cy="95"/>
              </a:xfrm>
              <a:custGeom>
                <a:avLst/>
                <a:gdLst>
                  <a:gd name="T0" fmla="*/ 0 w 340"/>
                  <a:gd name="T1" fmla="*/ 0 h 95"/>
                  <a:gd name="T2" fmla="*/ 55 w 340"/>
                  <a:gd name="T3" fmla="*/ 78 h 95"/>
                  <a:gd name="T4" fmla="*/ 286 w 340"/>
                  <a:gd name="T5" fmla="*/ 94 h 95"/>
                  <a:gd name="T6" fmla="*/ 321 w 340"/>
                  <a:gd name="T7" fmla="*/ 43 h 95"/>
                  <a:gd name="T8" fmla="*/ 339 w 340"/>
                  <a:gd name="T9" fmla="*/ 6 h 95"/>
                  <a:gd name="T10" fmla="*/ 0 w 340"/>
                  <a:gd name="T11" fmla="*/ 0 h 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0" h="95">
                    <a:moveTo>
                      <a:pt x="0" y="0"/>
                    </a:moveTo>
                    <a:lnTo>
                      <a:pt x="55" y="78"/>
                    </a:lnTo>
                    <a:lnTo>
                      <a:pt x="286" y="94"/>
                    </a:lnTo>
                    <a:lnTo>
                      <a:pt x="321" y="43"/>
                    </a:lnTo>
                    <a:lnTo>
                      <a:pt x="339" y="6"/>
                    </a:lnTo>
                    <a:lnTo>
                      <a:pt x="0" y="0"/>
                    </a:lnTo>
                  </a:path>
                </a:pathLst>
              </a:cu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4" name="Line 40"/>
              <p:cNvSpPr>
                <a:spLocks noChangeShapeType="1"/>
              </p:cNvSpPr>
              <p:nvPr/>
            </p:nvSpPr>
            <p:spPr bwMode="auto">
              <a:xfrm flipV="1">
                <a:off x="654" y="3210"/>
                <a:ext cx="420" cy="42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36" name="Line 41"/>
            <p:cNvSpPr>
              <a:spLocks noChangeShapeType="1"/>
            </p:cNvSpPr>
            <p:nvPr/>
          </p:nvSpPr>
          <p:spPr bwMode="auto">
            <a:xfrm>
              <a:off x="1103" y="2811"/>
              <a:ext cx="0" cy="2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7" name="Oval 42"/>
            <p:cNvSpPr>
              <a:spLocks noChangeArrowheads="1"/>
            </p:cNvSpPr>
            <p:nvPr/>
          </p:nvSpPr>
          <p:spPr bwMode="auto">
            <a:xfrm>
              <a:off x="3718" y="1792"/>
              <a:ext cx="288" cy="2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038" name="Group 43"/>
            <p:cNvGrpSpPr>
              <a:grpSpLocks/>
            </p:cNvGrpSpPr>
            <p:nvPr/>
          </p:nvGrpSpPr>
          <p:grpSpPr bwMode="auto">
            <a:xfrm>
              <a:off x="3713" y="2259"/>
              <a:ext cx="288" cy="272"/>
              <a:chOff x="3845" y="2009"/>
              <a:chExt cx="335" cy="335"/>
            </a:xfrm>
          </p:grpSpPr>
          <p:sp>
            <p:nvSpPr>
              <p:cNvPr id="43051" name="Freeform 44"/>
              <p:cNvSpPr>
                <a:spLocks/>
              </p:cNvSpPr>
              <p:nvPr/>
            </p:nvSpPr>
            <p:spPr bwMode="auto">
              <a:xfrm>
                <a:off x="3897" y="2115"/>
                <a:ext cx="168" cy="130"/>
              </a:xfrm>
              <a:custGeom>
                <a:avLst/>
                <a:gdLst>
                  <a:gd name="T0" fmla="*/ 5 w 168"/>
                  <a:gd name="T1" fmla="*/ 129 h 130"/>
                  <a:gd name="T2" fmla="*/ 84 w 168"/>
                  <a:gd name="T3" fmla="*/ 37 h 130"/>
                  <a:gd name="T4" fmla="*/ 167 w 168"/>
                  <a:gd name="T5" fmla="*/ 12 h 130"/>
                  <a:gd name="T6" fmla="*/ 77 w 168"/>
                  <a:gd name="T7" fmla="*/ 0 h 130"/>
                  <a:gd name="T8" fmla="*/ 0 w 168"/>
                  <a:gd name="T9" fmla="*/ 40 h 130"/>
                  <a:gd name="T10" fmla="*/ 5 w 168"/>
                  <a:gd name="T11" fmla="*/ 129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8" h="130">
                    <a:moveTo>
                      <a:pt x="5" y="129"/>
                    </a:moveTo>
                    <a:lnTo>
                      <a:pt x="84" y="37"/>
                    </a:lnTo>
                    <a:lnTo>
                      <a:pt x="167" y="12"/>
                    </a:lnTo>
                    <a:lnTo>
                      <a:pt x="77" y="0"/>
                    </a:lnTo>
                    <a:lnTo>
                      <a:pt x="0" y="40"/>
                    </a:lnTo>
                    <a:lnTo>
                      <a:pt x="5" y="129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2" name="Oval 45"/>
              <p:cNvSpPr>
                <a:spLocks noChangeArrowheads="1"/>
              </p:cNvSpPr>
              <p:nvPr/>
            </p:nvSpPr>
            <p:spPr bwMode="auto">
              <a:xfrm>
                <a:off x="3845" y="2009"/>
                <a:ext cx="335" cy="335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39" name="Rectangle 46"/>
            <p:cNvSpPr>
              <a:spLocks noChangeArrowheads="1"/>
            </p:cNvSpPr>
            <p:nvPr/>
          </p:nvSpPr>
          <p:spPr bwMode="auto">
            <a:xfrm>
              <a:off x="4541" y="2415"/>
              <a:ext cx="389" cy="610"/>
            </a:xfrm>
            <a:prstGeom prst="rect">
              <a:avLst/>
            </a:prstGeom>
            <a:pattFill prst="pct20">
              <a:fgClr>
                <a:schemeClr val="tx1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0" name="Freeform 47"/>
            <p:cNvSpPr>
              <a:spLocks/>
            </p:cNvSpPr>
            <p:nvPr/>
          </p:nvSpPr>
          <p:spPr bwMode="auto">
            <a:xfrm>
              <a:off x="4520" y="2594"/>
              <a:ext cx="313" cy="196"/>
            </a:xfrm>
            <a:custGeom>
              <a:avLst/>
              <a:gdLst>
                <a:gd name="T0" fmla="*/ 7 w 364"/>
                <a:gd name="T1" fmla="*/ 128 h 242"/>
                <a:gd name="T2" fmla="*/ 116 w 364"/>
                <a:gd name="T3" fmla="*/ 36 h 242"/>
                <a:gd name="T4" fmla="*/ 230 w 364"/>
                <a:gd name="T5" fmla="*/ 12 h 242"/>
                <a:gd name="T6" fmla="*/ 107 w 364"/>
                <a:gd name="T7" fmla="*/ 0 h 242"/>
                <a:gd name="T8" fmla="*/ 0 w 364"/>
                <a:gd name="T9" fmla="*/ 40 h 242"/>
                <a:gd name="T10" fmla="*/ 7 w 364"/>
                <a:gd name="T11" fmla="*/ 128 h 2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4" h="242">
                  <a:moveTo>
                    <a:pt x="10" y="241"/>
                  </a:moveTo>
                  <a:lnTo>
                    <a:pt x="182" y="68"/>
                  </a:lnTo>
                  <a:lnTo>
                    <a:pt x="363" y="22"/>
                  </a:lnTo>
                  <a:lnTo>
                    <a:pt x="168" y="0"/>
                  </a:lnTo>
                  <a:lnTo>
                    <a:pt x="0" y="76"/>
                  </a:lnTo>
                  <a:lnTo>
                    <a:pt x="10" y="24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1" name="Oval 48"/>
            <p:cNvSpPr>
              <a:spLocks noChangeArrowheads="1"/>
            </p:cNvSpPr>
            <p:nvPr/>
          </p:nvSpPr>
          <p:spPr bwMode="auto">
            <a:xfrm>
              <a:off x="4331" y="2359"/>
              <a:ext cx="772" cy="73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2" name="Freeform 49"/>
            <p:cNvSpPr>
              <a:spLocks/>
            </p:cNvSpPr>
            <p:nvPr/>
          </p:nvSpPr>
          <p:spPr bwMode="auto">
            <a:xfrm>
              <a:off x="4555" y="2369"/>
              <a:ext cx="366" cy="62"/>
            </a:xfrm>
            <a:custGeom>
              <a:avLst/>
              <a:gdLst>
                <a:gd name="T0" fmla="*/ 0 w 427"/>
                <a:gd name="T1" fmla="*/ 36 h 77"/>
                <a:gd name="T2" fmla="*/ 8 w 427"/>
                <a:gd name="T3" fmla="*/ 23 h 77"/>
                <a:gd name="T4" fmla="*/ 63 w 427"/>
                <a:gd name="T5" fmla="*/ 5 h 77"/>
                <a:gd name="T6" fmla="*/ 112 w 427"/>
                <a:gd name="T7" fmla="*/ 0 h 77"/>
                <a:gd name="T8" fmla="*/ 141 w 427"/>
                <a:gd name="T9" fmla="*/ 0 h 77"/>
                <a:gd name="T10" fmla="*/ 189 w 427"/>
                <a:gd name="T11" fmla="*/ 9 h 77"/>
                <a:gd name="T12" fmla="*/ 237 w 427"/>
                <a:gd name="T13" fmla="*/ 19 h 77"/>
                <a:gd name="T14" fmla="*/ 264 w 427"/>
                <a:gd name="T15" fmla="*/ 35 h 77"/>
                <a:gd name="T16" fmla="*/ 268 w 427"/>
                <a:gd name="T17" fmla="*/ 39 h 77"/>
                <a:gd name="T18" fmla="*/ 0 w 427"/>
                <a:gd name="T19" fmla="*/ 36 h 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7" h="77">
                  <a:moveTo>
                    <a:pt x="0" y="69"/>
                  </a:moveTo>
                  <a:lnTo>
                    <a:pt x="13" y="43"/>
                  </a:lnTo>
                  <a:lnTo>
                    <a:pt x="99" y="10"/>
                  </a:lnTo>
                  <a:lnTo>
                    <a:pt x="178" y="0"/>
                  </a:lnTo>
                  <a:lnTo>
                    <a:pt x="225" y="0"/>
                  </a:lnTo>
                  <a:lnTo>
                    <a:pt x="301" y="17"/>
                  </a:lnTo>
                  <a:lnTo>
                    <a:pt x="376" y="36"/>
                  </a:lnTo>
                  <a:lnTo>
                    <a:pt x="419" y="66"/>
                  </a:lnTo>
                  <a:lnTo>
                    <a:pt x="426" y="76"/>
                  </a:lnTo>
                  <a:lnTo>
                    <a:pt x="0" y="69"/>
                  </a:lnTo>
                </a:path>
              </a:pathLst>
            </a:custGeom>
            <a:pattFill prst="pct2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3" name="Freeform 50"/>
            <p:cNvSpPr>
              <a:spLocks/>
            </p:cNvSpPr>
            <p:nvPr/>
          </p:nvSpPr>
          <p:spPr bwMode="auto">
            <a:xfrm>
              <a:off x="4548" y="3001"/>
              <a:ext cx="367" cy="73"/>
            </a:xfrm>
            <a:custGeom>
              <a:avLst/>
              <a:gdLst>
                <a:gd name="T0" fmla="*/ 0 w 427"/>
                <a:gd name="T1" fmla="*/ 4 h 90"/>
                <a:gd name="T2" fmla="*/ 8 w 427"/>
                <a:gd name="T3" fmla="*/ 21 h 90"/>
                <a:gd name="T4" fmla="*/ 63 w 427"/>
                <a:gd name="T5" fmla="*/ 41 h 90"/>
                <a:gd name="T6" fmla="*/ 113 w 427"/>
                <a:gd name="T7" fmla="*/ 47 h 90"/>
                <a:gd name="T8" fmla="*/ 143 w 427"/>
                <a:gd name="T9" fmla="*/ 47 h 90"/>
                <a:gd name="T10" fmla="*/ 192 w 427"/>
                <a:gd name="T11" fmla="*/ 37 h 90"/>
                <a:gd name="T12" fmla="*/ 239 w 427"/>
                <a:gd name="T13" fmla="*/ 24 h 90"/>
                <a:gd name="T14" fmla="*/ 266 w 427"/>
                <a:gd name="T15" fmla="*/ 6 h 90"/>
                <a:gd name="T16" fmla="*/ 271 w 427"/>
                <a:gd name="T17" fmla="*/ 0 h 90"/>
                <a:gd name="T18" fmla="*/ 0 w 427"/>
                <a:gd name="T19" fmla="*/ 4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7" h="90">
                  <a:moveTo>
                    <a:pt x="0" y="8"/>
                  </a:moveTo>
                  <a:lnTo>
                    <a:pt x="13" y="39"/>
                  </a:lnTo>
                  <a:lnTo>
                    <a:pt x="99" y="77"/>
                  </a:lnTo>
                  <a:lnTo>
                    <a:pt x="178" y="89"/>
                  </a:lnTo>
                  <a:lnTo>
                    <a:pt x="225" y="89"/>
                  </a:lnTo>
                  <a:lnTo>
                    <a:pt x="301" y="70"/>
                  </a:lnTo>
                  <a:lnTo>
                    <a:pt x="376" y="46"/>
                  </a:lnTo>
                  <a:lnTo>
                    <a:pt x="419" y="12"/>
                  </a:lnTo>
                  <a:lnTo>
                    <a:pt x="426" y="0"/>
                  </a:lnTo>
                  <a:lnTo>
                    <a:pt x="0" y="8"/>
                  </a:lnTo>
                </a:path>
              </a:pathLst>
            </a:custGeom>
            <a:pattFill prst="pct2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4" name="Rectangle 51"/>
            <p:cNvSpPr>
              <a:spLocks noChangeArrowheads="1"/>
            </p:cNvSpPr>
            <p:nvPr/>
          </p:nvSpPr>
          <p:spPr bwMode="auto">
            <a:xfrm>
              <a:off x="4538" y="1292"/>
              <a:ext cx="390" cy="610"/>
            </a:xfrm>
            <a:prstGeom prst="rect">
              <a:avLst/>
            </a:prstGeom>
            <a:pattFill prst="pct20">
              <a:fgClr>
                <a:schemeClr val="tx1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5" name="Oval 52"/>
            <p:cNvSpPr>
              <a:spLocks noChangeArrowheads="1"/>
            </p:cNvSpPr>
            <p:nvPr/>
          </p:nvSpPr>
          <p:spPr bwMode="auto">
            <a:xfrm>
              <a:off x="4329" y="1236"/>
              <a:ext cx="771" cy="73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6" name="Freeform 53"/>
            <p:cNvSpPr>
              <a:spLocks/>
            </p:cNvSpPr>
            <p:nvPr/>
          </p:nvSpPr>
          <p:spPr bwMode="auto">
            <a:xfrm>
              <a:off x="4552" y="1246"/>
              <a:ext cx="366" cy="63"/>
            </a:xfrm>
            <a:custGeom>
              <a:avLst/>
              <a:gdLst>
                <a:gd name="T0" fmla="*/ 0 w 427"/>
                <a:gd name="T1" fmla="*/ 38 h 77"/>
                <a:gd name="T2" fmla="*/ 8 w 427"/>
                <a:gd name="T3" fmla="*/ 24 h 77"/>
                <a:gd name="T4" fmla="*/ 63 w 427"/>
                <a:gd name="T5" fmla="*/ 6 h 77"/>
                <a:gd name="T6" fmla="*/ 112 w 427"/>
                <a:gd name="T7" fmla="*/ 0 h 77"/>
                <a:gd name="T8" fmla="*/ 141 w 427"/>
                <a:gd name="T9" fmla="*/ 0 h 77"/>
                <a:gd name="T10" fmla="*/ 189 w 427"/>
                <a:gd name="T11" fmla="*/ 9 h 77"/>
                <a:gd name="T12" fmla="*/ 237 w 427"/>
                <a:gd name="T13" fmla="*/ 20 h 77"/>
                <a:gd name="T14" fmla="*/ 264 w 427"/>
                <a:gd name="T15" fmla="*/ 36 h 77"/>
                <a:gd name="T16" fmla="*/ 268 w 427"/>
                <a:gd name="T17" fmla="*/ 42 h 77"/>
                <a:gd name="T18" fmla="*/ 0 w 427"/>
                <a:gd name="T19" fmla="*/ 38 h 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7" h="77">
                  <a:moveTo>
                    <a:pt x="0" y="69"/>
                  </a:moveTo>
                  <a:lnTo>
                    <a:pt x="13" y="43"/>
                  </a:lnTo>
                  <a:lnTo>
                    <a:pt x="99" y="10"/>
                  </a:lnTo>
                  <a:lnTo>
                    <a:pt x="178" y="0"/>
                  </a:lnTo>
                  <a:lnTo>
                    <a:pt x="225" y="0"/>
                  </a:lnTo>
                  <a:lnTo>
                    <a:pt x="301" y="17"/>
                  </a:lnTo>
                  <a:lnTo>
                    <a:pt x="376" y="36"/>
                  </a:lnTo>
                  <a:lnTo>
                    <a:pt x="419" y="66"/>
                  </a:lnTo>
                  <a:lnTo>
                    <a:pt x="426" y="76"/>
                  </a:lnTo>
                  <a:lnTo>
                    <a:pt x="0" y="69"/>
                  </a:lnTo>
                </a:path>
              </a:pathLst>
            </a:custGeom>
            <a:pattFill prst="pct2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7" name="Freeform 54"/>
            <p:cNvSpPr>
              <a:spLocks/>
            </p:cNvSpPr>
            <p:nvPr/>
          </p:nvSpPr>
          <p:spPr bwMode="auto">
            <a:xfrm>
              <a:off x="4546" y="1875"/>
              <a:ext cx="366" cy="76"/>
            </a:xfrm>
            <a:custGeom>
              <a:avLst/>
              <a:gdLst>
                <a:gd name="T0" fmla="*/ 0 w 427"/>
                <a:gd name="T1" fmla="*/ 5 h 93"/>
                <a:gd name="T2" fmla="*/ 8 w 427"/>
                <a:gd name="T3" fmla="*/ 22 h 93"/>
                <a:gd name="T4" fmla="*/ 63 w 427"/>
                <a:gd name="T5" fmla="*/ 43 h 93"/>
                <a:gd name="T6" fmla="*/ 112 w 427"/>
                <a:gd name="T7" fmla="*/ 50 h 93"/>
                <a:gd name="T8" fmla="*/ 141 w 427"/>
                <a:gd name="T9" fmla="*/ 50 h 93"/>
                <a:gd name="T10" fmla="*/ 189 w 427"/>
                <a:gd name="T11" fmla="*/ 39 h 93"/>
                <a:gd name="T12" fmla="*/ 237 w 427"/>
                <a:gd name="T13" fmla="*/ 26 h 93"/>
                <a:gd name="T14" fmla="*/ 264 w 427"/>
                <a:gd name="T15" fmla="*/ 7 h 93"/>
                <a:gd name="T16" fmla="*/ 268 w 427"/>
                <a:gd name="T17" fmla="*/ 0 h 93"/>
                <a:gd name="T18" fmla="*/ 0 w 427"/>
                <a:gd name="T19" fmla="*/ 5 h 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7" h="93">
                  <a:moveTo>
                    <a:pt x="0" y="8"/>
                  </a:moveTo>
                  <a:lnTo>
                    <a:pt x="13" y="40"/>
                  </a:lnTo>
                  <a:lnTo>
                    <a:pt x="99" y="80"/>
                  </a:lnTo>
                  <a:lnTo>
                    <a:pt x="178" y="92"/>
                  </a:lnTo>
                  <a:lnTo>
                    <a:pt x="225" y="92"/>
                  </a:lnTo>
                  <a:lnTo>
                    <a:pt x="301" y="72"/>
                  </a:lnTo>
                  <a:lnTo>
                    <a:pt x="376" y="48"/>
                  </a:lnTo>
                  <a:lnTo>
                    <a:pt x="419" y="12"/>
                  </a:lnTo>
                  <a:lnTo>
                    <a:pt x="426" y="0"/>
                  </a:lnTo>
                  <a:lnTo>
                    <a:pt x="0" y="8"/>
                  </a:lnTo>
                </a:path>
              </a:pathLst>
            </a:custGeom>
            <a:pattFill prst="pct2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8" name="Freeform 55"/>
            <p:cNvSpPr>
              <a:spLocks/>
            </p:cNvSpPr>
            <p:nvPr/>
          </p:nvSpPr>
          <p:spPr bwMode="auto">
            <a:xfrm>
              <a:off x="4528" y="1476"/>
              <a:ext cx="413" cy="195"/>
            </a:xfrm>
            <a:custGeom>
              <a:avLst/>
              <a:gdLst>
                <a:gd name="T0" fmla="*/ 0 w 481"/>
                <a:gd name="T1" fmla="*/ 35 h 241"/>
                <a:gd name="T2" fmla="*/ 167 w 481"/>
                <a:gd name="T3" fmla="*/ 53 h 241"/>
                <a:gd name="T4" fmla="*/ 302 w 481"/>
                <a:gd name="T5" fmla="*/ 127 h 241"/>
                <a:gd name="T6" fmla="*/ 304 w 481"/>
                <a:gd name="T7" fmla="*/ 98 h 241"/>
                <a:gd name="T8" fmla="*/ 167 w 481"/>
                <a:gd name="T9" fmla="*/ 25 h 241"/>
                <a:gd name="T10" fmla="*/ 3 w 481"/>
                <a:gd name="T11" fmla="*/ 0 h 241"/>
                <a:gd name="T12" fmla="*/ 0 w 481"/>
                <a:gd name="T13" fmla="*/ 35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1" h="241">
                  <a:moveTo>
                    <a:pt x="0" y="65"/>
                  </a:moveTo>
                  <a:lnTo>
                    <a:pt x="263" y="100"/>
                  </a:lnTo>
                  <a:lnTo>
                    <a:pt x="477" y="240"/>
                  </a:lnTo>
                  <a:lnTo>
                    <a:pt x="480" y="184"/>
                  </a:lnTo>
                  <a:lnTo>
                    <a:pt x="263" y="47"/>
                  </a:lnTo>
                  <a:lnTo>
                    <a:pt x="6" y="0"/>
                  </a:lnTo>
                  <a:lnTo>
                    <a:pt x="0" y="6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9" name="Line 56"/>
            <p:cNvSpPr>
              <a:spLocks noChangeShapeType="1"/>
            </p:cNvSpPr>
            <p:nvPr/>
          </p:nvSpPr>
          <p:spPr bwMode="auto">
            <a:xfrm flipV="1">
              <a:off x="3974" y="1610"/>
              <a:ext cx="338" cy="2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0" name="Line 57"/>
            <p:cNvSpPr>
              <a:spLocks noChangeShapeType="1"/>
            </p:cNvSpPr>
            <p:nvPr/>
          </p:nvSpPr>
          <p:spPr bwMode="auto">
            <a:xfrm>
              <a:off x="3969" y="2504"/>
              <a:ext cx="337" cy="2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584A1393.wav">
            <a:hlinkClick r:id="" action="ppaction://media"/>
          </p:cNvPr>
          <p:cNvPicPr>
            <a:picLocks noChangeAspect="1"/>
          </p:cNvPicPr>
          <p:nvPr>
            <a:wavAudioFile r:embed="rId1" name="584A430F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642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4"/>
          <p:cNvGrpSpPr>
            <a:grpSpLocks/>
          </p:cNvGrpSpPr>
          <p:nvPr/>
        </p:nvGrpSpPr>
        <p:grpSpPr bwMode="auto">
          <a:xfrm>
            <a:off x="395288" y="765175"/>
            <a:ext cx="3024187" cy="3527425"/>
            <a:chOff x="1743" y="1186"/>
            <a:chExt cx="2274" cy="2882"/>
          </a:xfrm>
        </p:grpSpPr>
        <p:sp>
          <p:nvSpPr>
            <p:cNvPr id="44165" name="Freeform 5"/>
            <p:cNvSpPr>
              <a:spLocks/>
            </p:cNvSpPr>
            <p:nvPr/>
          </p:nvSpPr>
          <p:spPr bwMode="auto">
            <a:xfrm>
              <a:off x="2551" y="3341"/>
              <a:ext cx="63" cy="116"/>
            </a:xfrm>
            <a:custGeom>
              <a:avLst/>
              <a:gdLst>
                <a:gd name="T0" fmla="*/ 0 w 63"/>
                <a:gd name="T1" fmla="*/ 0 h 116"/>
                <a:gd name="T2" fmla="*/ 2 w 63"/>
                <a:gd name="T3" fmla="*/ 115 h 116"/>
                <a:gd name="T4" fmla="*/ 54 w 63"/>
                <a:gd name="T5" fmla="*/ 112 h 116"/>
                <a:gd name="T6" fmla="*/ 14 w 63"/>
                <a:gd name="T7" fmla="*/ 57 h 116"/>
                <a:gd name="T8" fmla="*/ 62 w 63"/>
                <a:gd name="T9" fmla="*/ 1 h 116"/>
                <a:gd name="T10" fmla="*/ 0 w 63"/>
                <a:gd name="T11" fmla="*/ 0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116">
                  <a:moveTo>
                    <a:pt x="0" y="0"/>
                  </a:moveTo>
                  <a:lnTo>
                    <a:pt x="2" y="115"/>
                  </a:lnTo>
                  <a:lnTo>
                    <a:pt x="54" y="112"/>
                  </a:lnTo>
                  <a:lnTo>
                    <a:pt x="14" y="57"/>
                  </a:lnTo>
                  <a:lnTo>
                    <a:pt x="62" y="1"/>
                  </a:lnTo>
                  <a:lnTo>
                    <a:pt x="0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6" name="Freeform 6"/>
            <p:cNvSpPr>
              <a:spLocks/>
            </p:cNvSpPr>
            <p:nvPr/>
          </p:nvSpPr>
          <p:spPr bwMode="auto">
            <a:xfrm>
              <a:off x="2449" y="1890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7" name="Rectangle 7"/>
            <p:cNvSpPr>
              <a:spLocks noChangeArrowheads="1"/>
            </p:cNvSpPr>
            <p:nvPr/>
          </p:nvSpPr>
          <p:spPr bwMode="auto">
            <a:xfrm>
              <a:off x="2337" y="1846"/>
              <a:ext cx="271" cy="31"/>
            </a:xfrm>
            <a:prstGeom prst="rect">
              <a:avLst/>
            </a:prstGeom>
            <a:solidFill>
              <a:srgbClr val="EAEC5E"/>
            </a:solidFill>
            <a:ln w="12700">
              <a:solidFill>
                <a:srgbClr val="EAEC5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68" name="Freeform 8"/>
            <p:cNvSpPr>
              <a:spLocks/>
            </p:cNvSpPr>
            <p:nvPr/>
          </p:nvSpPr>
          <p:spPr bwMode="auto">
            <a:xfrm>
              <a:off x="2449" y="2130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9" name="Freeform 9"/>
            <p:cNvSpPr>
              <a:spLocks/>
            </p:cNvSpPr>
            <p:nvPr/>
          </p:nvSpPr>
          <p:spPr bwMode="auto">
            <a:xfrm>
              <a:off x="2451" y="2377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0" name="Line 10"/>
            <p:cNvSpPr>
              <a:spLocks noChangeShapeType="1"/>
            </p:cNvSpPr>
            <p:nvPr/>
          </p:nvSpPr>
          <p:spPr bwMode="auto">
            <a:xfrm flipV="1">
              <a:off x="2622" y="1836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1" name="Line 11"/>
            <p:cNvSpPr>
              <a:spLocks noChangeShapeType="1"/>
            </p:cNvSpPr>
            <p:nvPr/>
          </p:nvSpPr>
          <p:spPr bwMode="auto">
            <a:xfrm flipV="1">
              <a:off x="3139" y="1834"/>
              <a:ext cx="0" cy="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172" name="Group 12"/>
            <p:cNvGrpSpPr>
              <a:grpSpLocks/>
            </p:cNvGrpSpPr>
            <p:nvPr/>
          </p:nvGrpSpPr>
          <p:grpSpPr bwMode="auto">
            <a:xfrm>
              <a:off x="2297" y="1420"/>
              <a:ext cx="1150" cy="416"/>
              <a:chOff x="2297" y="1420"/>
              <a:chExt cx="1150" cy="416"/>
            </a:xfrm>
          </p:grpSpPr>
          <p:sp>
            <p:nvSpPr>
              <p:cNvPr id="44274" name="Arc 13"/>
              <p:cNvSpPr>
                <a:spLocks/>
              </p:cNvSpPr>
              <p:nvPr/>
            </p:nvSpPr>
            <p:spPr bwMode="auto">
              <a:xfrm>
                <a:off x="2951" y="1439"/>
                <a:ext cx="493" cy="390"/>
              </a:xfrm>
              <a:custGeom>
                <a:avLst/>
                <a:gdLst>
                  <a:gd name="T0" fmla="*/ 0 w 21644"/>
                  <a:gd name="T1" fmla="*/ 0 h 21600"/>
                  <a:gd name="T2" fmla="*/ 0 w 21644"/>
                  <a:gd name="T3" fmla="*/ 0 h 21600"/>
                  <a:gd name="T4" fmla="*/ 0 w 21644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44" h="21600" fill="none" extrusionOk="0">
                    <a:moveTo>
                      <a:pt x="0" y="0"/>
                    </a:moveTo>
                    <a:cubicBezTo>
                      <a:pt x="14" y="0"/>
                      <a:pt x="29" y="-1"/>
                      <a:pt x="44" y="0"/>
                    </a:cubicBezTo>
                    <a:cubicBezTo>
                      <a:pt x="11973" y="0"/>
                      <a:pt x="21644" y="9670"/>
                      <a:pt x="21644" y="21600"/>
                    </a:cubicBezTo>
                  </a:path>
                  <a:path w="21644" h="21600" stroke="0" extrusionOk="0">
                    <a:moveTo>
                      <a:pt x="0" y="0"/>
                    </a:moveTo>
                    <a:cubicBezTo>
                      <a:pt x="14" y="0"/>
                      <a:pt x="29" y="-1"/>
                      <a:pt x="44" y="0"/>
                    </a:cubicBezTo>
                    <a:cubicBezTo>
                      <a:pt x="11973" y="0"/>
                      <a:pt x="21644" y="9670"/>
                      <a:pt x="21644" y="21600"/>
                    </a:cubicBezTo>
                    <a:lnTo>
                      <a:pt x="44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5" name="Line 14"/>
              <p:cNvSpPr>
                <a:spLocks noChangeShapeType="1"/>
              </p:cNvSpPr>
              <p:nvPr/>
            </p:nvSpPr>
            <p:spPr bwMode="auto">
              <a:xfrm flipH="1">
                <a:off x="2297" y="1836"/>
                <a:ext cx="115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6" name="Arc 15"/>
              <p:cNvSpPr>
                <a:spLocks/>
              </p:cNvSpPr>
              <p:nvPr/>
            </p:nvSpPr>
            <p:spPr bwMode="auto">
              <a:xfrm>
                <a:off x="2298" y="1446"/>
                <a:ext cx="492" cy="39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87"/>
                      <a:pt x="9643" y="24"/>
                      <a:pt x="21556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87"/>
                      <a:pt x="9643" y="24"/>
                      <a:pt x="21556" y="0"/>
                    </a:cubicBez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7" name="AutoShape 16"/>
              <p:cNvSpPr>
                <a:spLocks noChangeArrowheads="1"/>
              </p:cNvSpPr>
              <p:nvPr/>
            </p:nvSpPr>
            <p:spPr bwMode="auto">
              <a:xfrm>
                <a:off x="2791" y="1446"/>
                <a:ext cx="171" cy="230"/>
              </a:xfrm>
              <a:prstGeom prst="roundRect">
                <a:avLst>
                  <a:gd name="adj" fmla="val 12495"/>
                </a:avLst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78" name="Rectangle 17"/>
              <p:cNvSpPr>
                <a:spLocks noChangeArrowheads="1"/>
              </p:cNvSpPr>
              <p:nvPr/>
            </p:nvSpPr>
            <p:spPr bwMode="auto">
              <a:xfrm>
                <a:off x="2800" y="1420"/>
                <a:ext cx="153" cy="65"/>
              </a:xfrm>
              <a:prstGeom prst="rect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173" name="Line 18"/>
            <p:cNvSpPr>
              <a:spLocks noChangeShapeType="1"/>
            </p:cNvSpPr>
            <p:nvPr/>
          </p:nvSpPr>
          <p:spPr bwMode="auto">
            <a:xfrm>
              <a:off x="3300" y="1889"/>
              <a:ext cx="26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4" name="Line 19"/>
            <p:cNvSpPr>
              <a:spLocks noChangeShapeType="1"/>
            </p:cNvSpPr>
            <p:nvPr/>
          </p:nvSpPr>
          <p:spPr bwMode="auto">
            <a:xfrm>
              <a:off x="2623" y="1887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5" name="Line 20"/>
            <p:cNvSpPr>
              <a:spLocks noChangeShapeType="1"/>
            </p:cNvSpPr>
            <p:nvPr/>
          </p:nvSpPr>
          <p:spPr bwMode="auto">
            <a:xfrm>
              <a:off x="2624" y="2129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6" name="Line 21"/>
            <p:cNvSpPr>
              <a:spLocks noChangeShapeType="1"/>
            </p:cNvSpPr>
            <p:nvPr/>
          </p:nvSpPr>
          <p:spPr bwMode="auto">
            <a:xfrm flipH="1">
              <a:off x="2511" y="1886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7" name="Line 22"/>
            <p:cNvSpPr>
              <a:spLocks noChangeShapeType="1"/>
            </p:cNvSpPr>
            <p:nvPr/>
          </p:nvSpPr>
          <p:spPr bwMode="auto">
            <a:xfrm>
              <a:off x="2512" y="2008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8" name="Line 23"/>
            <p:cNvSpPr>
              <a:spLocks noChangeShapeType="1"/>
            </p:cNvSpPr>
            <p:nvPr/>
          </p:nvSpPr>
          <p:spPr bwMode="auto">
            <a:xfrm>
              <a:off x="2785" y="1943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79" name="Line 24"/>
            <p:cNvSpPr>
              <a:spLocks noChangeShapeType="1"/>
            </p:cNvSpPr>
            <p:nvPr/>
          </p:nvSpPr>
          <p:spPr bwMode="auto">
            <a:xfrm>
              <a:off x="2623" y="2372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0" name="Line 25"/>
            <p:cNvSpPr>
              <a:spLocks noChangeShapeType="1"/>
            </p:cNvSpPr>
            <p:nvPr/>
          </p:nvSpPr>
          <p:spPr bwMode="auto">
            <a:xfrm flipH="1">
              <a:off x="2510" y="2129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1" name="Line 26"/>
            <p:cNvSpPr>
              <a:spLocks noChangeShapeType="1"/>
            </p:cNvSpPr>
            <p:nvPr/>
          </p:nvSpPr>
          <p:spPr bwMode="auto">
            <a:xfrm>
              <a:off x="2511" y="2251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2" name="Line 27"/>
            <p:cNvSpPr>
              <a:spLocks noChangeShapeType="1"/>
            </p:cNvSpPr>
            <p:nvPr/>
          </p:nvSpPr>
          <p:spPr bwMode="auto">
            <a:xfrm>
              <a:off x="2784" y="2186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3" name="Line 28"/>
            <p:cNvSpPr>
              <a:spLocks noChangeShapeType="1"/>
            </p:cNvSpPr>
            <p:nvPr/>
          </p:nvSpPr>
          <p:spPr bwMode="auto">
            <a:xfrm>
              <a:off x="2624" y="2615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4" name="Line 29"/>
            <p:cNvSpPr>
              <a:spLocks noChangeShapeType="1"/>
            </p:cNvSpPr>
            <p:nvPr/>
          </p:nvSpPr>
          <p:spPr bwMode="auto">
            <a:xfrm flipH="1">
              <a:off x="2511" y="2372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5" name="Line 30"/>
            <p:cNvSpPr>
              <a:spLocks noChangeShapeType="1"/>
            </p:cNvSpPr>
            <p:nvPr/>
          </p:nvSpPr>
          <p:spPr bwMode="auto">
            <a:xfrm>
              <a:off x="2785" y="2429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6" name="Line 31"/>
            <p:cNvSpPr>
              <a:spLocks noChangeShapeType="1"/>
            </p:cNvSpPr>
            <p:nvPr/>
          </p:nvSpPr>
          <p:spPr bwMode="auto">
            <a:xfrm>
              <a:off x="2623" y="2858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7" name="Line 32"/>
            <p:cNvSpPr>
              <a:spLocks noChangeShapeType="1"/>
            </p:cNvSpPr>
            <p:nvPr/>
          </p:nvSpPr>
          <p:spPr bwMode="auto">
            <a:xfrm>
              <a:off x="2784" y="2672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8" name="Line 33"/>
            <p:cNvSpPr>
              <a:spLocks noChangeShapeType="1"/>
            </p:cNvSpPr>
            <p:nvPr/>
          </p:nvSpPr>
          <p:spPr bwMode="auto">
            <a:xfrm>
              <a:off x="2624" y="3101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89" name="Line 34"/>
            <p:cNvSpPr>
              <a:spLocks noChangeShapeType="1"/>
            </p:cNvSpPr>
            <p:nvPr/>
          </p:nvSpPr>
          <p:spPr bwMode="auto">
            <a:xfrm>
              <a:off x="2785" y="2915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0" name="Line 35"/>
            <p:cNvSpPr>
              <a:spLocks noChangeShapeType="1"/>
            </p:cNvSpPr>
            <p:nvPr/>
          </p:nvSpPr>
          <p:spPr bwMode="auto">
            <a:xfrm>
              <a:off x="2623" y="3344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1" name="Line 36"/>
            <p:cNvSpPr>
              <a:spLocks noChangeShapeType="1"/>
            </p:cNvSpPr>
            <p:nvPr/>
          </p:nvSpPr>
          <p:spPr bwMode="auto">
            <a:xfrm>
              <a:off x="2784" y="3158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2" name="Line 37"/>
            <p:cNvSpPr>
              <a:spLocks noChangeShapeType="1"/>
            </p:cNvSpPr>
            <p:nvPr/>
          </p:nvSpPr>
          <p:spPr bwMode="auto">
            <a:xfrm flipH="1">
              <a:off x="2437" y="1886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3" name="Line 38"/>
            <p:cNvSpPr>
              <a:spLocks noChangeShapeType="1"/>
            </p:cNvSpPr>
            <p:nvPr/>
          </p:nvSpPr>
          <p:spPr bwMode="auto">
            <a:xfrm>
              <a:off x="2438" y="200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4" name="Line 39"/>
            <p:cNvSpPr>
              <a:spLocks noChangeShapeType="1"/>
            </p:cNvSpPr>
            <p:nvPr/>
          </p:nvSpPr>
          <p:spPr bwMode="auto">
            <a:xfrm flipH="1">
              <a:off x="2437" y="212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5" name="Line 40"/>
            <p:cNvSpPr>
              <a:spLocks noChangeShapeType="1"/>
            </p:cNvSpPr>
            <p:nvPr/>
          </p:nvSpPr>
          <p:spPr bwMode="auto">
            <a:xfrm>
              <a:off x="2438" y="2250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6" name="Line 41"/>
            <p:cNvSpPr>
              <a:spLocks noChangeShapeType="1"/>
            </p:cNvSpPr>
            <p:nvPr/>
          </p:nvSpPr>
          <p:spPr bwMode="auto">
            <a:xfrm>
              <a:off x="2623" y="1887"/>
              <a:ext cx="5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7" name="Line 42"/>
            <p:cNvSpPr>
              <a:spLocks noChangeShapeType="1"/>
            </p:cNvSpPr>
            <p:nvPr/>
          </p:nvSpPr>
          <p:spPr bwMode="auto">
            <a:xfrm>
              <a:off x="2235" y="1888"/>
              <a:ext cx="3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8" name="Line 43"/>
            <p:cNvSpPr>
              <a:spLocks noChangeShapeType="1"/>
            </p:cNvSpPr>
            <p:nvPr/>
          </p:nvSpPr>
          <p:spPr bwMode="auto">
            <a:xfrm flipH="1">
              <a:off x="2613" y="3447"/>
              <a:ext cx="5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99" name="Line 44"/>
            <p:cNvSpPr>
              <a:spLocks noChangeShapeType="1"/>
            </p:cNvSpPr>
            <p:nvPr/>
          </p:nvSpPr>
          <p:spPr bwMode="auto">
            <a:xfrm flipH="1">
              <a:off x="2572" y="3346"/>
              <a:ext cx="47" cy="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0" name="Line 45"/>
            <p:cNvSpPr>
              <a:spLocks noChangeShapeType="1"/>
            </p:cNvSpPr>
            <p:nvPr/>
          </p:nvSpPr>
          <p:spPr bwMode="auto">
            <a:xfrm>
              <a:off x="2571" y="3398"/>
              <a:ext cx="44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1" name="Arc 46"/>
            <p:cNvSpPr>
              <a:spLocks/>
            </p:cNvSpPr>
            <p:nvPr/>
          </p:nvSpPr>
          <p:spPr bwMode="auto">
            <a:xfrm rot="10800000">
              <a:off x="3453" y="1381"/>
              <a:ext cx="528" cy="5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86"/>
                    <a:pt x="9645" y="22"/>
                    <a:pt x="21559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6"/>
                    <a:pt x="9645" y="22"/>
                    <a:pt x="21559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76200" cap="rnd">
              <a:solidFill>
                <a:srgbClr val="EAEC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2" name="Rectangle 47"/>
            <p:cNvSpPr>
              <a:spLocks noChangeArrowheads="1"/>
            </p:cNvSpPr>
            <p:nvPr/>
          </p:nvSpPr>
          <p:spPr bwMode="auto">
            <a:xfrm>
              <a:off x="3154" y="1846"/>
              <a:ext cx="271" cy="31"/>
            </a:xfrm>
            <a:prstGeom prst="rect">
              <a:avLst/>
            </a:prstGeom>
            <a:solidFill>
              <a:srgbClr val="EAEC5E"/>
            </a:solidFill>
            <a:ln w="12700">
              <a:solidFill>
                <a:srgbClr val="EAEC5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03" name="Freeform 48"/>
            <p:cNvSpPr>
              <a:spLocks/>
            </p:cNvSpPr>
            <p:nvPr/>
          </p:nvSpPr>
          <p:spPr bwMode="auto">
            <a:xfrm>
              <a:off x="3153" y="1882"/>
              <a:ext cx="157" cy="229"/>
            </a:xfrm>
            <a:custGeom>
              <a:avLst/>
              <a:gdLst>
                <a:gd name="T0" fmla="*/ 0 w 157"/>
                <a:gd name="T1" fmla="*/ 0 h 229"/>
                <a:gd name="T2" fmla="*/ 47 w 157"/>
                <a:gd name="T3" fmla="*/ 57 h 229"/>
                <a:gd name="T4" fmla="*/ 3 w 157"/>
                <a:gd name="T5" fmla="*/ 104 h 229"/>
                <a:gd name="T6" fmla="*/ 110 w 157"/>
                <a:gd name="T7" fmla="*/ 228 h 229"/>
                <a:gd name="T8" fmla="*/ 156 w 157"/>
                <a:gd name="T9" fmla="*/ 228 h 229"/>
                <a:gd name="T10" fmla="*/ 47 w 157"/>
                <a:gd name="T11" fmla="*/ 101 h 229"/>
                <a:gd name="T12" fmla="*/ 140 w 157"/>
                <a:gd name="T13" fmla="*/ 0 h 229"/>
                <a:gd name="T14" fmla="*/ 0 w 157"/>
                <a:gd name="T15" fmla="*/ 0 h 2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7" h="229">
                  <a:moveTo>
                    <a:pt x="0" y="0"/>
                  </a:moveTo>
                  <a:lnTo>
                    <a:pt x="47" y="57"/>
                  </a:lnTo>
                  <a:lnTo>
                    <a:pt x="3" y="104"/>
                  </a:lnTo>
                  <a:lnTo>
                    <a:pt x="110" y="228"/>
                  </a:lnTo>
                  <a:lnTo>
                    <a:pt x="156" y="228"/>
                  </a:lnTo>
                  <a:lnTo>
                    <a:pt x="47" y="101"/>
                  </a:lnTo>
                  <a:lnTo>
                    <a:pt x="140" y="0"/>
                  </a:lnTo>
                  <a:lnTo>
                    <a:pt x="0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4" name="AutoShape 49"/>
            <p:cNvSpPr>
              <a:spLocks noChangeArrowheads="1"/>
            </p:cNvSpPr>
            <p:nvPr/>
          </p:nvSpPr>
          <p:spPr bwMode="auto">
            <a:xfrm>
              <a:off x="3896" y="1186"/>
              <a:ext cx="121" cy="223"/>
            </a:xfrm>
            <a:prstGeom prst="triangle">
              <a:avLst>
                <a:gd name="adj" fmla="val 49995"/>
              </a:avLst>
            </a:prstGeom>
            <a:solidFill>
              <a:srgbClr val="EAEC5E"/>
            </a:solidFill>
            <a:ln w="12700">
              <a:solidFill>
                <a:srgbClr val="EAEC5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05" name="Freeform 50"/>
            <p:cNvSpPr>
              <a:spLocks/>
            </p:cNvSpPr>
            <p:nvPr/>
          </p:nvSpPr>
          <p:spPr bwMode="auto">
            <a:xfrm>
              <a:off x="3155" y="2112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6" name="Freeform 51"/>
            <p:cNvSpPr>
              <a:spLocks/>
            </p:cNvSpPr>
            <p:nvPr/>
          </p:nvSpPr>
          <p:spPr bwMode="auto">
            <a:xfrm>
              <a:off x="3152" y="2356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7" name="Freeform 52"/>
            <p:cNvSpPr>
              <a:spLocks/>
            </p:cNvSpPr>
            <p:nvPr/>
          </p:nvSpPr>
          <p:spPr bwMode="auto">
            <a:xfrm>
              <a:off x="3153" y="2598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8" name="Freeform 53"/>
            <p:cNvSpPr>
              <a:spLocks/>
            </p:cNvSpPr>
            <p:nvPr/>
          </p:nvSpPr>
          <p:spPr bwMode="auto">
            <a:xfrm>
              <a:off x="3154" y="2844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09" name="Freeform 54"/>
            <p:cNvSpPr>
              <a:spLocks/>
            </p:cNvSpPr>
            <p:nvPr/>
          </p:nvSpPr>
          <p:spPr bwMode="auto">
            <a:xfrm>
              <a:off x="3153" y="3082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0" name="Line 55"/>
            <p:cNvSpPr>
              <a:spLocks noChangeShapeType="1"/>
            </p:cNvSpPr>
            <p:nvPr/>
          </p:nvSpPr>
          <p:spPr bwMode="auto">
            <a:xfrm flipV="1">
              <a:off x="3141" y="2837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1" name="Line 56"/>
            <p:cNvSpPr>
              <a:spLocks noChangeShapeType="1"/>
            </p:cNvSpPr>
            <p:nvPr/>
          </p:nvSpPr>
          <p:spPr bwMode="auto">
            <a:xfrm flipV="1">
              <a:off x="3141" y="3080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2" name="Line 57"/>
            <p:cNvSpPr>
              <a:spLocks noChangeShapeType="1"/>
            </p:cNvSpPr>
            <p:nvPr/>
          </p:nvSpPr>
          <p:spPr bwMode="auto">
            <a:xfrm flipH="1" flipV="1">
              <a:off x="3140" y="295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3" name="Line 58"/>
            <p:cNvSpPr>
              <a:spLocks noChangeShapeType="1"/>
            </p:cNvSpPr>
            <p:nvPr/>
          </p:nvSpPr>
          <p:spPr bwMode="auto">
            <a:xfrm flipH="1" flipV="1">
              <a:off x="3139" y="3201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4" name="Line 59"/>
            <p:cNvSpPr>
              <a:spLocks noChangeShapeType="1"/>
            </p:cNvSpPr>
            <p:nvPr/>
          </p:nvSpPr>
          <p:spPr bwMode="auto">
            <a:xfrm flipV="1">
              <a:off x="3214" y="2837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5" name="Line 60"/>
            <p:cNvSpPr>
              <a:spLocks noChangeShapeType="1"/>
            </p:cNvSpPr>
            <p:nvPr/>
          </p:nvSpPr>
          <p:spPr bwMode="auto">
            <a:xfrm flipV="1">
              <a:off x="3213" y="3080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6" name="Line 61"/>
            <p:cNvSpPr>
              <a:spLocks noChangeShapeType="1"/>
            </p:cNvSpPr>
            <p:nvPr/>
          </p:nvSpPr>
          <p:spPr bwMode="auto">
            <a:xfrm flipH="1" flipV="1">
              <a:off x="3212" y="295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7" name="Line 62"/>
            <p:cNvSpPr>
              <a:spLocks noChangeShapeType="1"/>
            </p:cNvSpPr>
            <p:nvPr/>
          </p:nvSpPr>
          <p:spPr bwMode="auto">
            <a:xfrm flipH="1" flipV="1">
              <a:off x="3213" y="3201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8" name="Line 63"/>
            <p:cNvSpPr>
              <a:spLocks noChangeShapeType="1"/>
            </p:cNvSpPr>
            <p:nvPr/>
          </p:nvSpPr>
          <p:spPr bwMode="auto">
            <a:xfrm flipV="1">
              <a:off x="3141" y="2108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19" name="Line 64"/>
            <p:cNvSpPr>
              <a:spLocks noChangeShapeType="1"/>
            </p:cNvSpPr>
            <p:nvPr/>
          </p:nvSpPr>
          <p:spPr bwMode="auto">
            <a:xfrm flipH="1" flipV="1">
              <a:off x="3140" y="1986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0" name="Line 65"/>
            <p:cNvSpPr>
              <a:spLocks noChangeShapeType="1"/>
            </p:cNvSpPr>
            <p:nvPr/>
          </p:nvSpPr>
          <p:spPr bwMode="auto">
            <a:xfrm flipV="1">
              <a:off x="3141" y="2351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1" name="Line 66"/>
            <p:cNvSpPr>
              <a:spLocks noChangeShapeType="1"/>
            </p:cNvSpPr>
            <p:nvPr/>
          </p:nvSpPr>
          <p:spPr bwMode="auto">
            <a:xfrm flipH="1" flipV="1">
              <a:off x="3139" y="2229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2" name="Line 67"/>
            <p:cNvSpPr>
              <a:spLocks noChangeShapeType="1"/>
            </p:cNvSpPr>
            <p:nvPr/>
          </p:nvSpPr>
          <p:spPr bwMode="auto">
            <a:xfrm flipV="1">
              <a:off x="3141" y="2594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3" name="Line 68"/>
            <p:cNvSpPr>
              <a:spLocks noChangeShapeType="1"/>
            </p:cNvSpPr>
            <p:nvPr/>
          </p:nvSpPr>
          <p:spPr bwMode="auto">
            <a:xfrm flipH="1" flipV="1">
              <a:off x="3140" y="2472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4" name="Line 69"/>
            <p:cNvSpPr>
              <a:spLocks noChangeShapeType="1"/>
            </p:cNvSpPr>
            <p:nvPr/>
          </p:nvSpPr>
          <p:spPr bwMode="auto">
            <a:xfrm flipH="1" flipV="1">
              <a:off x="3139" y="2715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5" name="Line 70"/>
            <p:cNvSpPr>
              <a:spLocks noChangeShapeType="1"/>
            </p:cNvSpPr>
            <p:nvPr/>
          </p:nvSpPr>
          <p:spPr bwMode="auto">
            <a:xfrm flipV="1">
              <a:off x="3215" y="210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6" name="Line 71"/>
            <p:cNvSpPr>
              <a:spLocks noChangeShapeType="1"/>
            </p:cNvSpPr>
            <p:nvPr/>
          </p:nvSpPr>
          <p:spPr bwMode="auto">
            <a:xfrm flipH="1" flipV="1">
              <a:off x="3213" y="1986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7" name="Line 72"/>
            <p:cNvSpPr>
              <a:spLocks noChangeShapeType="1"/>
            </p:cNvSpPr>
            <p:nvPr/>
          </p:nvSpPr>
          <p:spPr bwMode="auto">
            <a:xfrm flipV="1">
              <a:off x="3214" y="2351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8" name="Line 73"/>
            <p:cNvSpPr>
              <a:spLocks noChangeShapeType="1"/>
            </p:cNvSpPr>
            <p:nvPr/>
          </p:nvSpPr>
          <p:spPr bwMode="auto">
            <a:xfrm flipH="1" flipV="1">
              <a:off x="3213" y="2229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29" name="Line 74"/>
            <p:cNvSpPr>
              <a:spLocks noChangeShapeType="1"/>
            </p:cNvSpPr>
            <p:nvPr/>
          </p:nvSpPr>
          <p:spPr bwMode="auto">
            <a:xfrm flipV="1">
              <a:off x="3213" y="2594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0" name="Line 75"/>
            <p:cNvSpPr>
              <a:spLocks noChangeShapeType="1"/>
            </p:cNvSpPr>
            <p:nvPr/>
          </p:nvSpPr>
          <p:spPr bwMode="auto">
            <a:xfrm flipH="1" flipV="1">
              <a:off x="3212" y="2472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1" name="Line 76"/>
            <p:cNvSpPr>
              <a:spLocks noChangeShapeType="1"/>
            </p:cNvSpPr>
            <p:nvPr/>
          </p:nvSpPr>
          <p:spPr bwMode="auto">
            <a:xfrm flipH="1" flipV="1">
              <a:off x="3213" y="2715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2" name="Line 77"/>
            <p:cNvSpPr>
              <a:spLocks noChangeShapeType="1"/>
            </p:cNvSpPr>
            <p:nvPr/>
          </p:nvSpPr>
          <p:spPr bwMode="auto">
            <a:xfrm flipV="1">
              <a:off x="3140" y="1939"/>
              <a:ext cx="43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3" name="Line 78"/>
            <p:cNvSpPr>
              <a:spLocks noChangeShapeType="1"/>
            </p:cNvSpPr>
            <p:nvPr/>
          </p:nvSpPr>
          <p:spPr bwMode="auto">
            <a:xfrm flipH="1" flipV="1">
              <a:off x="3136" y="1883"/>
              <a:ext cx="47" cy="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4" name="Line 79"/>
            <p:cNvSpPr>
              <a:spLocks noChangeShapeType="1"/>
            </p:cNvSpPr>
            <p:nvPr/>
          </p:nvSpPr>
          <p:spPr bwMode="auto">
            <a:xfrm flipV="1">
              <a:off x="3217" y="1887"/>
              <a:ext cx="86" cy="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5" name="Freeform 80"/>
            <p:cNvSpPr>
              <a:spLocks/>
            </p:cNvSpPr>
            <p:nvPr/>
          </p:nvSpPr>
          <p:spPr bwMode="auto">
            <a:xfrm>
              <a:off x="3143" y="3326"/>
              <a:ext cx="169" cy="130"/>
            </a:xfrm>
            <a:custGeom>
              <a:avLst/>
              <a:gdLst>
                <a:gd name="T0" fmla="*/ 115 w 169"/>
                <a:gd name="T1" fmla="*/ 0 h 130"/>
                <a:gd name="T2" fmla="*/ 0 w 169"/>
                <a:gd name="T3" fmla="*/ 129 h 130"/>
                <a:gd name="T4" fmla="*/ 69 w 169"/>
                <a:gd name="T5" fmla="*/ 129 h 130"/>
                <a:gd name="T6" fmla="*/ 64 w 169"/>
                <a:gd name="T7" fmla="*/ 106 h 130"/>
                <a:gd name="T8" fmla="*/ 168 w 169"/>
                <a:gd name="T9" fmla="*/ 0 h 130"/>
                <a:gd name="T10" fmla="*/ 163 w 169"/>
                <a:gd name="T11" fmla="*/ 0 h 130"/>
                <a:gd name="T12" fmla="*/ 115 w 169"/>
                <a:gd name="T13" fmla="*/ 0 h 1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9" h="130">
                  <a:moveTo>
                    <a:pt x="115" y="0"/>
                  </a:moveTo>
                  <a:lnTo>
                    <a:pt x="0" y="129"/>
                  </a:lnTo>
                  <a:lnTo>
                    <a:pt x="69" y="129"/>
                  </a:lnTo>
                  <a:lnTo>
                    <a:pt x="64" y="106"/>
                  </a:lnTo>
                  <a:lnTo>
                    <a:pt x="168" y="0"/>
                  </a:lnTo>
                  <a:lnTo>
                    <a:pt x="163" y="0"/>
                  </a:lnTo>
                  <a:lnTo>
                    <a:pt x="115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6" name="Line 81"/>
            <p:cNvSpPr>
              <a:spLocks noChangeShapeType="1"/>
            </p:cNvSpPr>
            <p:nvPr/>
          </p:nvSpPr>
          <p:spPr bwMode="auto">
            <a:xfrm flipV="1">
              <a:off x="3141" y="3323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7" name="Line 82"/>
            <p:cNvSpPr>
              <a:spLocks noChangeShapeType="1"/>
            </p:cNvSpPr>
            <p:nvPr/>
          </p:nvSpPr>
          <p:spPr bwMode="auto">
            <a:xfrm flipV="1">
              <a:off x="3214" y="3323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38" name="Rectangle 83"/>
            <p:cNvSpPr>
              <a:spLocks noChangeArrowheads="1"/>
            </p:cNvSpPr>
            <p:nvPr/>
          </p:nvSpPr>
          <p:spPr bwMode="auto">
            <a:xfrm>
              <a:off x="2557" y="3456"/>
              <a:ext cx="646" cy="229"/>
            </a:xfrm>
            <a:prstGeom prst="rect">
              <a:avLst/>
            </a:prstGeom>
            <a:solidFill>
              <a:srgbClr val="EAEC5E"/>
            </a:solidFill>
            <a:ln w="12700">
              <a:solidFill>
                <a:srgbClr val="EAEC5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39" name="Line 84"/>
            <p:cNvSpPr>
              <a:spLocks noChangeShapeType="1"/>
            </p:cNvSpPr>
            <p:nvPr/>
          </p:nvSpPr>
          <p:spPr bwMode="auto">
            <a:xfrm flipH="1">
              <a:off x="2545" y="3695"/>
              <a:ext cx="6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0" name="Line 85"/>
            <p:cNvSpPr>
              <a:spLocks noChangeShapeType="1"/>
            </p:cNvSpPr>
            <p:nvPr/>
          </p:nvSpPr>
          <p:spPr bwMode="auto">
            <a:xfrm>
              <a:off x="2545" y="3338"/>
              <a:ext cx="0" cy="3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1" name="Line 86"/>
            <p:cNvSpPr>
              <a:spLocks noChangeShapeType="1"/>
            </p:cNvSpPr>
            <p:nvPr/>
          </p:nvSpPr>
          <p:spPr bwMode="auto">
            <a:xfrm>
              <a:off x="3217" y="3443"/>
              <a:ext cx="0" cy="2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2" name="Freeform 87"/>
            <p:cNvSpPr>
              <a:spLocks/>
            </p:cNvSpPr>
            <p:nvPr/>
          </p:nvSpPr>
          <p:spPr bwMode="auto">
            <a:xfrm>
              <a:off x="2568" y="3701"/>
              <a:ext cx="625" cy="353"/>
            </a:xfrm>
            <a:custGeom>
              <a:avLst/>
              <a:gdLst>
                <a:gd name="T0" fmla="*/ 0 w 625"/>
                <a:gd name="T1" fmla="*/ 0 h 353"/>
                <a:gd name="T2" fmla="*/ 624 w 625"/>
                <a:gd name="T3" fmla="*/ 0 h 353"/>
                <a:gd name="T4" fmla="*/ 311 w 625"/>
                <a:gd name="T5" fmla="*/ 352 h 353"/>
                <a:gd name="T6" fmla="*/ 0 w 625"/>
                <a:gd name="T7" fmla="*/ 0 h 3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25" h="353">
                  <a:moveTo>
                    <a:pt x="0" y="0"/>
                  </a:moveTo>
                  <a:lnTo>
                    <a:pt x="624" y="0"/>
                  </a:lnTo>
                  <a:lnTo>
                    <a:pt x="311" y="352"/>
                  </a:lnTo>
                  <a:lnTo>
                    <a:pt x="0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243" name="Group 88"/>
            <p:cNvGrpSpPr>
              <a:grpSpLocks/>
            </p:cNvGrpSpPr>
            <p:nvPr/>
          </p:nvGrpSpPr>
          <p:grpSpPr bwMode="auto">
            <a:xfrm>
              <a:off x="2546" y="3690"/>
              <a:ext cx="670" cy="378"/>
              <a:chOff x="2546" y="3690"/>
              <a:chExt cx="670" cy="378"/>
            </a:xfrm>
          </p:grpSpPr>
          <p:sp>
            <p:nvSpPr>
              <p:cNvPr id="44264" name="Line 89"/>
              <p:cNvSpPr>
                <a:spLocks noChangeShapeType="1"/>
              </p:cNvSpPr>
              <p:nvPr/>
            </p:nvSpPr>
            <p:spPr bwMode="auto">
              <a:xfrm>
                <a:off x="2546" y="3695"/>
                <a:ext cx="332" cy="37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5" name="Line 90"/>
              <p:cNvSpPr>
                <a:spLocks noChangeShapeType="1"/>
              </p:cNvSpPr>
              <p:nvPr/>
            </p:nvSpPr>
            <p:spPr bwMode="auto">
              <a:xfrm flipH="1">
                <a:off x="2880" y="3690"/>
                <a:ext cx="336" cy="37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6" name="Line 91"/>
              <p:cNvSpPr>
                <a:spLocks noChangeShapeType="1"/>
              </p:cNvSpPr>
              <p:nvPr/>
            </p:nvSpPr>
            <p:spPr bwMode="auto">
              <a:xfrm>
                <a:off x="2606" y="3762"/>
                <a:ext cx="11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7" name="Line 92"/>
              <p:cNvSpPr>
                <a:spLocks noChangeShapeType="1"/>
              </p:cNvSpPr>
              <p:nvPr/>
            </p:nvSpPr>
            <p:spPr bwMode="auto">
              <a:xfrm>
                <a:off x="2664" y="3825"/>
                <a:ext cx="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8" name="Line 93"/>
              <p:cNvSpPr>
                <a:spLocks noChangeShapeType="1"/>
              </p:cNvSpPr>
              <p:nvPr/>
            </p:nvSpPr>
            <p:spPr bwMode="auto">
              <a:xfrm>
                <a:off x="2720" y="3888"/>
                <a:ext cx="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69" name="Line 94"/>
              <p:cNvSpPr>
                <a:spLocks noChangeShapeType="1"/>
              </p:cNvSpPr>
              <p:nvPr/>
            </p:nvSpPr>
            <p:spPr bwMode="auto">
              <a:xfrm>
                <a:off x="2777" y="3951"/>
                <a:ext cx="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0" name="Line 95"/>
              <p:cNvSpPr>
                <a:spLocks noChangeShapeType="1"/>
              </p:cNvSpPr>
              <p:nvPr/>
            </p:nvSpPr>
            <p:spPr bwMode="auto">
              <a:xfrm flipH="1">
                <a:off x="3035" y="3762"/>
                <a:ext cx="11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1" name="Line 96"/>
              <p:cNvSpPr>
                <a:spLocks noChangeShapeType="1"/>
              </p:cNvSpPr>
              <p:nvPr/>
            </p:nvSpPr>
            <p:spPr bwMode="auto">
              <a:xfrm flipH="1">
                <a:off x="3007" y="3825"/>
                <a:ext cx="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2" name="Line 97"/>
              <p:cNvSpPr>
                <a:spLocks noChangeShapeType="1"/>
              </p:cNvSpPr>
              <p:nvPr/>
            </p:nvSpPr>
            <p:spPr bwMode="auto">
              <a:xfrm flipH="1">
                <a:off x="2971" y="3888"/>
                <a:ext cx="6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73" name="Line 98"/>
              <p:cNvSpPr>
                <a:spLocks noChangeShapeType="1"/>
              </p:cNvSpPr>
              <p:nvPr/>
            </p:nvSpPr>
            <p:spPr bwMode="auto">
              <a:xfrm flipH="1">
                <a:off x="2938" y="3951"/>
                <a:ext cx="4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244" name="Arc 99"/>
            <p:cNvSpPr>
              <a:spLocks/>
            </p:cNvSpPr>
            <p:nvPr/>
          </p:nvSpPr>
          <p:spPr bwMode="auto">
            <a:xfrm rot="10800000">
              <a:off x="1781" y="1381"/>
              <a:ext cx="528" cy="5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 cap="rnd">
              <a:solidFill>
                <a:srgbClr val="EAEC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5" name="Freeform 100"/>
            <p:cNvSpPr>
              <a:spLocks/>
            </p:cNvSpPr>
            <p:nvPr/>
          </p:nvSpPr>
          <p:spPr bwMode="auto">
            <a:xfrm>
              <a:off x="2453" y="2618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6" name="Freeform 101"/>
            <p:cNvSpPr>
              <a:spLocks/>
            </p:cNvSpPr>
            <p:nvPr/>
          </p:nvSpPr>
          <p:spPr bwMode="auto">
            <a:xfrm>
              <a:off x="2453" y="2857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7" name="Freeform 102"/>
            <p:cNvSpPr>
              <a:spLocks/>
            </p:cNvSpPr>
            <p:nvPr/>
          </p:nvSpPr>
          <p:spPr bwMode="auto">
            <a:xfrm>
              <a:off x="2453" y="3100"/>
              <a:ext cx="157" cy="241"/>
            </a:xfrm>
            <a:custGeom>
              <a:avLst/>
              <a:gdLst>
                <a:gd name="T0" fmla="*/ 103 w 157"/>
                <a:gd name="T1" fmla="*/ 0 h 241"/>
                <a:gd name="T2" fmla="*/ 0 w 157"/>
                <a:gd name="T3" fmla="*/ 117 h 241"/>
                <a:gd name="T4" fmla="*/ 106 w 157"/>
                <a:gd name="T5" fmla="*/ 239 h 241"/>
                <a:gd name="T6" fmla="*/ 156 w 157"/>
                <a:gd name="T7" fmla="*/ 240 h 241"/>
                <a:gd name="T8" fmla="*/ 48 w 157"/>
                <a:gd name="T9" fmla="*/ 117 h 241"/>
                <a:gd name="T10" fmla="*/ 150 w 157"/>
                <a:gd name="T11" fmla="*/ 1 h 241"/>
                <a:gd name="T12" fmla="*/ 103 w 157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241">
                  <a:moveTo>
                    <a:pt x="103" y="0"/>
                  </a:moveTo>
                  <a:lnTo>
                    <a:pt x="0" y="117"/>
                  </a:lnTo>
                  <a:lnTo>
                    <a:pt x="106" y="239"/>
                  </a:lnTo>
                  <a:lnTo>
                    <a:pt x="156" y="240"/>
                  </a:lnTo>
                  <a:lnTo>
                    <a:pt x="48" y="117"/>
                  </a:lnTo>
                  <a:lnTo>
                    <a:pt x="150" y="1"/>
                  </a:lnTo>
                  <a:lnTo>
                    <a:pt x="103" y="0"/>
                  </a:lnTo>
                </a:path>
              </a:pathLst>
            </a:custGeom>
            <a:solidFill>
              <a:srgbClr val="EAEC5E"/>
            </a:solidFill>
            <a:ln w="12700" cap="rnd" cmpd="sng">
              <a:solidFill>
                <a:srgbClr val="EAEC5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8" name="Line 103"/>
            <p:cNvSpPr>
              <a:spLocks noChangeShapeType="1"/>
            </p:cNvSpPr>
            <p:nvPr/>
          </p:nvSpPr>
          <p:spPr bwMode="auto">
            <a:xfrm>
              <a:off x="2512" y="2980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49" name="Line 104"/>
            <p:cNvSpPr>
              <a:spLocks noChangeShapeType="1"/>
            </p:cNvSpPr>
            <p:nvPr/>
          </p:nvSpPr>
          <p:spPr bwMode="auto">
            <a:xfrm flipH="1">
              <a:off x="2510" y="3101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0" name="Line 105"/>
            <p:cNvSpPr>
              <a:spLocks noChangeShapeType="1"/>
            </p:cNvSpPr>
            <p:nvPr/>
          </p:nvSpPr>
          <p:spPr bwMode="auto">
            <a:xfrm>
              <a:off x="2511" y="3223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1" name="Line 106"/>
            <p:cNvSpPr>
              <a:spLocks noChangeShapeType="1"/>
            </p:cNvSpPr>
            <p:nvPr/>
          </p:nvSpPr>
          <p:spPr bwMode="auto">
            <a:xfrm>
              <a:off x="2438" y="2976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2" name="Line 107"/>
            <p:cNvSpPr>
              <a:spLocks noChangeShapeType="1"/>
            </p:cNvSpPr>
            <p:nvPr/>
          </p:nvSpPr>
          <p:spPr bwMode="auto">
            <a:xfrm flipH="1">
              <a:off x="2437" y="3096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3" name="Line 108"/>
            <p:cNvSpPr>
              <a:spLocks noChangeShapeType="1"/>
            </p:cNvSpPr>
            <p:nvPr/>
          </p:nvSpPr>
          <p:spPr bwMode="auto">
            <a:xfrm>
              <a:off x="2438" y="321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4" name="Line 109"/>
            <p:cNvSpPr>
              <a:spLocks noChangeShapeType="1"/>
            </p:cNvSpPr>
            <p:nvPr/>
          </p:nvSpPr>
          <p:spPr bwMode="auto">
            <a:xfrm>
              <a:off x="2512" y="2494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5" name="Line 110"/>
            <p:cNvSpPr>
              <a:spLocks noChangeShapeType="1"/>
            </p:cNvSpPr>
            <p:nvPr/>
          </p:nvSpPr>
          <p:spPr bwMode="auto">
            <a:xfrm flipH="1">
              <a:off x="2510" y="2615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6" name="Line 111"/>
            <p:cNvSpPr>
              <a:spLocks noChangeShapeType="1"/>
            </p:cNvSpPr>
            <p:nvPr/>
          </p:nvSpPr>
          <p:spPr bwMode="auto">
            <a:xfrm>
              <a:off x="2511" y="2737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7" name="Line 112"/>
            <p:cNvSpPr>
              <a:spLocks noChangeShapeType="1"/>
            </p:cNvSpPr>
            <p:nvPr/>
          </p:nvSpPr>
          <p:spPr bwMode="auto">
            <a:xfrm flipH="1">
              <a:off x="2511" y="285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8" name="Line 113"/>
            <p:cNvSpPr>
              <a:spLocks noChangeShapeType="1"/>
            </p:cNvSpPr>
            <p:nvPr/>
          </p:nvSpPr>
          <p:spPr bwMode="auto">
            <a:xfrm flipH="1">
              <a:off x="2437" y="2370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59" name="Line 114"/>
            <p:cNvSpPr>
              <a:spLocks noChangeShapeType="1"/>
            </p:cNvSpPr>
            <p:nvPr/>
          </p:nvSpPr>
          <p:spPr bwMode="auto">
            <a:xfrm>
              <a:off x="2438" y="2492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60" name="Line 115"/>
            <p:cNvSpPr>
              <a:spLocks noChangeShapeType="1"/>
            </p:cNvSpPr>
            <p:nvPr/>
          </p:nvSpPr>
          <p:spPr bwMode="auto">
            <a:xfrm flipH="1">
              <a:off x="2437" y="2612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61" name="Line 116"/>
            <p:cNvSpPr>
              <a:spLocks noChangeShapeType="1"/>
            </p:cNvSpPr>
            <p:nvPr/>
          </p:nvSpPr>
          <p:spPr bwMode="auto">
            <a:xfrm>
              <a:off x="2438" y="2734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62" name="Line 117"/>
            <p:cNvSpPr>
              <a:spLocks noChangeShapeType="1"/>
            </p:cNvSpPr>
            <p:nvPr/>
          </p:nvSpPr>
          <p:spPr bwMode="auto">
            <a:xfrm flipH="1">
              <a:off x="2437" y="2854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63" name="AutoShape 118"/>
            <p:cNvSpPr>
              <a:spLocks noChangeArrowheads="1"/>
            </p:cNvSpPr>
            <p:nvPr/>
          </p:nvSpPr>
          <p:spPr bwMode="auto">
            <a:xfrm>
              <a:off x="1743" y="1186"/>
              <a:ext cx="121" cy="223"/>
            </a:xfrm>
            <a:prstGeom prst="triangle">
              <a:avLst>
                <a:gd name="adj" fmla="val 49995"/>
              </a:avLst>
            </a:prstGeom>
            <a:solidFill>
              <a:srgbClr val="EAEC5E"/>
            </a:solidFill>
            <a:ln w="12700">
              <a:solidFill>
                <a:srgbClr val="EAEC5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035" name="Group 119"/>
          <p:cNvGrpSpPr>
            <a:grpSpLocks/>
          </p:cNvGrpSpPr>
          <p:nvPr/>
        </p:nvGrpSpPr>
        <p:grpSpPr bwMode="auto">
          <a:xfrm>
            <a:off x="6659563" y="333375"/>
            <a:ext cx="1128712" cy="2800350"/>
            <a:chOff x="2214" y="1258"/>
            <a:chExt cx="1332" cy="2642"/>
          </a:xfrm>
        </p:grpSpPr>
        <p:sp>
          <p:nvSpPr>
            <p:cNvPr id="44072" name="Line 120"/>
            <p:cNvSpPr>
              <a:spLocks noChangeShapeType="1"/>
            </p:cNvSpPr>
            <p:nvPr/>
          </p:nvSpPr>
          <p:spPr bwMode="auto">
            <a:xfrm flipV="1">
              <a:off x="2601" y="166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3" name="Line 121"/>
            <p:cNvSpPr>
              <a:spLocks noChangeShapeType="1"/>
            </p:cNvSpPr>
            <p:nvPr/>
          </p:nvSpPr>
          <p:spPr bwMode="auto">
            <a:xfrm flipV="1">
              <a:off x="3118" y="1666"/>
              <a:ext cx="0" cy="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4" name="Arc 122"/>
            <p:cNvSpPr>
              <a:spLocks/>
            </p:cNvSpPr>
            <p:nvPr/>
          </p:nvSpPr>
          <p:spPr bwMode="auto">
            <a:xfrm>
              <a:off x="2930" y="1271"/>
              <a:ext cx="493" cy="390"/>
            </a:xfrm>
            <a:custGeom>
              <a:avLst/>
              <a:gdLst>
                <a:gd name="T0" fmla="*/ 0 w 21644"/>
                <a:gd name="T1" fmla="*/ 0 h 21600"/>
                <a:gd name="T2" fmla="*/ 0 w 21644"/>
                <a:gd name="T3" fmla="*/ 0 h 21600"/>
                <a:gd name="T4" fmla="*/ 0 w 2164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44" h="21600" fill="none" extrusionOk="0">
                  <a:moveTo>
                    <a:pt x="0" y="0"/>
                  </a:moveTo>
                  <a:cubicBezTo>
                    <a:pt x="14" y="0"/>
                    <a:pt x="29" y="-1"/>
                    <a:pt x="44" y="0"/>
                  </a:cubicBezTo>
                  <a:cubicBezTo>
                    <a:pt x="11973" y="0"/>
                    <a:pt x="21644" y="9670"/>
                    <a:pt x="21644" y="21600"/>
                  </a:cubicBezTo>
                </a:path>
                <a:path w="21644" h="21600" stroke="0" extrusionOk="0">
                  <a:moveTo>
                    <a:pt x="0" y="0"/>
                  </a:moveTo>
                  <a:cubicBezTo>
                    <a:pt x="14" y="0"/>
                    <a:pt x="29" y="-1"/>
                    <a:pt x="44" y="0"/>
                  </a:cubicBezTo>
                  <a:cubicBezTo>
                    <a:pt x="11973" y="0"/>
                    <a:pt x="21644" y="9670"/>
                    <a:pt x="21644" y="21600"/>
                  </a:cubicBezTo>
                  <a:lnTo>
                    <a:pt x="44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5" name="Line 123"/>
            <p:cNvSpPr>
              <a:spLocks noChangeShapeType="1"/>
            </p:cNvSpPr>
            <p:nvPr/>
          </p:nvSpPr>
          <p:spPr bwMode="auto">
            <a:xfrm flipH="1">
              <a:off x="2276" y="1668"/>
              <a:ext cx="11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6" name="Arc 124"/>
            <p:cNvSpPr>
              <a:spLocks/>
            </p:cNvSpPr>
            <p:nvPr/>
          </p:nvSpPr>
          <p:spPr bwMode="auto">
            <a:xfrm>
              <a:off x="2277" y="1278"/>
              <a:ext cx="492" cy="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87"/>
                    <a:pt x="9643" y="24"/>
                    <a:pt x="21556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7"/>
                    <a:pt x="9643" y="24"/>
                    <a:pt x="21556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7" name="AutoShape 125"/>
            <p:cNvSpPr>
              <a:spLocks noChangeArrowheads="1"/>
            </p:cNvSpPr>
            <p:nvPr/>
          </p:nvSpPr>
          <p:spPr bwMode="auto">
            <a:xfrm>
              <a:off x="2770" y="1278"/>
              <a:ext cx="171" cy="230"/>
            </a:xfrm>
            <a:prstGeom prst="roundRect">
              <a:avLst>
                <a:gd name="adj" fmla="val 12495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8" name="Rectangle 126"/>
            <p:cNvSpPr>
              <a:spLocks noChangeArrowheads="1"/>
            </p:cNvSpPr>
            <p:nvPr/>
          </p:nvSpPr>
          <p:spPr bwMode="auto">
            <a:xfrm>
              <a:off x="2779" y="1258"/>
              <a:ext cx="153" cy="40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9" name="Line 127"/>
            <p:cNvSpPr>
              <a:spLocks noChangeShapeType="1"/>
            </p:cNvSpPr>
            <p:nvPr/>
          </p:nvSpPr>
          <p:spPr bwMode="auto">
            <a:xfrm>
              <a:off x="3279" y="1721"/>
              <a:ext cx="26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0" name="Line 128"/>
            <p:cNvSpPr>
              <a:spLocks noChangeShapeType="1"/>
            </p:cNvSpPr>
            <p:nvPr/>
          </p:nvSpPr>
          <p:spPr bwMode="auto">
            <a:xfrm>
              <a:off x="2602" y="1719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1" name="Line 129"/>
            <p:cNvSpPr>
              <a:spLocks noChangeShapeType="1"/>
            </p:cNvSpPr>
            <p:nvPr/>
          </p:nvSpPr>
          <p:spPr bwMode="auto">
            <a:xfrm>
              <a:off x="2603" y="1961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2" name="Line 130"/>
            <p:cNvSpPr>
              <a:spLocks noChangeShapeType="1"/>
            </p:cNvSpPr>
            <p:nvPr/>
          </p:nvSpPr>
          <p:spPr bwMode="auto">
            <a:xfrm flipH="1">
              <a:off x="2490" y="171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3" name="Line 131"/>
            <p:cNvSpPr>
              <a:spLocks noChangeShapeType="1"/>
            </p:cNvSpPr>
            <p:nvPr/>
          </p:nvSpPr>
          <p:spPr bwMode="auto">
            <a:xfrm>
              <a:off x="2491" y="1840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4" name="Line 132"/>
            <p:cNvSpPr>
              <a:spLocks noChangeShapeType="1"/>
            </p:cNvSpPr>
            <p:nvPr/>
          </p:nvSpPr>
          <p:spPr bwMode="auto">
            <a:xfrm>
              <a:off x="2764" y="1775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5" name="Line 133"/>
            <p:cNvSpPr>
              <a:spLocks noChangeShapeType="1"/>
            </p:cNvSpPr>
            <p:nvPr/>
          </p:nvSpPr>
          <p:spPr bwMode="auto">
            <a:xfrm>
              <a:off x="2602" y="2204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6" name="Line 134"/>
            <p:cNvSpPr>
              <a:spLocks noChangeShapeType="1"/>
            </p:cNvSpPr>
            <p:nvPr/>
          </p:nvSpPr>
          <p:spPr bwMode="auto">
            <a:xfrm flipH="1">
              <a:off x="2489" y="1961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7" name="Line 135"/>
            <p:cNvSpPr>
              <a:spLocks noChangeShapeType="1"/>
            </p:cNvSpPr>
            <p:nvPr/>
          </p:nvSpPr>
          <p:spPr bwMode="auto">
            <a:xfrm>
              <a:off x="2490" y="2083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8" name="Line 136"/>
            <p:cNvSpPr>
              <a:spLocks noChangeShapeType="1"/>
            </p:cNvSpPr>
            <p:nvPr/>
          </p:nvSpPr>
          <p:spPr bwMode="auto">
            <a:xfrm>
              <a:off x="2763" y="2018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9" name="Line 137"/>
            <p:cNvSpPr>
              <a:spLocks noChangeShapeType="1"/>
            </p:cNvSpPr>
            <p:nvPr/>
          </p:nvSpPr>
          <p:spPr bwMode="auto">
            <a:xfrm>
              <a:off x="2603" y="2447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0" name="Line 138"/>
            <p:cNvSpPr>
              <a:spLocks noChangeShapeType="1"/>
            </p:cNvSpPr>
            <p:nvPr/>
          </p:nvSpPr>
          <p:spPr bwMode="auto">
            <a:xfrm flipH="1">
              <a:off x="2490" y="2204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1" name="Line 139"/>
            <p:cNvSpPr>
              <a:spLocks noChangeShapeType="1"/>
            </p:cNvSpPr>
            <p:nvPr/>
          </p:nvSpPr>
          <p:spPr bwMode="auto">
            <a:xfrm>
              <a:off x="2764" y="2261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2" name="Line 140"/>
            <p:cNvSpPr>
              <a:spLocks noChangeShapeType="1"/>
            </p:cNvSpPr>
            <p:nvPr/>
          </p:nvSpPr>
          <p:spPr bwMode="auto">
            <a:xfrm>
              <a:off x="2602" y="2690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3" name="Line 141"/>
            <p:cNvSpPr>
              <a:spLocks noChangeShapeType="1"/>
            </p:cNvSpPr>
            <p:nvPr/>
          </p:nvSpPr>
          <p:spPr bwMode="auto">
            <a:xfrm>
              <a:off x="2763" y="2504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4" name="Line 142"/>
            <p:cNvSpPr>
              <a:spLocks noChangeShapeType="1"/>
            </p:cNvSpPr>
            <p:nvPr/>
          </p:nvSpPr>
          <p:spPr bwMode="auto">
            <a:xfrm>
              <a:off x="2603" y="2933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5" name="Line 143"/>
            <p:cNvSpPr>
              <a:spLocks noChangeShapeType="1"/>
            </p:cNvSpPr>
            <p:nvPr/>
          </p:nvSpPr>
          <p:spPr bwMode="auto">
            <a:xfrm>
              <a:off x="2764" y="2747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6" name="Line 144"/>
            <p:cNvSpPr>
              <a:spLocks noChangeShapeType="1"/>
            </p:cNvSpPr>
            <p:nvPr/>
          </p:nvSpPr>
          <p:spPr bwMode="auto">
            <a:xfrm>
              <a:off x="2602" y="3176"/>
              <a:ext cx="515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7" name="Line 145"/>
            <p:cNvSpPr>
              <a:spLocks noChangeShapeType="1"/>
            </p:cNvSpPr>
            <p:nvPr/>
          </p:nvSpPr>
          <p:spPr bwMode="auto">
            <a:xfrm>
              <a:off x="2763" y="2990"/>
              <a:ext cx="326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8" name="Line 146"/>
            <p:cNvSpPr>
              <a:spLocks noChangeShapeType="1"/>
            </p:cNvSpPr>
            <p:nvPr/>
          </p:nvSpPr>
          <p:spPr bwMode="auto">
            <a:xfrm flipH="1">
              <a:off x="2416" y="171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9" name="Line 147"/>
            <p:cNvSpPr>
              <a:spLocks noChangeShapeType="1"/>
            </p:cNvSpPr>
            <p:nvPr/>
          </p:nvSpPr>
          <p:spPr bwMode="auto">
            <a:xfrm>
              <a:off x="2417" y="1840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0" name="Line 148"/>
            <p:cNvSpPr>
              <a:spLocks noChangeShapeType="1"/>
            </p:cNvSpPr>
            <p:nvPr/>
          </p:nvSpPr>
          <p:spPr bwMode="auto">
            <a:xfrm flipH="1">
              <a:off x="2416" y="1960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1" name="Line 149"/>
            <p:cNvSpPr>
              <a:spLocks noChangeShapeType="1"/>
            </p:cNvSpPr>
            <p:nvPr/>
          </p:nvSpPr>
          <p:spPr bwMode="auto">
            <a:xfrm>
              <a:off x="2417" y="2082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2" name="Line 150"/>
            <p:cNvSpPr>
              <a:spLocks noChangeShapeType="1"/>
            </p:cNvSpPr>
            <p:nvPr/>
          </p:nvSpPr>
          <p:spPr bwMode="auto">
            <a:xfrm>
              <a:off x="2602" y="1719"/>
              <a:ext cx="5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3" name="Line 151"/>
            <p:cNvSpPr>
              <a:spLocks noChangeShapeType="1"/>
            </p:cNvSpPr>
            <p:nvPr/>
          </p:nvSpPr>
          <p:spPr bwMode="auto">
            <a:xfrm>
              <a:off x="2214" y="1720"/>
              <a:ext cx="3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4" name="Line 152"/>
            <p:cNvSpPr>
              <a:spLocks noChangeShapeType="1"/>
            </p:cNvSpPr>
            <p:nvPr/>
          </p:nvSpPr>
          <p:spPr bwMode="auto">
            <a:xfrm flipH="1">
              <a:off x="2592" y="3279"/>
              <a:ext cx="5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5" name="Line 153"/>
            <p:cNvSpPr>
              <a:spLocks noChangeShapeType="1"/>
            </p:cNvSpPr>
            <p:nvPr/>
          </p:nvSpPr>
          <p:spPr bwMode="auto">
            <a:xfrm flipH="1">
              <a:off x="2551" y="3178"/>
              <a:ext cx="47" cy="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6" name="Line 154"/>
            <p:cNvSpPr>
              <a:spLocks noChangeShapeType="1"/>
            </p:cNvSpPr>
            <p:nvPr/>
          </p:nvSpPr>
          <p:spPr bwMode="auto">
            <a:xfrm>
              <a:off x="2550" y="3230"/>
              <a:ext cx="44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7" name="Line 155"/>
            <p:cNvSpPr>
              <a:spLocks noChangeShapeType="1"/>
            </p:cNvSpPr>
            <p:nvPr/>
          </p:nvSpPr>
          <p:spPr bwMode="auto">
            <a:xfrm flipV="1">
              <a:off x="3120" y="2669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8" name="Line 156"/>
            <p:cNvSpPr>
              <a:spLocks noChangeShapeType="1"/>
            </p:cNvSpPr>
            <p:nvPr/>
          </p:nvSpPr>
          <p:spPr bwMode="auto">
            <a:xfrm flipV="1">
              <a:off x="3120" y="2912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9" name="Line 157"/>
            <p:cNvSpPr>
              <a:spLocks noChangeShapeType="1"/>
            </p:cNvSpPr>
            <p:nvPr/>
          </p:nvSpPr>
          <p:spPr bwMode="auto">
            <a:xfrm flipH="1" flipV="1">
              <a:off x="3119" y="2790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0" name="Line 158"/>
            <p:cNvSpPr>
              <a:spLocks noChangeShapeType="1"/>
            </p:cNvSpPr>
            <p:nvPr/>
          </p:nvSpPr>
          <p:spPr bwMode="auto">
            <a:xfrm flipH="1" flipV="1">
              <a:off x="3118" y="3033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1" name="Line 159"/>
            <p:cNvSpPr>
              <a:spLocks noChangeShapeType="1"/>
            </p:cNvSpPr>
            <p:nvPr/>
          </p:nvSpPr>
          <p:spPr bwMode="auto">
            <a:xfrm flipV="1">
              <a:off x="3193" y="2669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2" name="Line 160"/>
            <p:cNvSpPr>
              <a:spLocks noChangeShapeType="1"/>
            </p:cNvSpPr>
            <p:nvPr/>
          </p:nvSpPr>
          <p:spPr bwMode="auto">
            <a:xfrm flipV="1">
              <a:off x="3192" y="2912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3" name="Line 161"/>
            <p:cNvSpPr>
              <a:spLocks noChangeShapeType="1"/>
            </p:cNvSpPr>
            <p:nvPr/>
          </p:nvSpPr>
          <p:spPr bwMode="auto">
            <a:xfrm flipH="1" flipV="1">
              <a:off x="3191" y="2790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4" name="Line 162"/>
            <p:cNvSpPr>
              <a:spLocks noChangeShapeType="1"/>
            </p:cNvSpPr>
            <p:nvPr/>
          </p:nvSpPr>
          <p:spPr bwMode="auto">
            <a:xfrm flipH="1" flipV="1">
              <a:off x="3192" y="3033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5" name="Line 163"/>
            <p:cNvSpPr>
              <a:spLocks noChangeShapeType="1"/>
            </p:cNvSpPr>
            <p:nvPr/>
          </p:nvSpPr>
          <p:spPr bwMode="auto">
            <a:xfrm flipV="1">
              <a:off x="3120" y="1940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6" name="Line 164"/>
            <p:cNvSpPr>
              <a:spLocks noChangeShapeType="1"/>
            </p:cNvSpPr>
            <p:nvPr/>
          </p:nvSpPr>
          <p:spPr bwMode="auto">
            <a:xfrm flipH="1" flipV="1">
              <a:off x="3119" y="181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7" name="Line 165"/>
            <p:cNvSpPr>
              <a:spLocks noChangeShapeType="1"/>
            </p:cNvSpPr>
            <p:nvPr/>
          </p:nvSpPr>
          <p:spPr bwMode="auto">
            <a:xfrm flipV="1">
              <a:off x="3120" y="2183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8" name="Line 166"/>
            <p:cNvSpPr>
              <a:spLocks noChangeShapeType="1"/>
            </p:cNvSpPr>
            <p:nvPr/>
          </p:nvSpPr>
          <p:spPr bwMode="auto">
            <a:xfrm flipH="1" flipV="1">
              <a:off x="3118" y="2061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9" name="Line 167"/>
            <p:cNvSpPr>
              <a:spLocks noChangeShapeType="1"/>
            </p:cNvSpPr>
            <p:nvPr/>
          </p:nvSpPr>
          <p:spPr bwMode="auto">
            <a:xfrm flipV="1">
              <a:off x="3120" y="2426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0" name="Line 168"/>
            <p:cNvSpPr>
              <a:spLocks noChangeShapeType="1"/>
            </p:cNvSpPr>
            <p:nvPr/>
          </p:nvSpPr>
          <p:spPr bwMode="auto">
            <a:xfrm flipH="1" flipV="1">
              <a:off x="3119" y="2304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1" name="Line 169"/>
            <p:cNvSpPr>
              <a:spLocks noChangeShapeType="1"/>
            </p:cNvSpPr>
            <p:nvPr/>
          </p:nvSpPr>
          <p:spPr bwMode="auto">
            <a:xfrm flipH="1" flipV="1">
              <a:off x="3118" y="2547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2" name="Line 170"/>
            <p:cNvSpPr>
              <a:spLocks noChangeShapeType="1"/>
            </p:cNvSpPr>
            <p:nvPr/>
          </p:nvSpPr>
          <p:spPr bwMode="auto">
            <a:xfrm flipV="1">
              <a:off x="3194" y="1940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3" name="Line 171"/>
            <p:cNvSpPr>
              <a:spLocks noChangeShapeType="1"/>
            </p:cNvSpPr>
            <p:nvPr/>
          </p:nvSpPr>
          <p:spPr bwMode="auto">
            <a:xfrm flipH="1" flipV="1">
              <a:off x="3192" y="1818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4" name="Line 172"/>
            <p:cNvSpPr>
              <a:spLocks noChangeShapeType="1"/>
            </p:cNvSpPr>
            <p:nvPr/>
          </p:nvSpPr>
          <p:spPr bwMode="auto">
            <a:xfrm flipV="1">
              <a:off x="3193" y="2183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5" name="Line 173"/>
            <p:cNvSpPr>
              <a:spLocks noChangeShapeType="1"/>
            </p:cNvSpPr>
            <p:nvPr/>
          </p:nvSpPr>
          <p:spPr bwMode="auto">
            <a:xfrm flipH="1" flipV="1">
              <a:off x="3192" y="2061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6" name="Line 174"/>
            <p:cNvSpPr>
              <a:spLocks noChangeShapeType="1"/>
            </p:cNvSpPr>
            <p:nvPr/>
          </p:nvSpPr>
          <p:spPr bwMode="auto">
            <a:xfrm flipV="1">
              <a:off x="3192" y="2426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7" name="Line 175"/>
            <p:cNvSpPr>
              <a:spLocks noChangeShapeType="1"/>
            </p:cNvSpPr>
            <p:nvPr/>
          </p:nvSpPr>
          <p:spPr bwMode="auto">
            <a:xfrm flipH="1" flipV="1">
              <a:off x="3191" y="2304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8" name="Line 176"/>
            <p:cNvSpPr>
              <a:spLocks noChangeShapeType="1"/>
            </p:cNvSpPr>
            <p:nvPr/>
          </p:nvSpPr>
          <p:spPr bwMode="auto">
            <a:xfrm flipH="1" flipV="1">
              <a:off x="3192" y="2547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9" name="Line 177"/>
            <p:cNvSpPr>
              <a:spLocks noChangeShapeType="1"/>
            </p:cNvSpPr>
            <p:nvPr/>
          </p:nvSpPr>
          <p:spPr bwMode="auto">
            <a:xfrm flipV="1">
              <a:off x="3119" y="1771"/>
              <a:ext cx="43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0" name="Line 178"/>
            <p:cNvSpPr>
              <a:spLocks noChangeShapeType="1"/>
            </p:cNvSpPr>
            <p:nvPr/>
          </p:nvSpPr>
          <p:spPr bwMode="auto">
            <a:xfrm flipH="1" flipV="1">
              <a:off x="3115" y="1715"/>
              <a:ext cx="47" cy="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1" name="Line 179"/>
            <p:cNvSpPr>
              <a:spLocks noChangeShapeType="1"/>
            </p:cNvSpPr>
            <p:nvPr/>
          </p:nvSpPr>
          <p:spPr bwMode="auto">
            <a:xfrm flipV="1">
              <a:off x="3196" y="1719"/>
              <a:ext cx="86" cy="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2" name="Line 180"/>
            <p:cNvSpPr>
              <a:spLocks noChangeShapeType="1"/>
            </p:cNvSpPr>
            <p:nvPr/>
          </p:nvSpPr>
          <p:spPr bwMode="auto">
            <a:xfrm flipV="1">
              <a:off x="3120" y="3155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3" name="Line 181"/>
            <p:cNvSpPr>
              <a:spLocks noChangeShapeType="1"/>
            </p:cNvSpPr>
            <p:nvPr/>
          </p:nvSpPr>
          <p:spPr bwMode="auto">
            <a:xfrm flipV="1">
              <a:off x="3193" y="3155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4" name="Line 182"/>
            <p:cNvSpPr>
              <a:spLocks noChangeShapeType="1"/>
            </p:cNvSpPr>
            <p:nvPr/>
          </p:nvSpPr>
          <p:spPr bwMode="auto">
            <a:xfrm flipH="1">
              <a:off x="2524" y="3527"/>
              <a:ext cx="6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5" name="Line 183"/>
            <p:cNvSpPr>
              <a:spLocks noChangeShapeType="1"/>
            </p:cNvSpPr>
            <p:nvPr/>
          </p:nvSpPr>
          <p:spPr bwMode="auto">
            <a:xfrm>
              <a:off x="2524" y="3170"/>
              <a:ext cx="0" cy="3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6" name="Line 184"/>
            <p:cNvSpPr>
              <a:spLocks noChangeShapeType="1"/>
            </p:cNvSpPr>
            <p:nvPr/>
          </p:nvSpPr>
          <p:spPr bwMode="auto">
            <a:xfrm>
              <a:off x="3196" y="3275"/>
              <a:ext cx="0" cy="2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7" name="Line 185"/>
            <p:cNvSpPr>
              <a:spLocks noChangeShapeType="1"/>
            </p:cNvSpPr>
            <p:nvPr/>
          </p:nvSpPr>
          <p:spPr bwMode="auto">
            <a:xfrm>
              <a:off x="2525" y="3527"/>
              <a:ext cx="332" cy="3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8" name="Line 186"/>
            <p:cNvSpPr>
              <a:spLocks noChangeShapeType="1"/>
            </p:cNvSpPr>
            <p:nvPr/>
          </p:nvSpPr>
          <p:spPr bwMode="auto">
            <a:xfrm flipH="1">
              <a:off x="2859" y="3522"/>
              <a:ext cx="336" cy="3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9" name="Line 187"/>
            <p:cNvSpPr>
              <a:spLocks noChangeShapeType="1"/>
            </p:cNvSpPr>
            <p:nvPr/>
          </p:nvSpPr>
          <p:spPr bwMode="auto">
            <a:xfrm>
              <a:off x="2585" y="3594"/>
              <a:ext cx="11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0" name="Line 188"/>
            <p:cNvSpPr>
              <a:spLocks noChangeShapeType="1"/>
            </p:cNvSpPr>
            <p:nvPr/>
          </p:nvSpPr>
          <p:spPr bwMode="auto">
            <a:xfrm>
              <a:off x="2643" y="3657"/>
              <a:ext cx="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1" name="Line 189"/>
            <p:cNvSpPr>
              <a:spLocks noChangeShapeType="1"/>
            </p:cNvSpPr>
            <p:nvPr/>
          </p:nvSpPr>
          <p:spPr bwMode="auto">
            <a:xfrm>
              <a:off x="2699" y="3720"/>
              <a:ext cx="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2" name="Line 190"/>
            <p:cNvSpPr>
              <a:spLocks noChangeShapeType="1"/>
            </p:cNvSpPr>
            <p:nvPr/>
          </p:nvSpPr>
          <p:spPr bwMode="auto">
            <a:xfrm>
              <a:off x="2756" y="3783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3" name="Line 191"/>
            <p:cNvSpPr>
              <a:spLocks noChangeShapeType="1"/>
            </p:cNvSpPr>
            <p:nvPr/>
          </p:nvSpPr>
          <p:spPr bwMode="auto">
            <a:xfrm flipH="1">
              <a:off x="3014" y="3594"/>
              <a:ext cx="11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4" name="Line 192"/>
            <p:cNvSpPr>
              <a:spLocks noChangeShapeType="1"/>
            </p:cNvSpPr>
            <p:nvPr/>
          </p:nvSpPr>
          <p:spPr bwMode="auto">
            <a:xfrm flipH="1">
              <a:off x="2986" y="3657"/>
              <a:ext cx="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5" name="Line 193"/>
            <p:cNvSpPr>
              <a:spLocks noChangeShapeType="1"/>
            </p:cNvSpPr>
            <p:nvPr/>
          </p:nvSpPr>
          <p:spPr bwMode="auto">
            <a:xfrm flipH="1">
              <a:off x="2950" y="3720"/>
              <a:ext cx="6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6" name="Line 194"/>
            <p:cNvSpPr>
              <a:spLocks noChangeShapeType="1"/>
            </p:cNvSpPr>
            <p:nvPr/>
          </p:nvSpPr>
          <p:spPr bwMode="auto">
            <a:xfrm flipH="1">
              <a:off x="2917" y="3783"/>
              <a:ext cx="4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7" name="Line 195"/>
            <p:cNvSpPr>
              <a:spLocks noChangeShapeType="1"/>
            </p:cNvSpPr>
            <p:nvPr/>
          </p:nvSpPr>
          <p:spPr bwMode="auto">
            <a:xfrm>
              <a:off x="2491" y="2812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8" name="Line 196"/>
            <p:cNvSpPr>
              <a:spLocks noChangeShapeType="1"/>
            </p:cNvSpPr>
            <p:nvPr/>
          </p:nvSpPr>
          <p:spPr bwMode="auto">
            <a:xfrm flipH="1">
              <a:off x="2489" y="2933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9" name="Line 197"/>
            <p:cNvSpPr>
              <a:spLocks noChangeShapeType="1"/>
            </p:cNvSpPr>
            <p:nvPr/>
          </p:nvSpPr>
          <p:spPr bwMode="auto">
            <a:xfrm>
              <a:off x="2490" y="3055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0" name="Line 198"/>
            <p:cNvSpPr>
              <a:spLocks noChangeShapeType="1"/>
            </p:cNvSpPr>
            <p:nvPr/>
          </p:nvSpPr>
          <p:spPr bwMode="auto">
            <a:xfrm>
              <a:off x="2417" y="280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1" name="Line 199"/>
            <p:cNvSpPr>
              <a:spLocks noChangeShapeType="1"/>
            </p:cNvSpPr>
            <p:nvPr/>
          </p:nvSpPr>
          <p:spPr bwMode="auto">
            <a:xfrm flipH="1">
              <a:off x="2416" y="2928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2" name="Line 200"/>
            <p:cNvSpPr>
              <a:spLocks noChangeShapeType="1"/>
            </p:cNvSpPr>
            <p:nvPr/>
          </p:nvSpPr>
          <p:spPr bwMode="auto">
            <a:xfrm>
              <a:off x="2417" y="3050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3" name="Line 201"/>
            <p:cNvSpPr>
              <a:spLocks noChangeShapeType="1"/>
            </p:cNvSpPr>
            <p:nvPr/>
          </p:nvSpPr>
          <p:spPr bwMode="auto">
            <a:xfrm>
              <a:off x="2491" y="2326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4" name="Line 202"/>
            <p:cNvSpPr>
              <a:spLocks noChangeShapeType="1"/>
            </p:cNvSpPr>
            <p:nvPr/>
          </p:nvSpPr>
          <p:spPr bwMode="auto">
            <a:xfrm flipH="1">
              <a:off x="2489" y="2447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5" name="Line 203"/>
            <p:cNvSpPr>
              <a:spLocks noChangeShapeType="1"/>
            </p:cNvSpPr>
            <p:nvPr/>
          </p:nvSpPr>
          <p:spPr bwMode="auto">
            <a:xfrm>
              <a:off x="2490" y="2569"/>
              <a:ext cx="110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6" name="Line 204"/>
            <p:cNvSpPr>
              <a:spLocks noChangeShapeType="1"/>
            </p:cNvSpPr>
            <p:nvPr/>
          </p:nvSpPr>
          <p:spPr bwMode="auto">
            <a:xfrm flipH="1">
              <a:off x="2490" y="2690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7" name="Line 205"/>
            <p:cNvSpPr>
              <a:spLocks noChangeShapeType="1"/>
            </p:cNvSpPr>
            <p:nvPr/>
          </p:nvSpPr>
          <p:spPr bwMode="auto">
            <a:xfrm flipH="1">
              <a:off x="2416" y="2202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8" name="Line 206"/>
            <p:cNvSpPr>
              <a:spLocks noChangeShapeType="1"/>
            </p:cNvSpPr>
            <p:nvPr/>
          </p:nvSpPr>
          <p:spPr bwMode="auto">
            <a:xfrm>
              <a:off x="2417" y="2324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9" name="Line 207"/>
            <p:cNvSpPr>
              <a:spLocks noChangeShapeType="1"/>
            </p:cNvSpPr>
            <p:nvPr/>
          </p:nvSpPr>
          <p:spPr bwMode="auto">
            <a:xfrm flipH="1">
              <a:off x="2416" y="2444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0" name="Line 208"/>
            <p:cNvSpPr>
              <a:spLocks noChangeShapeType="1"/>
            </p:cNvSpPr>
            <p:nvPr/>
          </p:nvSpPr>
          <p:spPr bwMode="auto">
            <a:xfrm>
              <a:off x="2417" y="2566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1" name="Line 209"/>
            <p:cNvSpPr>
              <a:spLocks noChangeShapeType="1"/>
            </p:cNvSpPr>
            <p:nvPr/>
          </p:nvSpPr>
          <p:spPr bwMode="auto">
            <a:xfrm flipH="1">
              <a:off x="2416" y="2686"/>
              <a:ext cx="109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2" name="Rectangle 210"/>
            <p:cNvSpPr>
              <a:spLocks noChangeArrowheads="1"/>
            </p:cNvSpPr>
            <p:nvPr/>
          </p:nvSpPr>
          <p:spPr bwMode="auto">
            <a:xfrm>
              <a:off x="2781" y="1513"/>
              <a:ext cx="142" cy="1762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63" name="Rectangle 211"/>
            <p:cNvSpPr>
              <a:spLocks noChangeArrowheads="1"/>
            </p:cNvSpPr>
            <p:nvPr/>
          </p:nvSpPr>
          <p:spPr bwMode="auto">
            <a:xfrm>
              <a:off x="2791" y="1492"/>
              <a:ext cx="124" cy="40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64" name="Rectangle 212"/>
            <p:cNvSpPr>
              <a:spLocks noChangeArrowheads="1"/>
            </p:cNvSpPr>
            <p:nvPr/>
          </p:nvSpPr>
          <p:spPr bwMode="auto">
            <a:xfrm>
              <a:off x="2789" y="3255"/>
              <a:ext cx="124" cy="40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036" name="Group 247"/>
          <p:cNvGrpSpPr>
            <a:grpSpLocks/>
          </p:cNvGrpSpPr>
          <p:nvPr/>
        </p:nvGrpSpPr>
        <p:grpSpPr bwMode="auto">
          <a:xfrm>
            <a:off x="3132138" y="4005263"/>
            <a:ext cx="4002087" cy="1809750"/>
            <a:chOff x="220" y="1338"/>
            <a:chExt cx="5447" cy="2454"/>
          </a:xfrm>
        </p:grpSpPr>
        <p:sp>
          <p:nvSpPr>
            <p:cNvPr id="44038" name="Line 213"/>
            <p:cNvSpPr>
              <a:spLocks noChangeShapeType="1"/>
            </p:cNvSpPr>
            <p:nvPr/>
          </p:nvSpPr>
          <p:spPr bwMode="auto">
            <a:xfrm>
              <a:off x="756" y="2880"/>
              <a:ext cx="44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39" name="Line 214"/>
            <p:cNvSpPr>
              <a:spLocks noChangeShapeType="1"/>
            </p:cNvSpPr>
            <p:nvPr/>
          </p:nvSpPr>
          <p:spPr bwMode="auto">
            <a:xfrm flipH="1">
              <a:off x="2238" y="2117"/>
              <a:ext cx="125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0" name="Oval 215"/>
            <p:cNvSpPr>
              <a:spLocks noChangeArrowheads="1"/>
            </p:cNvSpPr>
            <p:nvPr/>
          </p:nvSpPr>
          <p:spPr bwMode="auto">
            <a:xfrm>
              <a:off x="2021" y="2064"/>
              <a:ext cx="211" cy="17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1" name="Line 216"/>
            <p:cNvSpPr>
              <a:spLocks noChangeShapeType="1"/>
            </p:cNvSpPr>
            <p:nvPr/>
          </p:nvSpPr>
          <p:spPr bwMode="auto">
            <a:xfrm flipH="1">
              <a:off x="1719" y="2117"/>
              <a:ext cx="29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2" name="Line 217"/>
            <p:cNvSpPr>
              <a:spLocks noChangeShapeType="1"/>
            </p:cNvSpPr>
            <p:nvPr/>
          </p:nvSpPr>
          <p:spPr bwMode="auto">
            <a:xfrm flipV="1">
              <a:off x="2010" y="2050"/>
              <a:ext cx="0" cy="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3" name="Line 218"/>
            <p:cNvSpPr>
              <a:spLocks noChangeShapeType="1"/>
            </p:cNvSpPr>
            <p:nvPr/>
          </p:nvSpPr>
          <p:spPr bwMode="auto">
            <a:xfrm flipH="1">
              <a:off x="2003" y="2050"/>
              <a:ext cx="24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4" name="Line 219"/>
            <p:cNvSpPr>
              <a:spLocks noChangeShapeType="1"/>
            </p:cNvSpPr>
            <p:nvPr/>
          </p:nvSpPr>
          <p:spPr bwMode="auto">
            <a:xfrm flipV="1">
              <a:off x="2236" y="2049"/>
              <a:ext cx="0" cy="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5" name="Line 220"/>
            <p:cNvSpPr>
              <a:spLocks noChangeShapeType="1"/>
            </p:cNvSpPr>
            <p:nvPr/>
          </p:nvSpPr>
          <p:spPr bwMode="auto">
            <a:xfrm flipH="1">
              <a:off x="3722" y="2117"/>
              <a:ext cx="29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6" name="Line 221"/>
            <p:cNvSpPr>
              <a:spLocks noChangeShapeType="1"/>
            </p:cNvSpPr>
            <p:nvPr/>
          </p:nvSpPr>
          <p:spPr bwMode="auto">
            <a:xfrm flipV="1">
              <a:off x="3494" y="2050"/>
              <a:ext cx="0" cy="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7" name="Line 222"/>
            <p:cNvSpPr>
              <a:spLocks noChangeShapeType="1"/>
            </p:cNvSpPr>
            <p:nvPr/>
          </p:nvSpPr>
          <p:spPr bwMode="auto">
            <a:xfrm flipH="1">
              <a:off x="3487" y="2050"/>
              <a:ext cx="24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8" name="Line 223"/>
            <p:cNvSpPr>
              <a:spLocks noChangeShapeType="1"/>
            </p:cNvSpPr>
            <p:nvPr/>
          </p:nvSpPr>
          <p:spPr bwMode="auto">
            <a:xfrm flipV="1">
              <a:off x="3720" y="2049"/>
              <a:ext cx="0" cy="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9" name="Line 224"/>
            <p:cNvSpPr>
              <a:spLocks noChangeShapeType="1"/>
            </p:cNvSpPr>
            <p:nvPr/>
          </p:nvSpPr>
          <p:spPr bwMode="auto">
            <a:xfrm flipH="1">
              <a:off x="2238" y="3009"/>
              <a:ext cx="125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0" name="Oval 225"/>
            <p:cNvSpPr>
              <a:spLocks noChangeArrowheads="1"/>
            </p:cNvSpPr>
            <p:nvPr/>
          </p:nvSpPr>
          <p:spPr bwMode="auto">
            <a:xfrm>
              <a:off x="2021" y="2885"/>
              <a:ext cx="211" cy="17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1" name="Line 226"/>
            <p:cNvSpPr>
              <a:spLocks noChangeShapeType="1"/>
            </p:cNvSpPr>
            <p:nvPr/>
          </p:nvSpPr>
          <p:spPr bwMode="auto">
            <a:xfrm flipH="1">
              <a:off x="1719" y="3009"/>
              <a:ext cx="29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2" name="Line 227"/>
            <p:cNvSpPr>
              <a:spLocks noChangeShapeType="1"/>
            </p:cNvSpPr>
            <p:nvPr/>
          </p:nvSpPr>
          <p:spPr bwMode="auto">
            <a:xfrm>
              <a:off x="2010" y="3010"/>
              <a:ext cx="0" cy="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3" name="Line 228"/>
            <p:cNvSpPr>
              <a:spLocks noChangeShapeType="1"/>
            </p:cNvSpPr>
            <p:nvPr/>
          </p:nvSpPr>
          <p:spPr bwMode="auto">
            <a:xfrm flipH="1">
              <a:off x="2003" y="3076"/>
              <a:ext cx="24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4" name="Line 229"/>
            <p:cNvSpPr>
              <a:spLocks noChangeShapeType="1"/>
            </p:cNvSpPr>
            <p:nvPr/>
          </p:nvSpPr>
          <p:spPr bwMode="auto">
            <a:xfrm>
              <a:off x="2236" y="3011"/>
              <a:ext cx="0" cy="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055" name="Group 230"/>
            <p:cNvGrpSpPr>
              <a:grpSpLocks/>
            </p:cNvGrpSpPr>
            <p:nvPr/>
          </p:nvGrpSpPr>
          <p:grpSpPr bwMode="auto">
            <a:xfrm>
              <a:off x="3487" y="2885"/>
              <a:ext cx="530" cy="192"/>
              <a:chOff x="3487" y="2885"/>
              <a:chExt cx="530" cy="192"/>
            </a:xfrm>
          </p:grpSpPr>
          <p:sp>
            <p:nvSpPr>
              <p:cNvPr id="44067" name="Line 231"/>
              <p:cNvSpPr>
                <a:spLocks noChangeShapeType="1"/>
              </p:cNvSpPr>
              <p:nvPr/>
            </p:nvSpPr>
            <p:spPr bwMode="auto">
              <a:xfrm flipH="1">
                <a:off x="3722" y="3009"/>
                <a:ext cx="295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68" name="Oval 232"/>
              <p:cNvSpPr>
                <a:spLocks noChangeArrowheads="1"/>
              </p:cNvSpPr>
              <p:nvPr/>
            </p:nvSpPr>
            <p:spPr bwMode="auto">
              <a:xfrm>
                <a:off x="3505" y="2885"/>
                <a:ext cx="211" cy="17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9" name="Line 233"/>
              <p:cNvSpPr>
                <a:spLocks noChangeShapeType="1"/>
              </p:cNvSpPr>
              <p:nvPr/>
            </p:nvSpPr>
            <p:spPr bwMode="auto">
              <a:xfrm>
                <a:off x="3494" y="3010"/>
                <a:ext cx="0" cy="6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70" name="Line 234"/>
              <p:cNvSpPr>
                <a:spLocks noChangeShapeType="1"/>
              </p:cNvSpPr>
              <p:nvPr/>
            </p:nvSpPr>
            <p:spPr bwMode="auto">
              <a:xfrm flipH="1">
                <a:off x="3487" y="3076"/>
                <a:ext cx="241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71" name="Line 235"/>
              <p:cNvSpPr>
                <a:spLocks noChangeShapeType="1"/>
              </p:cNvSpPr>
              <p:nvPr/>
            </p:nvSpPr>
            <p:spPr bwMode="auto">
              <a:xfrm>
                <a:off x="3720" y="3011"/>
                <a:ext cx="0" cy="6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056" name="Line 236"/>
            <p:cNvSpPr>
              <a:spLocks noChangeShapeType="1"/>
            </p:cNvSpPr>
            <p:nvPr/>
          </p:nvSpPr>
          <p:spPr bwMode="auto">
            <a:xfrm flipV="1">
              <a:off x="1716" y="1338"/>
              <a:ext cx="0" cy="7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7" name="Line 237"/>
            <p:cNvSpPr>
              <a:spLocks noChangeShapeType="1"/>
            </p:cNvSpPr>
            <p:nvPr/>
          </p:nvSpPr>
          <p:spPr bwMode="auto">
            <a:xfrm flipV="1">
              <a:off x="4014" y="1437"/>
              <a:ext cx="0" cy="67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8" name="Line 238"/>
            <p:cNvSpPr>
              <a:spLocks noChangeShapeType="1"/>
            </p:cNvSpPr>
            <p:nvPr/>
          </p:nvSpPr>
          <p:spPr bwMode="auto">
            <a:xfrm flipV="1">
              <a:off x="4014" y="3004"/>
              <a:ext cx="0" cy="7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9" name="Line 239"/>
            <p:cNvSpPr>
              <a:spLocks noChangeShapeType="1"/>
            </p:cNvSpPr>
            <p:nvPr/>
          </p:nvSpPr>
          <p:spPr bwMode="auto">
            <a:xfrm flipV="1">
              <a:off x="1716" y="3007"/>
              <a:ext cx="0" cy="78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0" name="Rectangle 240"/>
            <p:cNvSpPr>
              <a:spLocks noChangeArrowheads="1"/>
            </p:cNvSpPr>
            <p:nvPr/>
          </p:nvSpPr>
          <p:spPr bwMode="auto">
            <a:xfrm>
              <a:off x="220" y="1400"/>
              <a:ext cx="1647" cy="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b="1">
                  <a:latin typeface="Times New Roman" pitchFamily="18" charset="0"/>
                </a:rPr>
                <a:t>Atmos</a:t>
              </a:r>
              <a:r>
                <a:rPr lang="hr-HR" b="1">
                  <a:latin typeface="Times New Roman" pitchFamily="18" charset="0"/>
                </a:rPr>
                <a:t>fera</a:t>
              </a:r>
              <a:endParaRPr lang="en-US" b="1">
                <a:latin typeface="Times New Roman" pitchFamily="18" charset="0"/>
              </a:endParaRPr>
            </a:p>
            <a:p>
              <a:pPr algn="ctr" eaLnBrk="0" hangingPunct="0"/>
              <a:r>
                <a:rPr lang="en-US" b="1">
                  <a:latin typeface="Times New Roman" pitchFamily="18" charset="0"/>
                </a:rPr>
                <a:t>(760 tor)</a:t>
              </a:r>
            </a:p>
          </p:txBody>
        </p:sp>
        <p:sp>
          <p:nvSpPr>
            <p:cNvPr id="44061" name="Rectangle 241"/>
            <p:cNvSpPr>
              <a:spLocks noChangeArrowheads="1"/>
            </p:cNvSpPr>
            <p:nvPr/>
          </p:nvSpPr>
          <p:spPr bwMode="auto">
            <a:xfrm>
              <a:off x="4263" y="1400"/>
              <a:ext cx="1404" cy="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b="1">
                  <a:latin typeface="Times New Roman" pitchFamily="18" charset="0"/>
                </a:rPr>
                <a:t>Va</a:t>
              </a:r>
              <a:r>
                <a:rPr lang="hr-HR" b="1">
                  <a:latin typeface="Times New Roman" pitchFamily="18" charset="0"/>
                </a:rPr>
                <a:t>kuum</a:t>
              </a:r>
              <a:endParaRPr lang="en-US" b="1">
                <a:latin typeface="Times New Roman" pitchFamily="18" charset="0"/>
              </a:endParaRPr>
            </a:p>
          </p:txBody>
        </p:sp>
        <p:sp>
          <p:nvSpPr>
            <p:cNvPr id="44062" name="Line 242"/>
            <p:cNvSpPr>
              <a:spLocks noChangeShapeType="1"/>
            </p:cNvSpPr>
            <p:nvPr/>
          </p:nvSpPr>
          <p:spPr bwMode="auto">
            <a:xfrm>
              <a:off x="2329" y="2235"/>
              <a:ext cx="1562" cy="0"/>
            </a:xfrm>
            <a:prstGeom prst="line">
              <a:avLst/>
            </a:prstGeom>
            <a:noFill/>
            <a:ln w="101600">
              <a:solidFill>
                <a:srgbClr val="EAEC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3" name="Line 243"/>
            <p:cNvSpPr>
              <a:spLocks noChangeShapeType="1"/>
            </p:cNvSpPr>
            <p:nvPr/>
          </p:nvSpPr>
          <p:spPr bwMode="auto">
            <a:xfrm>
              <a:off x="756" y="2256"/>
              <a:ext cx="44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4" name="Oval 244"/>
            <p:cNvSpPr>
              <a:spLocks noChangeArrowheads="1"/>
            </p:cNvSpPr>
            <p:nvPr/>
          </p:nvSpPr>
          <p:spPr bwMode="auto">
            <a:xfrm>
              <a:off x="3505" y="2064"/>
              <a:ext cx="211" cy="16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5" name="Arc 245"/>
            <p:cNvSpPr>
              <a:spLocks/>
            </p:cNvSpPr>
            <p:nvPr/>
          </p:nvSpPr>
          <p:spPr bwMode="auto">
            <a:xfrm>
              <a:off x="3911" y="1946"/>
              <a:ext cx="355" cy="3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76200" cap="rnd">
              <a:solidFill>
                <a:srgbClr val="EAEC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6" name="AutoShape 246"/>
            <p:cNvSpPr>
              <a:spLocks noChangeArrowheads="1"/>
            </p:cNvSpPr>
            <p:nvPr/>
          </p:nvSpPr>
          <p:spPr bwMode="auto">
            <a:xfrm>
              <a:off x="4177" y="1736"/>
              <a:ext cx="138" cy="213"/>
            </a:xfrm>
            <a:prstGeom prst="triangle">
              <a:avLst>
                <a:gd name="adj" fmla="val 49995"/>
              </a:avLst>
            </a:prstGeom>
            <a:solidFill>
              <a:srgbClr val="EAEC5E"/>
            </a:solidFill>
            <a:ln w="12700">
              <a:solidFill>
                <a:srgbClr val="EAEC5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" name="81F21409.wav">
            <a:hlinkClick r:id="" action="ppaction://media"/>
          </p:cNvPr>
          <p:cNvPicPr>
            <a:picLocks noChangeAspect="1"/>
          </p:cNvPicPr>
          <p:nvPr>
            <a:wavAudioFile r:embed="rId1" name="81F2BE7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876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Provera da li sistem “pušta”</a:t>
            </a:r>
            <a:r>
              <a:rPr lang="hr-HR" smtClean="0"/>
              <a:t> </a:t>
            </a:r>
            <a:endParaRPr lang="en-US" smtClean="0"/>
          </a:p>
        </p:txBody>
      </p:sp>
      <p:pic>
        <p:nvPicPr>
          <p:cNvPr id="45059" name="Picture 4"/>
          <p:cNvPicPr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628775"/>
            <a:ext cx="7921625" cy="4895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9A451440.wav">
            <a:hlinkClick r:id="" action="ppaction://media"/>
          </p:cNvPr>
          <p:cNvPicPr>
            <a:picLocks noChangeAspect="1"/>
          </p:cNvPicPr>
          <p:nvPr>
            <a:wavAudioFile r:embed="rId1" name="9A454D0C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HELIJUM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89138"/>
            <a:ext cx="8229600" cy="3124200"/>
          </a:xfrm>
        </p:spPr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Helijum je lak i mali</a:t>
            </a:r>
          </a:p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Mala koncentracija u vazduhu (0,0005%)</a:t>
            </a:r>
          </a:p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Omogućava dinamičko testiranje</a:t>
            </a:r>
          </a:p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Omogućava nedestruktivno testiranje</a:t>
            </a:r>
          </a:p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Nije toksičan, slabo reaktivan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" name="83E01440.wav">
            <a:hlinkClick r:id="" action="ppaction://media"/>
          </p:cNvPr>
          <p:cNvPicPr>
            <a:picLocks noChangeAspect="1"/>
          </p:cNvPicPr>
          <p:nvPr>
            <a:wavAudioFile r:embed="rId1" name="83E0767E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94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554163" y="1052513"/>
            <a:ext cx="5594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Atmo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sferski pritisak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 (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s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tan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dardni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) =</a:t>
            </a: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1116013" y="1795463"/>
            <a:ext cx="1336675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0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14,7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29,9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760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760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760 000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101 325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1,013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1013</a:t>
            </a: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3151188" y="1776413"/>
            <a:ext cx="4689475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gauge pressure (psig)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pounds per square inch (psia)</a:t>
            </a: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in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ča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žive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m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i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limetara žive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tor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a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militor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a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ili mikrona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pas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k</a:t>
            </a: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al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a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bar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a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milibar</a:t>
            </a:r>
            <a:r>
              <a:rPr lang="hr-HR" sz="2800" b="1">
                <a:solidFill>
                  <a:srgbClr val="000066"/>
                </a:solidFill>
                <a:latin typeface="Times New Roman" pitchFamily="18" charset="0"/>
              </a:rPr>
              <a:t>a</a:t>
            </a:r>
            <a:endParaRPr lang="en-US" sz="2800" b="1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6149" name="Line 8"/>
          <p:cNvSpPr>
            <a:spLocks noChangeShapeType="1"/>
          </p:cNvSpPr>
          <p:nvPr/>
        </p:nvSpPr>
        <p:spPr bwMode="auto">
          <a:xfrm>
            <a:off x="1208088" y="1647825"/>
            <a:ext cx="6572250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Line 9"/>
          <p:cNvSpPr>
            <a:spLocks noChangeShapeType="1"/>
          </p:cNvSpPr>
          <p:nvPr/>
        </p:nvSpPr>
        <p:spPr bwMode="auto">
          <a:xfrm>
            <a:off x="1208088" y="981075"/>
            <a:ext cx="6572250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7CF0815.wav">
            <a:hlinkClick r:id="" action="ppaction://media"/>
          </p:cNvPr>
          <p:cNvPicPr>
            <a:picLocks noChangeAspect="1"/>
          </p:cNvPicPr>
          <p:nvPr>
            <a:wavAudioFile r:embed="rId1" name="7CF08AF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Vakuum se klasifikuje: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smtClean="0"/>
              <a:t>   </a:t>
            </a:r>
            <a:r>
              <a:rPr lang="hr-HR" smtClean="0">
                <a:solidFill>
                  <a:srgbClr val="000066"/>
                </a:solidFill>
              </a:rPr>
              <a:t>Opseg				   Pritisak</a:t>
            </a:r>
          </a:p>
          <a:p>
            <a:pPr eaLnBrk="1" hangingPunct="1">
              <a:buFontTx/>
              <a:buNone/>
            </a:pPr>
            <a:endParaRPr lang="hr-HR" smtClean="0">
              <a:solidFill>
                <a:srgbClr val="000066"/>
              </a:solidFill>
            </a:endParaRPr>
          </a:p>
          <a:p>
            <a:pPr eaLnBrk="1" hangingPunct="1"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grubi vakuum			10</a:t>
            </a:r>
            <a:r>
              <a:rPr lang="hr-HR" baseline="30000" smtClean="0">
                <a:solidFill>
                  <a:srgbClr val="000066"/>
                </a:solidFill>
              </a:rPr>
              <a:t>0</a:t>
            </a:r>
            <a:r>
              <a:rPr lang="hr-HR" smtClean="0">
                <a:solidFill>
                  <a:srgbClr val="000066"/>
                </a:solidFill>
              </a:rPr>
              <a:t> – 10</a:t>
            </a:r>
            <a:r>
              <a:rPr lang="hr-HR" baseline="30000" smtClean="0">
                <a:solidFill>
                  <a:srgbClr val="000066"/>
                </a:solidFill>
              </a:rPr>
              <a:t>-3</a:t>
            </a:r>
            <a:r>
              <a:rPr lang="hr-HR" smtClean="0">
                <a:solidFill>
                  <a:srgbClr val="000066"/>
                </a:solidFill>
              </a:rPr>
              <a:t> bar</a:t>
            </a:r>
          </a:p>
          <a:p>
            <a:pPr eaLnBrk="1" hangingPunct="1"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srednji vakuum		        10</a:t>
            </a:r>
            <a:r>
              <a:rPr lang="hr-HR" baseline="30000" smtClean="0">
                <a:solidFill>
                  <a:srgbClr val="000066"/>
                </a:solidFill>
              </a:rPr>
              <a:t>-3</a:t>
            </a:r>
            <a:r>
              <a:rPr lang="hr-HR" smtClean="0">
                <a:solidFill>
                  <a:srgbClr val="000066"/>
                </a:solidFill>
              </a:rPr>
              <a:t> – 10</a:t>
            </a:r>
            <a:r>
              <a:rPr lang="hr-HR" baseline="30000" smtClean="0">
                <a:solidFill>
                  <a:srgbClr val="000066"/>
                </a:solidFill>
              </a:rPr>
              <a:t>-6</a:t>
            </a:r>
            <a:r>
              <a:rPr lang="hr-HR" smtClean="0">
                <a:solidFill>
                  <a:srgbClr val="000066"/>
                </a:solidFill>
              </a:rPr>
              <a:t> bar</a:t>
            </a:r>
          </a:p>
          <a:p>
            <a:pPr eaLnBrk="1" hangingPunct="1"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visoki vakuum			10</a:t>
            </a:r>
            <a:r>
              <a:rPr lang="hr-HR" baseline="30000" smtClean="0">
                <a:solidFill>
                  <a:srgbClr val="000066"/>
                </a:solidFill>
              </a:rPr>
              <a:t>-6</a:t>
            </a:r>
            <a:r>
              <a:rPr lang="hr-HR" smtClean="0">
                <a:solidFill>
                  <a:srgbClr val="000066"/>
                </a:solidFill>
              </a:rPr>
              <a:t> – 10</a:t>
            </a:r>
            <a:r>
              <a:rPr lang="hr-HR" baseline="30000" smtClean="0">
                <a:solidFill>
                  <a:srgbClr val="000066"/>
                </a:solidFill>
              </a:rPr>
              <a:t>-9</a:t>
            </a:r>
            <a:r>
              <a:rPr lang="hr-HR" smtClean="0">
                <a:solidFill>
                  <a:srgbClr val="000066"/>
                </a:solidFill>
              </a:rPr>
              <a:t> bar</a:t>
            </a:r>
          </a:p>
          <a:p>
            <a:pPr eaLnBrk="1" hangingPunct="1"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ultravisoki vakuum		ispod 10</a:t>
            </a:r>
            <a:r>
              <a:rPr lang="hr-HR" baseline="30000" smtClean="0">
                <a:solidFill>
                  <a:srgbClr val="000066"/>
                </a:solidFill>
              </a:rPr>
              <a:t>-9</a:t>
            </a:r>
            <a:r>
              <a:rPr lang="hr-HR" smtClean="0">
                <a:solidFill>
                  <a:srgbClr val="000066"/>
                </a:solidFill>
              </a:rPr>
              <a:t> bar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468313" y="1989138"/>
            <a:ext cx="8135937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468313" y="2636838"/>
            <a:ext cx="8135937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1298831.wav">
            <a:hlinkClick r:id="" action="ppaction://media"/>
          </p:cNvPr>
          <p:cNvPicPr>
            <a:picLocks noChangeAspect="1"/>
          </p:cNvPicPr>
          <p:nvPr>
            <a:wavAudioFile r:embed="rId1" name="1298420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594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0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Jedinice za pritisak:</a:t>
            </a:r>
            <a:endParaRPr lang="en-US" smtClean="0">
              <a:solidFill>
                <a:srgbClr val="000066"/>
              </a:solidFill>
            </a:endParaRPr>
          </a:p>
        </p:txBody>
      </p:sp>
      <p:graphicFrame>
        <p:nvGraphicFramePr>
          <p:cNvPr id="44625" name="Group 161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5"/>
        </p:xfrm>
        <a:graphic>
          <a:graphicData uri="http://schemas.openxmlformats.org/drawingml/2006/table">
            <a:tbl>
              <a:tblPr/>
              <a:tblGrid>
                <a:gridCol w="1090613"/>
                <a:gridCol w="547687"/>
                <a:gridCol w="830263"/>
                <a:gridCol w="787400"/>
                <a:gridCol w="933450"/>
                <a:gridCol w="976312"/>
                <a:gridCol w="704850"/>
                <a:gridCol w="668338"/>
                <a:gridCol w="838200"/>
                <a:gridCol w="852487"/>
              </a:tblGrid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mbar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torr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Pa(Nm</a:t>
                      </a:r>
                      <a:r>
                        <a:rPr kumimoji="0" lang="en-US" sz="9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atm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u Hg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mmHg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u H</a:t>
                      </a:r>
                      <a:r>
                        <a:rPr kumimoji="0" lang="en-US" sz="9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mm H</a:t>
                      </a:r>
                      <a:r>
                        <a:rPr kumimoji="0" lang="en-US" sz="9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mbar 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1x10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0.75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9.869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2.953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0.75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0.402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10.197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bar 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0.987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29.53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4.015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1.02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torr 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1.333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1.333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1.333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1.316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3.937 x10 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0.535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13.59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Pa (Nm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0.01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9.87 x 10-6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2.953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4.015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0.102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atm 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1.013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1.013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7.6 x 102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1.013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29.92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7.6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4.068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1.033x10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lbin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68.95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6.895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51.71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6.895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6.805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2.036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51.71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27.68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7.03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kgf cm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=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9.807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0.981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7.356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9.807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0.968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28.96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7.356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3.937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u Hg 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33.86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3.386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25.4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3.386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3.342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25.4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13.6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3.45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mm Hg 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1.333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1.333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1.333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1.316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3.937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0.535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13.59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u H</a:t>
                      </a:r>
                      <a:r>
                        <a:rPr kumimoji="0" lang="en-US" sz="9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 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2.491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2.491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1.868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2.491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2.458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7.356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1.868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25.4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mm H</a:t>
                      </a:r>
                      <a:r>
                        <a:rPr kumimoji="0" lang="en-US" sz="9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O=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9.807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9.807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7.354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9.807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9.677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2.896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7.354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3.394 x 10</a:t>
                      </a:r>
                      <a:r>
                        <a:rPr kumimoji="0" lang="en-US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</a:tbl>
          </a:graphicData>
        </a:graphic>
      </p:graphicFrame>
      <p:sp>
        <p:nvSpPr>
          <p:cNvPr id="8340" name="Text Box 1616"/>
          <p:cNvSpPr txBox="1">
            <a:spLocks noChangeArrowheads="1"/>
          </p:cNvSpPr>
          <p:nvPr/>
        </p:nvSpPr>
        <p:spPr bwMode="auto">
          <a:xfrm>
            <a:off x="898525" y="6340475"/>
            <a:ext cx="5905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66"/>
                </a:solidFill>
              </a:rPr>
              <a:t> 1 dyn cm</a:t>
            </a:r>
            <a:r>
              <a:rPr lang="en-US" baseline="30000">
                <a:solidFill>
                  <a:srgbClr val="000066"/>
                </a:solidFill>
              </a:rPr>
              <a:t>-2</a:t>
            </a:r>
            <a:r>
              <a:rPr lang="en-US">
                <a:solidFill>
                  <a:srgbClr val="000066"/>
                </a:solidFill>
              </a:rPr>
              <a:t>  = 0.1 Pa (Nm</a:t>
            </a:r>
            <a:r>
              <a:rPr lang="en-US" baseline="30000">
                <a:solidFill>
                  <a:srgbClr val="000066"/>
                </a:solidFill>
              </a:rPr>
              <a:t>-2</a:t>
            </a:r>
            <a:r>
              <a:rPr lang="en-US">
                <a:solidFill>
                  <a:srgbClr val="000066"/>
                </a:solidFill>
              </a:rPr>
              <a:t>) = 10</a:t>
            </a:r>
            <a:r>
              <a:rPr lang="en-US" baseline="30000">
                <a:solidFill>
                  <a:srgbClr val="000066"/>
                </a:solidFill>
              </a:rPr>
              <a:t>-3</a:t>
            </a:r>
            <a:r>
              <a:rPr lang="en-US">
                <a:solidFill>
                  <a:srgbClr val="000066"/>
                </a:solidFill>
              </a:rPr>
              <a:t> mbar</a:t>
            </a:r>
          </a:p>
        </p:txBody>
      </p:sp>
      <p:pic>
        <p:nvPicPr>
          <p:cNvPr id="2" name="EE781159.wav">
            <a:hlinkClick r:id="" action="ppaction://media"/>
          </p:cNvPr>
          <p:cNvPicPr>
            <a:picLocks noChangeAspect="1"/>
          </p:cNvPicPr>
          <p:nvPr>
            <a:wavAudioFile r:embed="rId1" name="EE782EF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2182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Vakuum se postiže pomoću vakuumskih pumpi</a:t>
            </a:r>
            <a:endParaRPr lang="en-US" sz="4000" smtClean="0">
              <a:solidFill>
                <a:srgbClr val="000066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hr-HR" sz="2800" smtClean="0"/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Karakteristike pumpi: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	- </a:t>
            </a:r>
            <a:r>
              <a:rPr lang="hr-HR" sz="2800" b="1" smtClean="0">
                <a:solidFill>
                  <a:srgbClr val="000066"/>
                </a:solidFill>
              </a:rPr>
              <a:t>kapacitet</a:t>
            </a:r>
            <a:r>
              <a:rPr lang="hr-HR" sz="2800" smtClean="0">
                <a:solidFill>
                  <a:srgbClr val="000066"/>
                </a:solidFill>
              </a:rPr>
              <a:t>: zapremina koju pumpa izbacuje u jedinici vremena (dm</a:t>
            </a:r>
            <a:r>
              <a:rPr lang="hr-HR" sz="2800" baseline="30000" smtClean="0">
                <a:solidFill>
                  <a:srgbClr val="000066"/>
                </a:solidFill>
              </a:rPr>
              <a:t>3</a:t>
            </a:r>
            <a:r>
              <a:rPr lang="hr-HR" sz="2800" smtClean="0">
                <a:solidFill>
                  <a:srgbClr val="000066"/>
                </a:solidFill>
              </a:rPr>
              <a:t>/s ili m</a:t>
            </a:r>
            <a:r>
              <a:rPr lang="hr-HR" sz="2800" baseline="30000" smtClean="0">
                <a:solidFill>
                  <a:srgbClr val="000066"/>
                </a:solidFill>
              </a:rPr>
              <a:t>3</a:t>
            </a:r>
            <a:r>
              <a:rPr lang="hr-HR" sz="2800" smtClean="0">
                <a:solidFill>
                  <a:srgbClr val="000066"/>
                </a:solidFill>
              </a:rPr>
              <a:t>/h). To je konstrukciona osobina pumpe, nezavisna od postignutog vakuuma-određuje vreme za koje će pumpa postići određeni vakuum.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	- </a:t>
            </a:r>
            <a:r>
              <a:rPr lang="hr-HR" sz="2800" b="1" smtClean="0">
                <a:solidFill>
                  <a:srgbClr val="000066"/>
                </a:solidFill>
              </a:rPr>
              <a:t>maksimalan vakuum</a:t>
            </a:r>
            <a:endParaRPr lang="en-US" sz="2800" b="1" smtClean="0">
              <a:solidFill>
                <a:srgbClr val="000066"/>
              </a:solidFill>
            </a:endParaRPr>
          </a:p>
        </p:txBody>
      </p:sp>
      <p:pic>
        <p:nvPicPr>
          <p:cNvPr id="2" name="D1741174.wav">
            <a:hlinkClick r:id="" action="ppaction://media"/>
          </p:cNvPr>
          <p:cNvPicPr>
            <a:picLocks noChangeAspect="1"/>
          </p:cNvPicPr>
          <p:nvPr>
            <a:wavAudioFile r:embed="rId1" name="D17433A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MEHANIČKE PUMPE: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10243" name="Picture 4" descr="MehenickaPump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773238"/>
            <a:ext cx="4640262" cy="4824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5364163" y="1916113"/>
            <a:ext cx="3468687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Uljna mehanička pumpa</a:t>
            </a:r>
          </a:p>
          <a:p>
            <a:pPr eaLnBrk="1" hangingPunct="1"/>
            <a:endParaRPr lang="hr-HR" b="1">
              <a:solidFill>
                <a:srgbClr val="000066"/>
              </a:solidFill>
            </a:endParaRPr>
          </a:p>
          <a:p>
            <a:pPr eaLnBrk="1" hangingPunct="1"/>
            <a:endParaRPr lang="hr-HR" b="1">
              <a:solidFill>
                <a:srgbClr val="000066"/>
              </a:solidFill>
            </a:endParaRP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Maksimalan vakuum 5</a:t>
            </a:r>
            <a:r>
              <a:rPr lang="en-US" b="1">
                <a:solidFill>
                  <a:srgbClr val="000066"/>
                </a:solidFill>
                <a:cs typeface="Arial" charset="0"/>
              </a:rPr>
              <a:t>·</a:t>
            </a:r>
            <a:r>
              <a:rPr lang="hr-HR" b="1">
                <a:solidFill>
                  <a:srgbClr val="000066"/>
                </a:solidFill>
                <a:cs typeface="Arial" charset="0"/>
              </a:rPr>
              <a:t>10</a:t>
            </a:r>
            <a:r>
              <a:rPr lang="hr-HR" b="1" baseline="30000">
                <a:solidFill>
                  <a:srgbClr val="000066"/>
                </a:solidFill>
                <a:cs typeface="Arial" charset="0"/>
              </a:rPr>
              <a:t>-5</a:t>
            </a:r>
            <a:r>
              <a:rPr lang="hr-HR" b="1">
                <a:solidFill>
                  <a:srgbClr val="000066"/>
                </a:solidFill>
                <a:cs typeface="Arial" charset="0"/>
              </a:rPr>
              <a:t> bar</a:t>
            </a:r>
          </a:p>
          <a:p>
            <a:pPr eaLnBrk="1" hangingPunct="1"/>
            <a:endParaRPr lang="hr-HR" b="1">
              <a:solidFill>
                <a:srgbClr val="000066"/>
              </a:solidFill>
              <a:cs typeface="Arial" charset="0"/>
            </a:endParaRPr>
          </a:p>
          <a:p>
            <a:pPr eaLnBrk="1" hangingPunct="1"/>
            <a:r>
              <a:rPr lang="hr-HR" b="1">
                <a:solidFill>
                  <a:srgbClr val="000066"/>
                </a:solidFill>
                <a:cs typeface="Arial" charset="0"/>
              </a:rPr>
              <a:t>Kapacitet laboratorijskih 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  <a:cs typeface="Arial" charset="0"/>
              </a:rPr>
              <a:t>pumpi: 2-8 m</a:t>
            </a:r>
            <a:r>
              <a:rPr lang="hr-HR" b="1" baseline="30000">
                <a:solidFill>
                  <a:srgbClr val="000066"/>
                </a:solidFill>
                <a:cs typeface="Arial" charset="0"/>
              </a:rPr>
              <a:t>3</a:t>
            </a:r>
            <a:r>
              <a:rPr lang="hr-HR" b="1">
                <a:solidFill>
                  <a:srgbClr val="000066"/>
                </a:solidFill>
                <a:cs typeface="Arial" charset="0"/>
              </a:rPr>
              <a:t>/h</a:t>
            </a:r>
            <a:endParaRPr lang="en-US" b="1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5435600" y="4652963"/>
            <a:ext cx="285115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rotor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pokretna krilca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opruga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stator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slavina gasnog balasta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izduvni ventil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izduvni otvor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345D1174.wav">
            <a:hlinkClick r:id="" action="ppaction://media"/>
          </p:cNvPr>
          <p:cNvPicPr>
            <a:picLocks noChangeAspect="1"/>
          </p:cNvPicPr>
          <p:nvPr>
            <a:wavAudioFile r:embed="rId1" name="345DCC9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531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824</Words>
  <Application>Microsoft Office PowerPoint</Application>
  <PresentationFormat>On-screen Show (4:3)</PresentationFormat>
  <Paragraphs>350</Paragraphs>
  <Slides>44</Slides>
  <Notes>44</Notes>
  <HiddenSlides>0</HiddenSlides>
  <MMClips>44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Default Design</vt:lpstr>
      <vt:lpstr>Equation</vt:lpstr>
      <vt:lpstr>VAKUUMSKA TEHNIKA</vt:lpstr>
      <vt:lpstr>ZAŠTO JE POTREBAN VAKUUM?</vt:lpstr>
      <vt:lpstr>Da bi se dobile čiste površine</vt:lpstr>
      <vt:lpstr>PowerPoint Presentation</vt:lpstr>
      <vt:lpstr>PowerPoint Presentation</vt:lpstr>
      <vt:lpstr>Vakuum se klasifikuje:</vt:lpstr>
      <vt:lpstr>Jedinice za pritisak:</vt:lpstr>
      <vt:lpstr>Vakuum se postiže pomoću vakuumskih pumpi</vt:lpstr>
      <vt:lpstr>MEHANIČKE PUMPE:</vt:lpstr>
      <vt:lpstr>PowerPoint Presentation</vt:lpstr>
      <vt:lpstr>PowerPoint Presentation</vt:lpstr>
      <vt:lpstr>PowerPoint Presentation</vt:lpstr>
      <vt:lpstr>PowerPoint Presentation</vt:lpstr>
      <vt:lpstr>Turbomolekularna pumpa</vt:lpstr>
      <vt:lpstr>Turbomolekularna pumpa</vt:lpstr>
      <vt:lpstr>DIFUZIONA PUMPA</vt:lpstr>
      <vt:lpstr>PowerPoint Presentation</vt:lpstr>
      <vt:lpstr>Difuziona živina pumpa</vt:lpstr>
      <vt:lpstr>PowerPoint Presentation</vt:lpstr>
      <vt:lpstr>PowerPoint Presentation</vt:lpstr>
      <vt:lpstr>SORPCIONA PUMPA</vt:lpstr>
      <vt:lpstr>Zeolitski trap</vt:lpstr>
      <vt:lpstr>HEMIJSKA PUMPA</vt:lpstr>
      <vt:lpstr>UREĐAJI ZA MERENJE NISKIH PRITISAKA</vt:lpstr>
      <vt:lpstr>Živin manometar</vt:lpstr>
      <vt:lpstr>McLeod-ov manometar</vt:lpstr>
      <vt:lpstr>Moser-ova verzija McLeod-ovog manometra</vt:lpstr>
      <vt:lpstr>Pirani-ev manometar</vt:lpstr>
      <vt:lpstr>Penning-ov manometar</vt:lpstr>
      <vt:lpstr>Jonizacioni manometar</vt:lpstr>
      <vt:lpstr>VAKUUMSKI SISTEMI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Dijamagnetna (bakarna) vakuumska komora</vt:lpstr>
      <vt:lpstr>Problemi koji su ograničavajući faktor za postizanje maksimalnog vakuuma</vt:lpstr>
      <vt:lpstr>PowerPoint Presentation</vt:lpstr>
      <vt:lpstr>Provera da li sistem “pušta” </vt:lpstr>
      <vt:lpstr>HELIJUM</vt:lpstr>
    </vt:vector>
  </TitlesOfParts>
  <Company>None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VAKUUMSKE TEHNIKE</dc:title>
  <dc:creator>Ljilja</dc:creator>
  <cp:lastModifiedBy>LjDV</cp:lastModifiedBy>
  <cp:revision>87</cp:revision>
  <dcterms:created xsi:type="dcterms:W3CDTF">2005-03-29T22:53:24Z</dcterms:created>
  <dcterms:modified xsi:type="dcterms:W3CDTF">2021-04-06T07:24:54Z</dcterms:modified>
</cp:coreProperties>
</file>