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57" r:id="rId3"/>
    <p:sldId id="258" r:id="rId4"/>
    <p:sldId id="259" r:id="rId5"/>
    <p:sldId id="260" r:id="rId6"/>
    <p:sldId id="261" r:id="rId7"/>
    <p:sldId id="262" r:id="rId8"/>
    <p:sldId id="300" r:id="rId9"/>
    <p:sldId id="263" r:id="rId10"/>
    <p:sldId id="264" r:id="rId11"/>
    <p:sldId id="265" r:id="rId12"/>
    <p:sldId id="266" r:id="rId13"/>
    <p:sldId id="267" r:id="rId14"/>
    <p:sldId id="268" r:id="rId15"/>
    <p:sldId id="270" r:id="rId16"/>
    <p:sldId id="269" r:id="rId17"/>
    <p:sldId id="271" r:id="rId18"/>
    <p:sldId id="272" r:id="rId19"/>
    <p:sldId id="273" r:id="rId20"/>
    <p:sldId id="274" r:id="rId21"/>
    <p:sldId id="275" r:id="rId22"/>
    <p:sldId id="278" r:id="rId23"/>
    <p:sldId id="276" r:id="rId24"/>
    <p:sldId id="277" r:id="rId25"/>
    <p:sldId id="279" r:id="rId26"/>
    <p:sldId id="280" r:id="rId27"/>
    <p:sldId id="281" r:id="rId28"/>
    <p:sldId id="282" r:id="rId29"/>
    <p:sldId id="283" r:id="rId30"/>
    <p:sldId id="284" r:id="rId31"/>
    <p:sldId id="285" r:id="rId32"/>
    <p:sldId id="286" r:id="rId33"/>
    <p:sldId id="287" r:id="rId34"/>
    <p:sldId id="288" r:id="rId35"/>
    <p:sldId id="301" r:id="rId36"/>
    <p:sldId id="302" r:id="rId37"/>
    <p:sldId id="289" r:id="rId38"/>
    <p:sldId id="290" r:id="rId39"/>
    <p:sldId id="296" r:id="rId40"/>
    <p:sldId id="295" r:id="rId41"/>
    <p:sldId id="297" r:id="rId42"/>
    <p:sldId id="294" r:id="rId43"/>
    <p:sldId id="291" r:id="rId44"/>
    <p:sldId id="292" r:id="rId45"/>
    <p:sldId id="293" r:id="rId46"/>
    <p:sldId id="298" r:id="rId47"/>
    <p:sldId id="303" r:id="rId48"/>
    <p:sldId id="299" r:id="rId49"/>
    <p:sldId id="305" r:id="rId50"/>
    <p:sldId id="304" r:id="rId5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FFF"/>
    <a:srgbClr val="FFCCFF"/>
    <a:srgbClr val="FFFFCC"/>
    <a:srgbClr val="FFFFDF"/>
    <a:srgbClr val="FFE3FF"/>
    <a:srgbClr val="CCFFFF"/>
    <a:srgbClr val="000066"/>
    <a:srgbClr val="FFDF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image" Target="../media/image24.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image" Target="../media/image26.emf"/><Relationship Id="rId5" Type="http://schemas.openxmlformats.org/officeDocument/2006/relationships/image" Target="../media/image30.emf"/><Relationship Id="rId4" Type="http://schemas.openxmlformats.org/officeDocument/2006/relationships/image" Target="../media/image29.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image" Target="../media/image31.emf"/><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image" Target="../media/image40.emf"/><Relationship Id="rId4" Type="http://schemas.openxmlformats.org/officeDocument/2006/relationships/image" Target="../media/image43.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003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32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03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003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7F304FF-11AA-4292-BBE4-C9E3A269C068}" type="slidenum">
              <a:rPr lang="en-US"/>
              <a:pPr>
                <a:defRPr/>
              </a:pPr>
              <a:t>‹#›</a:t>
            </a:fld>
            <a:endParaRPr lang="en-US"/>
          </a:p>
        </p:txBody>
      </p:sp>
    </p:spTree>
    <p:extLst>
      <p:ext uri="{BB962C8B-B14F-4D97-AF65-F5344CB8AC3E}">
        <p14:creationId xmlns:p14="http://schemas.microsoft.com/office/powerpoint/2010/main" val="6058619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F69D56-554D-4541-8B41-351DA25EF2A5}" type="slidenum">
              <a:rPr lang="en-US" smtClean="0"/>
              <a:pPr eaLnBrk="1" hangingPunct="1"/>
              <a:t>1</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8271454-B4F8-4B7F-94AB-7E964F5520ED}" type="slidenum">
              <a:rPr lang="en-US" smtClean="0"/>
              <a:pPr eaLnBrk="1" hangingPunct="1"/>
              <a:t>10</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CD86401-4811-4884-87DB-272FDB3240C3}" type="slidenum">
              <a:rPr lang="en-US" smtClean="0"/>
              <a:pPr eaLnBrk="1" hangingPunct="1"/>
              <a:t>11</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8D36210-C708-4E7F-B165-026A843EA7CC}" type="slidenum">
              <a:rPr lang="en-US" smtClean="0"/>
              <a:pPr eaLnBrk="1" hangingPunct="1"/>
              <a:t>12</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B494FAD-49C5-466D-916F-558D8611517D}" type="slidenum">
              <a:rPr lang="en-US" smtClean="0"/>
              <a:pPr eaLnBrk="1" hangingPunct="1"/>
              <a:t>13</a:t>
            </a:fld>
            <a:endParaRPr 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C2D3016-9E1A-4441-852A-ED83CA2F0BED}" type="slidenum">
              <a:rPr lang="en-US" smtClean="0"/>
              <a:pPr eaLnBrk="1" hangingPunct="1"/>
              <a:t>14</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1277270-BBB4-4CEB-B7CF-B8816E860E8E}" type="slidenum">
              <a:rPr lang="en-US" smtClean="0"/>
              <a:pPr eaLnBrk="1" hangingPunct="1"/>
              <a:t>15</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C54E461-C15F-4736-BE45-A097C2B14A8C}" type="slidenum">
              <a:rPr lang="en-US" smtClean="0"/>
              <a:pPr eaLnBrk="1" hangingPunct="1"/>
              <a:t>16</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0F50E35-8173-40AD-9BA3-B51484517988}" type="slidenum">
              <a:rPr lang="en-US" smtClean="0"/>
              <a:pPr eaLnBrk="1" hangingPunct="1"/>
              <a:t>17</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55E536E-EDD9-4F9D-9D27-CC22B05878EF}" type="slidenum">
              <a:rPr lang="en-US" smtClean="0"/>
              <a:pPr eaLnBrk="1" hangingPunct="1"/>
              <a:t>18</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5804E01-45E3-449E-B453-C79B147D886D}" type="slidenum">
              <a:rPr lang="en-US" smtClean="0"/>
              <a:pPr eaLnBrk="1" hangingPunct="1"/>
              <a:t>19</a:t>
            </a:fld>
            <a:endParaRPr 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D174FB9-094E-4563-97B9-FFDCE49E60A3}" type="slidenum">
              <a:rPr lang="en-US" smtClean="0"/>
              <a:pPr eaLnBrk="1" hangingPunct="1"/>
              <a:t>2</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897B2E6-B6B1-4DF0-B0E8-488C69183763}" type="slidenum">
              <a:rPr lang="en-US" smtClean="0"/>
              <a:pPr eaLnBrk="1" hangingPunct="1"/>
              <a:t>20</a:t>
            </a:fld>
            <a:endParaRPr 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889A866-8CE0-47BC-B248-A2A77FEC1478}" type="slidenum">
              <a:rPr lang="en-US" smtClean="0"/>
              <a:pPr eaLnBrk="1" hangingPunct="1"/>
              <a:t>21</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4F1612-1405-47D2-BC99-9D89E6F30AF5}" type="slidenum">
              <a:rPr lang="en-US" smtClean="0"/>
              <a:pPr eaLnBrk="1" hangingPunct="1"/>
              <a:t>22</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FD617A2-3158-4462-BE63-372811528AD4}" type="slidenum">
              <a:rPr lang="en-US" smtClean="0"/>
              <a:pPr eaLnBrk="1" hangingPunct="1"/>
              <a:t>23</a:t>
            </a:fld>
            <a:endParaRPr 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00CAAD8-3A5D-4BE9-9189-0CD4A120FA6C}" type="slidenum">
              <a:rPr lang="en-US" smtClean="0"/>
              <a:pPr eaLnBrk="1" hangingPunct="1"/>
              <a:t>24</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CF88140-0DE8-4639-B79A-F53B8A9C8B5F}" type="slidenum">
              <a:rPr lang="en-US" smtClean="0"/>
              <a:pPr eaLnBrk="1" hangingPunct="1"/>
              <a:t>25</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F5F21EF-9BE4-42B3-B234-80DFFA51F2EE}" type="slidenum">
              <a:rPr lang="en-US" smtClean="0"/>
              <a:pPr eaLnBrk="1" hangingPunct="1"/>
              <a:t>26</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CF927D-F902-4820-B0DA-A1B6673AC4A4}" type="slidenum">
              <a:rPr lang="en-US" smtClean="0"/>
              <a:pPr eaLnBrk="1" hangingPunct="1"/>
              <a:t>27</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C6365B-D65C-4E49-B69E-E117F908ECF8}" type="slidenum">
              <a:rPr lang="en-US" smtClean="0"/>
              <a:pPr eaLnBrk="1" hangingPunct="1"/>
              <a:t>28</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5FA8A8C-8268-4417-B132-C3F673A4AD5B}" type="slidenum">
              <a:rPr lang="en-US" smtClean="0"/>
              <a:pPr eaLnBrk="1" hangingPunct="1"/>
              <a:t>29</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762ABC6-E187-4B12-A281-AAED0A77D2CF}" type="slidenum">
              <a:rPr lang="en-US" smtClean="0"/>
              <a:pPr eaLnBrk="1" hangingPunct="1"/>
              <a:t>3</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3F67A20-5763-410F-9B8D-76E045C28BC0}" type="slidenum">
              <a:rPr lang="en-US" smtClean="0"/>
              <a:pPr eaLnBrk="1" hangingPunct="1"/>
              <a:t>30</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0E39517-BB6E-4A7A-B2D0-CC550B58F183}" type="slidenum">
              <a:rPr lang="en-US" smtClean="0"/>
              <a:pPr eaLnBrk="1" hangingPunct="1"/>
              <a:t>31</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0986214-26D9-4F20-9685-931A11B5E2B8}" type="slidenum">
              <a:rPr lang="en-US" smtClean="0"/>
              <a:pPr eaLnBrk="1" hangingPunct="1"/>
              <a:t>32</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D78F955-AB20-417A-A878-FFF22C9F106F}" type="slidenum">
              <a:rPr lang="en-US" smtClean="0"/>
              <a:pPr eaLnBrk="1" hangingPunct="1"/>
              <a:t>33</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16B73BC-C10E-4009-B601-242D5DD41E4A}" type="slidenum">
              <a:rPr lang="en-US" smtClean="0"/>
              <a:pPr eaLnBrk="1" hangingPunct="1"/>
              <a:t>34</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C2E488B-F85A-4C82-AFB4-70B02E36BCF5}" type="slidenum">
              <a:rPr lang="en-US" smtClean="0"/>
              <a:pPr eaLnBrk="1" hangingPunct="1"/>
              <a:t>35</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F37C67D-2950-419B-BF9F-8D6467E0E76F}" type="slidenum">
              <a:rPr lang="en-US" smtClean="0"/>
              <a:pPr eaLnBrk="1" hangingPunct="1"/>
              <a:t>36</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E47E9FD-D25A-4870-B5D1-9286C92D3A03}" type="slidenum">
              <a:rPr lang="en-US" smtClean="0"/>
              <a:pPr eaLnBrk="1" hangingPunct="1"/>
              <a:t>37</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EC3E5A9-C56C-4C81-AB16-2E8543FDFA5C}" type="slidenum">
              <a:rPr lang="en-US" smtClean="0"/>
              <a:pPr eaLnBrk="1" hangingPunct="1"/>
              <a:t>38</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82D1EA2-E798-41EC-9330-8A4D519DA8AC}" type="slidenum">
              <a:rPr lang="en-US" smtClean="0"/>
              <a:pPr eaLnBrk="1" hangingPunct="1"/>
              <a:t>39</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EFE869E-D96B-4F6E-B1F1-894E12EEEBDA}" type="slidenum">
              <a:rPr lang="en-US" smtClean="0"/>
              <a:pPr eaLnBrk="1" hangingPunct="1"/>
              <a:t>4</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59B014F-A3A6-49D3-B980-9C0878629398}" type="slidenum">
              <a:rPr lang="en-US" smtClean="0"/>
              <a:pPr eaLnBrk="1" hangingPunct="1"/>
              <a:t>40</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E9690B5-A019-4892-B4C5-C94C2BBB0BB6}" type="slidenum">
              <a:rPr lang="en-US" smtClean="0"/>
              <a:pPr eaLnBrk="1" hangingPunct="1"/>
              <a:t>41</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FF9C160-640D-40A4-9239-2764988DFBC2}" type="slidenum">
              <a:rPr lang="en-US" smtClean="0"/>
              <a:pPr eaLnBrk="1" hangingPunct="1"/>
              <a:t>42</a:t>
            </a:fld>
            <a:endParaRPr 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300F411-CDE6-4F25-9E54-A47FA0B09024}" type="slidenum">
              <a:rPr lang="en-US" smtClean="0"/>
              <a:pPr eaLnBrk="1" hangingPunct="1"/>
              <a:t>43</a:t>
            </a:fld>
            <a:endParaRPr lang="en-US"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A98720B-CA06-4CAB-90E1-A0F22300C79B}" type="slidenum">
              <a:rPr lang="en-US" smtClean="0"/>
              <a:pPr eaLnBrk="1" hangingPunct="1"/>
              <a:t>44</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A3960EE-1E88-4FC1-B0B9-777BD68AD888}" type="slidenum">
              <a:rPr lang="en-US" smtClean="0"/>
              <a:pPr eaLnBrk="1" hangingPunct="1"/>
              <a:t>45</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BA76C32-B79F-4E38-A9D5-C5F1DD5377D3}" type="slidenum">
              <a:rPr lang="en-US" smtClean="0"/>
              <a:pPr eaLnBrk="1" hangingPunct="1"/>
              <a:t>46</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C950AB8-17FC-4824-93CC-9E08BE8C97C5}" type="slidenum">
              <a:rPr lang="en-US" smtClean="0"/>
              <a:pPr eaLnBrk="1" hangingPunct="1"/>
              <a:t>47</a:t>
            </a:fld>
            <a:endParaRPr 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751E0DA-8304-4CAC-A1D5-984E40D48C63}" type="slidenum">
              <a:rPr lang="en-US" smtClean="0"/>
              <a:pPr eaLnBrk="1" hangingPunct="1"/>
              <a:t>48</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7BBF496-30F4-4471-B664-B04AC860696D}" type="slidenum">
              <a:rPr lang="en-US" smtClean="0"/>
              <a:pPr eaLnBrk="1" hangingPunct="1"/>
              <a:t>49</a:t>
            </a:fld>
            <a:endParaRPr 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4E47E66-3F68-4DD8-9484-3508B28B047B}" type="slidenum">
              <a:rPr lang="en-US" smtClean="0"/>
              <a:pPr eaLnBrk="1" hangingPunct="1"/>
              <a:t>5</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2DF2AE0-BDFC-41EF-B47A-55F0F4C0DBF2}" type="slidenum">
              <a:rPr lang="en-US" smtClean="0"/>
              <a:pPr eaLnBrk="1" hangingPunct="1"/>
              <a:t>50</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DFA0461-14CD-4A11-9C46-6C0C882BDD75}" type="slidenum">
              <a:rPr lang="en-US" smtClean="0"/>
              <a:pPr eaLnBrk="1" hangingPunct="1"/>
              <a:t>6</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E2B9676-899A-4C86-8F7F-0AE1EE4BCE71}" type="slidenum">
              <a:rPr lang="en-US" smtClean="0"/>
              <a:pPr eaLnBrk="1" hangingPunct="1"/>
              <a:t>7</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DB98218-A2D2-4686-9546-00F58475BCB6}" type="slidenum">
              <a:rPr lang="en-US" smtClean="0"/>
              <a:pPr eaLnBrk="1" hangingPunct="1"/>
              <a:t>8</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163588B-77BE-4351-9B19-3B64A3052502}" type="slidenum">
              <a:rPr lang="en-US" smtClean="0"/>
              <a:pPr eaLnBrk="1" hangingPunct="1"/>
              <a:t>9</a:t>
            </a:fld>
            <a:endParaRPr 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1E8BDB-3370-4808-8754-AAAFCEC3446A}" type="slidenum">
              <a:rPr lang="en-US"/>
              <a:pPr>
                <a:defRPr/>
              </a:pPr>
              <a:t>‹#›</a:t>
            </a:fld>
            <a:endParaRPr lang="en-US"/>
          </a:p>
        </p:txBody>
      </p:sp>
    </p:spTree>
    <p:extLst>
      <p:ext uri="{BB962C8B-B14F-4D97-AF65-F5344CB8AC3E}">
        <p14:creationId xmlns:p14="http://schemas.microsoft.com/office/powerpoint/2010/main" val="1732328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8CEAB6-F571-4B2B-8CBF-915EA98E6EDB}" type="slidenum">
              <a:rPr lang="en-US"/>
              <a:pPr>
                <a:defRPr/>
              </a:pPr>
              <a:t>‹#›</a:t>
            </a:fld>
            <a:endParaRPr lang="en-US"/>
          </a:p>
        </p:txBody>
      </p:sp>
    </p:spTree>
    <p:extLst>
      <p:ext uri="{BB962C8B-B14F-4D97-AF65-F5344CB8AC3E}">
        <p14:creationId xmlns:p14="http://schemas.microsoft.com/office/powerpoint/2010/main" val="2300340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7746C3-3706-4546-BAD0-C6A75C719134}" type="slidenum">
              <a:rPr lang="en-US"/>
              <a:pPr>
                <a:defRPr/>
              </a:pPr>
              <a:t>‹#›</a:t>
            </a:fld>
            <a:endParaRPr lang="en-US"/>
          </a:p>
        </p:txBody>
      </p:sp>
    </p:spTree>
    <p:extLst>
      <p:ext uri="{BB962C8B-B14F-4D97-AF65-F5344CB8AC3E}">
        <p14:creationId xmlns:p14="http://schemas.microsoft.com/office/powerpoint/2010/main" val="2691932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8C7DA52-3C5F-4FB0-BF4E-FF1434A86878}" type="slidenum">
              <a:rPr lang="en-US"/>
              <a:pPr>
                <a:defRPr/>
              </a:pPr>
              <a:t>‹#›</a:t>
            </a:fld>
            <a:endParaRPr lang="en-US"/>
          </a:p>
        </p:txBody>
      </p:sp>
    </p:spTree>
    <p:extLst>
      <p:ext uri="{BB962C8B-B14F-4D97-AF65-F5344CB8AC3E}">
        <p14:creationId xmlns:p14="http://schemas.microsoft.com/office/powerpoint/2010/main" val="4141911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9F10124-5476-4BA2-9BEC-BAE95AFAEFF7}" type="slidenum">
              <a:rPr lang="en-US"/>
              <a:pPr>
                <a:defRPr/>
              </a:pPr>
              <a:t>‹#›</a:t>
            </a:fld>
            <a:endParaRPr lang="en-US"/>
          </a:p>
        </p:txBody>
      </p:sp>
    </p:spTree>
    <p:extLst>
      <p:ext uri="{BB962C8B-B14F-4D97-AF65-F5344CB8AC3E}">
        <p14:creationId xmlns:p14="http://schemas.microsoft.com/office/powerpoint/2010/main" val="580085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36E521-028F-4C08-BB18-B0794258B293}" type="slidenum">
              <a:rPr lang="en-US"/>
              <a:pPr>
                <a:defRPr/>
              </a:pPr>
              <a:t>‹#›</a:t>
            </a:fld>
            <a:endParaRPr lang="en-US"/>
          </a:p>
        </p:txBody>
      </p:sp>
    </p:spTree>
    <p:extLst>
      <p:ext uri="{BB962C8B-B14F-4D97-AF65-F5344CB8AC3E}">
        <p14:creationId xmlns:p14="http://schemas.microsoft.com/office/powerpoint/2010/main" val="284557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9F23DF-C507-47FB-A3E7-D69285AA55C9}" type="slidenum">
              <a:rPr lang="en-US"/>
              <a:pPr>
                <a:defRPr/>
              </a:pPr>
              <a:t>‹#›</a:t>
            </a:fld>
            <a:endParaRPr lang="en-US"/>
          </a:p>
        </p:txBody>
      </p:sp>
    </p:spTree>
    <p:extLst>
      <p:ext uri="{BB962C8B-B14F-4D97-AF65-F5344CB8AC3E}">
        <p14:creationId xmlns:p14="http://schemas.microsoft.com/office/powerpoint/2010/main" val="3663938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60FAC6-920B-4AEE-9FA3-FC01F2F8FE3A}" type="slidenum">
              <a:rPr lang="en-US"/>
              <a:pPr>
                <a:defRPr/>
              </a:pPr>
              <a:t>‹#›</a:t>
            </a:fld>
            <a:endParaRPr lang="en-US"/>
          </a:p>
        </p:txBody>
      </p:sp>
    </p:spTree>
    <p:extLst>
      <p:ext uri="{BB962C8B-B14F-4D97-AF65-F5344CB8AC3E}">
        <p14:creationId xmlns:p14="http://schemas.microsoft.com/office/powerpoint/2010/main" val="3328035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80107-AC32-482D-99BC-E479BFC87FF1}" type="slidenum">
              <a:rPr lang="en-US"/>
              <a:pPr>
                <a:defRPr/>
              </a:pPr>
              <a:t>‹#›</a:t>
            </a:fld>
            <a:endParaRPr lang="en-US"/>
          </a:p>
        </p:txBody>
      </p:sp>
    </p:spTree>
    <p:extLst>
      <p:ext uri="{BB962C8B-B14F-4D97-AF65-F5344CB8AC3E}">
        <p14:creationId xmlns:p14="http://schemas.microsoft.com/office/powerpoint/2010/main" val="2579862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1E7168-3B7E-4AA8-AB4E-3E726D2C8078}" type="slidenum">
              <a:rPr lang="en-US"/>
              <a:pPr>
                <a:defRPr/>
              </a:pPr>
              <a:t>‹#›</a:t>
            </a:fld>
            <a:endParaRPr lang="en-US"/>
          </a:p>
        </p:txBody>
      </p:sp>
    </p:spTree>
    <p:extLst>
      <p:ext uri="{BB962C8B-B14F-4D97-AF65-F5344CB8AC3E}">
        <p14:creationId xmlns:p14="http://schemas.microsoft.com/office/powerpoint/2010/main" val="3433132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CB0C76-ADC4-4BE3-A031-E7CABC3CCC5B}" type="slidenum">
              <a:rPr lang="en-US"/>
              <a:pPr>
                <a:defRPr/>
              </a:pPr>
              <a:t>‹#›</a:t>
            </a:fld>
            <a:endParaRPr lang="en-US"/>
          </a:p>
        </p:txBody>
      </p:sp>
    </p:spTree>
    <p:extLst>
      <p:ext uri="{BB962C8B-B14F-4D97-AF65-F5344CB8AC3E}">
        <p14:creationId xmlns:p14="http://schemas.microsoft.com/office/powerpoint/2010/main" val="729137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C07748A-5FAD-4040-8E8E-86E0FF5A4B2D}" type="slidenum">
              <a:rPr lang="en-US"/>
              <a:pPr>
                <a:defRPr/>
              </a:pPr>
              <a:t>‹#›</a:t>
            </a:fld>
            <a:endParaRPr lang="en-US"/>
          </a:p>
        </p:txBody>
      </p:sp>
    </p:spTree>
    <p:extLst>
      <p:ext uri="{BB962C8B-B14F-4D97-AF65-F5344CB8AC3E}">
        <p14:creationId xmlns:p14="http://schemas.microsoft.com/office/powerpoint/2010/main" val="3280252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D3AE86F-9414-4008-A36F-AA050B4F4A32}" type="slidenum">
              <a:rPr lang="en-US"/>
              <a:pPr>
                <a:defRPr/>
              </a:pPr>
              <a:t>‹#›</a:t>
            </a:fld>
            <a:endParaRPr lang="en-US"/>
          </a:p>
        </p:txBody>
      </p:sp>
    </p:spTree>
    <p:extLst>
      <p:ext uri="{BB962C8B-B14F-4D97-AF65-F5344CB8AC3E}">
        <p14:creationId xmlns:p14="http://schemas.microsoft.com/office/powerpoint/2010/main" val="3022750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C9C300-73F5-4259-BDA5-3729B216CBA0}" type="slidenum">
              <a:rPr lang="en-US"/>
              <a:pPr>
                <a:defRPr/>
              </a:pPr>
              <a:t>‹#›</a:t>
            </a:fld>
            <a:endParaRPr lang="en-US"/>
          </a:p>
        </p:txBody>
      </p:sp>
    </p:spTree>
    <p:extLst>
      <p:ext uri="{BB962C8B-B14F-4D97-AF65-F5344CB8AC3E}">
        <p14:creationId xmlns:p14="http://schemas.microsoft.com/office/powerpoint/2010/main" val="2993867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124A42-D5E4-4BB2-B3C2-4465610A115F}" type="slidenum">
              <a:rPr lang="en-US"/>
              <a:pPr>
                <a:defRPr/>
              </a:pPr>
              <a:t>‹#›</a:t>
            </a:fld>
            <a:endParaRPr lang="en-US"/>
          </a:p>
        </p:txBody>
      </p:sp>
    </p:spTree>
    <p:extLst>
      <p:ext uri="{BB962C8B-B14F-4D97-AF65-F5344CB8AC3E}">
        <p14:creationId xmlns:p14="http://schemas.microsoft.com/office/powerpoint/2010/main" val="2209860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FFDF"/>
            </a:gs>
            <a:gs pos="100000">
              <a:srgbClr val="BDDE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37D0CB3-189C-4BE7-A331-C0F0C73F261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10.jpe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14.wav"/><Relationship Id="rId7" Type="http://schemas.openxmlformats.org/officeDocument/2006/relationships/oleObject" Target="../embeddings/oleObject1.bin"/><Relationship Id="rId2" Type="http://schemas.microsoft.com/office/2007/relationships/media" Target="../media/media14.wav"/><Relationship Id="rId1" Type="http://schemas.openxmlformats.org/officeDocument/2006/relationships/vmlDrawing" Target="../drawings/vmlDrawing1.vml"/><Relationship Id="rId6" Type="http://schemas.openxmlformats.org/officeDocument/2006/relationships/image" Target="../media/image13.jpeg"/><Relationship Id="rId11" Type="http://schemas.openxmlformats.org/officeDocument/2006/relationships/image" Target="../media/image3.png"/><Relationship Id="rId5" Type="http://schemas.openxmlformats.org/officeDocument/2006/relationships/notesSlide" Target="../notesSlides/notesSlide14.xml"/><Relationship Id="rId10" Type="http://schemas.openxmlformats.org/officeDocument/2006/relationships/image" Target="../media/image15.png"/><Relationship Id="rId4" Type="http://schemas.openxmlformats.org/officeDocument/2006/relationships/slideLayout" Target="../slideLayouts/slideLayout2.xml"/><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18.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6.wav"/><Relationship Id="rId7" Type="http://schemas.openxmlformats.org/officeDocument/2006/relationships/image" Target="../media/image19.wmf"/><Relationship Id="rId2" Type="http://schemas.microsoft.com/office/2007/relationships/media" Target="../media/media16.wav"/><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3.png"/><Relationship Id="rId5" Type="http://schemas.openxmlformats.org/officeDocument/2006/relationships/image" Target="../media/image23.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25.emf"/><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24.emf"/><Relationship Id="rId4" Type="http://schemas.openxmlformats.org/officeDocument/2006/relationships/oleObject" Target="../embeddings/oleObject3.bin"/></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30.emf"/><Relationship Id="rId3" Type="http://schemas.openxmlformats.org/officeDocument/2006/relationships/notesSlide" Target="../notesSlides/notesSlide29.xml"/><Relationship Id="rId7" Type="http://schemas.openxmlformats.org/officeDocument/2006/relationships/image" Target="../media/image27.emf"/><Relationship Id="rId12" Type="http://schemas.openxmlformats.org/officeDocument/2006/relationships/oleObject" Target="../embeddings/oleObject9.bin"/><Relationship Id="rId2" Type="http://schemas.openxmlformats.org/officeDocument/2006/relationships/slideLayout" Target="../slideLayouts/slideLayout15.xml"/><Relationship Id="rId1" Type="http://schemas.openxmlformats.org/officeDocument/2006/relationships/vmlDrawing" Target="../drawings/vmlDrawing4.vml"/><Relationship Id="rId6" Type="http://schemas.openxmlformats.org/officeDocument/2006/relationships/oleObject" Target="../embeddings/oleObject6.bin"/><Relationship Id="rId11" Type="http://schemas.openxmlformats.org/officeDocument/2006/relationships/image" Target="../media/image29.emf"/><Relationship Id="rId5" Type="http://schemas.openxmlformats.org/officeDocument/2006/relationships/image" Target="../media/image26.e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28.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34.emf"/><Relationship Id="rId18" Type="http://schemas.openxmlformats.org/officeDocument/2006/relationships/image" Target="../media/image3.png"/><Relationship Id="rId3" Type="http://schemas.openxmlformats.org/officeDocument/2006/relationships/audio" Target="../media/media27.wav"/><Relationship Id="rId7" Type="http://schemas.openxmlformats.org/officeDocument/2006/relationships/image" Target="../media/image31.emf"/><Relationship Id="rId12" Type="http://schemas.openxmlformats.org/officeDocument/2006/relationships/oleObject" Target="../embeddings/oleObject13.bin"/><Relationship Id="rId17" Type="http://schemas.openxmlformats.org/officeDocument/2006/relationships/image" Target="../media/image36.emf"/><Relationship Id="rId2" Type="http://schemas.microsoft.com/office/2007/relationships/media" Target="../media/media27.wav"/><Relationship Id="rId16" Type="http://schemas.openxmlformats.org/officeDocument/2006/relationships/oleObject" Target="../embeddings/oleObject15.bin"/><Relationship Id="rId1" Type="http://schemas.openxmlformats.org/officeDocument/2006/relationships/vmlDrawing" Target="../drawings/vmlDrawing5.vml"/><Relationship Id="rId6" Type="http://schemas.openxmlformats.org/officeDocument/2006/relationships/oleObject" Target="../embeddings/oleObject10.bin"/><Relationship Id="rId11" Type="http://schemas.openxmlformats.org/officeDocument/2006/relationships/image" Target="../media/image33.emf"/><Relationship Id="rId5" Type="http://schemas.openxmlformats.org/officeDocument/2006/relationships/notesSlide" Target="../notesSlides/notesSlide30.xml"/><Relationship Id="rId15" Type="http://schemas.openxmlformats.org/officeDocument/2006/relationships/image" Target="../media/image35.emf"/><Relationship Id="rId10" Type="http://schemas.openxmlformats.org/officeDocument/2006/relationships/oleObject" Target="../embeddings/oleObject12.bin"/><Relationship Id="rId4" Type="http://schemas.openxmlformats.org/officeDocument/2006/relationships/slideLayout" Target="../slideLayouts/slideLayout15.xml"/><Relationship Id="rId9" Type="http://schemas.openxmlformats.org/officeDocument/2006/relationships/image" Target="../media/image32.emf"/><Relationship Id="rId14" Type="http://schemas.openxmlformats.org/officeDocument/2006/relationships/oleObject" Target="../embeddings/oleObject14.bin"/></Relationships>
</file>

<file path=ppt/slides/_rels/slide3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audio" Target="../media/media28.wav"/><Relationship Id="rId7" Type="http://schemas.openxmlformats.org/officeDocument/2006/relationships/image" Target="../media/image37.emf"/><Relationship Id="rId2" Type="http://schemas.microsoft.com/office/2007/relationships/media" Target="../media/media28.wav"/><Relationship Id="rId1" Type="http://schemas.openxmlformats.org/officeDocument/2006/relationships/vmlDrawing" Target="../drawings/vmlDrawing6.vml"/><Relationship Id="rId6" Type="http://schemas.openxmlformats.org/officeDocument/2006/relationships/oleObject" Target="../embeddings/oleObject16.bin"/><Relationship Id="rId5" Type="http://schemas.openxmlformats.org/officeDocument/2006/relationships/notesSlide" Target="../notesSlides/notesSlide31.xml"/><Relationship Id="rId4" Type="http://schemas.openxmlformats.org/officeDocument/2006/relationships/slideLayout" Target="../slideLayouts/slideLayout4.xml"/><Relationship Id="rId9"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3.png"/><Relationship Id="rId5" Type="http://schemas.openxmlformats.org/officeDocument/2006/relationships/image" Target="../media/image39.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oleObject" Target="../embeddings/oleObject20.bin"/><Relationship Id="rId3" Type="http://schemas.openxmlformats.org/officeDocument/2006/relationships/audio" Target="../media/media32.wav"/><Relationship Id="rId7" Type="http://schemas.openxmlformats.org/officeDocument/2006/relationships/image" Target="../media/image40.emf"/><Relationship Id="rId12" Type="http://schemas.openxmlformats.org/officeDocument/2006/relationships/image" Target="../media/image42.emf"/><Relationship Id="rId2" Type="http://schemas.microsoft.com/office/2007/relationships/media" Target="../media/media32.wav"/><Relationship Id="rId1" Type="http://schemas.openxmlformats.org/officeDocument/2006/relationships/vmlDrawing" Target="../drawings/vmlDrawing7.vml"/><Relationship Id="rId6" Type="http://schemas.openxmlformats.org/officeDocument/2006/relationships/oleObject" Target="../embeddings/oleObject17.bin"/><Relationship Id="rId11" Type="http://schemas.openxmlformats.org/officeDocument/2006/relationships/oleObject" Target="../embeddings/oleObject19.bin"/><Relationship Id="rId5" Type="http://schemas.openxmlformats.org/officeDocument/2006/relationships/notesSlide" Target="../notesSlides/notesSlide35.xml"/><Relationship Id="rId15" Type="http://schemas.openxmlformats.org/officeDocument/2006/relationships/image" Target="../media/image3.png"/><Relationship Id="rId10" Type="http://schemas.openxmlformats.org/officeDocument/2006/relationships/image" Target="../media/image44.jpeg"/><Relationship Id="rId4" Type="http://schemas.openxmlformats.org/officeDocument/2006/relationships/slideLayout" Target="../slideLayouts/slideLayout15.xml"/><Relationship Id="rId9" Type="http://schemas.openxmlformats.org/officeDocument/2006/relationships/image" Target="../media/image41.emf"/><Relationship Id="rId14" Type="http://schemas.openxmlformats.org/officeDocument/2006/relationships/image" Target="../media/image43.emf"/></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audio" Target="../media/media33.wav"/><Relationship Id="rId7" Type="http://schemas.openxmlformats.org/officeDocument/2006/relationships/image" Target="../media/image45.emf"/><Relationship Id="rId2" Type="http://schemas.microsoft.com/office/2007/relationships/media" Target="../media/media33.wav"/><Relationship Id="rId1" Type="http://schemas.openxmlformats.org/officeDocument/2006/relationships/vmlDrawing" Target="../drawings/vmlDrawing8.vml"/><Relationship Id="rId6" Type="http://schemas.openxmlformats.org/officeDocument/2006/relationships/oleObject" Target="../embeddings/oleObject21.bin"/><Relationship Id="rId11" Type="http://schemas.openxmlformats.org/officeDocument/2006/relationships/image" Target="../media/image3.png"/><Relationship Id="rId5" Type="http://schemas.openxmlformats.org/officeDocument/2006/relationships/notesSlide" Target="../notesSlides/notesSlide36.xml"/><Relationship Id="rId10" Type="http://schemas.openxmlformats.org/officeDocument/2006/relationships/image" Target="../media/image47.jpeg"/><Relationship Id="rId4" Type="http://schemas.openxmlformats.org/officeDocument/2006/relationships/slideLayout" Target="../slideLayouts/slideLayout13.xml"/><Relationship Id="rId9" Type="http://schemas.openxmlformats.org/officeDocument/2006/relationships/image" Target="../media/image46.emf"/></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48.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image" Target="../media/image4.png"/><Relationship Id="rId5" Type="http://schemas.openxmlformats.org/officeDocument/2006/relationships/image" Target="../media/image49.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4.png"/><Relationship Id="rId5" Type="http://schemas.openxmlformats.org/officeDocument/2006/relationships/image" Target="../media/image50.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4.png"/><Relationship Id="rId5" Type="http://schemas.openxmlformats.org/officeDocument/2006/relationships/image" Target="../media/image53.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image" Target="../media/image4.png"/><Relationship Id="rId5" Type="http://schemas.openxmlformats.org/officeDocument/2006/relationships/image" Target="../media/image54.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image" Target="../media/image4.png"/><Relationship Id="rId5" Type="http://schemas.openxmlformats.org/officeDocument/2006/relationships/image" Target="../media/image55.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41.wav"/><Relationship Id="rId1" Type="http://schemas.microsoft.com/office/2007/relationships/media" Target="../media/media41.wav"/><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3.wav"/><Relationship Id="rId1" Type="http://schemas.microsoft.com/office/2007/relationships/media" Target="../media/media43.wav"/><Relationship Id="rId6" Type="http://schemas.openxmlformats.org/officeDocument/2006/relationships/image" Target="../media/image52.png"/><Relationship Id="rId5" Type="http://schemas.openxmlformats.org/officeDocument/2006/relationships/image" Target="../media/image60.jpe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4.wav"/><Relationship Id="rId1" Type="http://schemas.microsoft.com/office/2007/relationships/media" Target="../media/media44.wav"/><Relationship Id="rId6" Type="http://schemas.openxmlformats.org/officeDocument/2006/relationships/image" Target="../media/image52.png"/><Relationship Id="rId5" Type="http://schemas.openxmlformats.org/officeDocument/2006/relationships/image" Target="../media/image61.jpe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av"/><Relationship Id="rId1" Type="http://schemas.microsoft.com/office/2007/relationships/media" Target="../media/media45.wav"/><Relationship Id="rId5" Type="http://schemas.openxmlformats.org/officeDocument/2006/relationships/image" Target="../media/image52.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av"/><Relationship Id="rId1" Type="http://schemas.microsoft.com/office/2007/relationships/media" Target="../media/media46.wav"/><Relationship Id="rId6" Type="http://schemas.openxmlformats.org/officeDocument/2006/relationships/image" Target="../media/image52.png"/><Relationship Id="rId5" Type="http://schemas.openxmlformats.org/officeDocument/2006/relationships/image" Target="../media/image62.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2.xml"/><Relationship Id="rId7" Type="http://schemas.openxmlformats.org/officeDocument/2006/relationships/image" Target="../media/image65.png"/><Relationship Id="rId2" Type="http://schemas.openxmlformats.org/officeDocument/2006/relationships/audio" Target="../media/media47.wav"/><Relationship Id="rId1" Type="http://schemas.microsoft.com/office/2007/relationships/media" Target="../media/media47.wav"/><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6.wmf"/><Relationship Id="rId5" Type="http://schemas.openxmlformats.org/officeDocument/2006/relationships/image" Target="../media/image5.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11188" y="2420938"/>
            <a:ext cx="7772400" cy="1470025"/>
          </a:xfrm>
        </p:spPr>
        <p:txBody>
          <a:bodyPr/>
          <a:lstStyle/>
          <a:p>
            <a:pPr eaLnBrk="1" hangingPunct="1"/>
            <a:r>
              <a:rPr lang="en-US" smtClean="0">
                <a:solidFill>
                  <a:srgbClr val="000066"/>
                </a:solidFill>
              </a:rPr>
              <a:t>HROMATOGRAFIJA</a:t>
            </a:r>
          </a:p>
        </p:txBody>
      </p:sp>
      <p:sp>
        <p:nvSpPr>
          <p:cNvPr id="2051" name="Text Box 6"/>
          <p:cNvSpPr txBox="1">
            <a:spLocks noChangeArrowheads="1"/>
          </p:cNvSpPr>
          <p:nvPr/>
        </p:nvSpPr>
        <p:spPr bwMode="auto">
          <a:xfrm>
            <a:off x="1057275" y="4005263"/>
            <a:ext cx="70564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r-HR" sz="2800">
                <a:solidFill>
                  <a:srgbClr val="000066"/>
                </a:solidFill>
              </a:rPr>
              <a:t>obuhvata različite i važne grupe metoda za </a:t>
            </a:r>
          </a:p>
          <a:p>
            <a:pPr algn="ctr" eaLnBrk="1" hangingPunct="1"/>
            <a:r>
              <a:rPr lang="hr-HR" sz="2800">
                <a:solidFill>
                  <a:srgbClr val="000066"/>
                </a:solidFill>
              </a:rPr>
              <a:t>razdvajanje komponenti iz složenih smesa</a:t>
            </a:r>
            <a:endParaRPr lang="en-US" sz="2800">
              <a:solidFill>
                <a:srgbClr val="000066"/>
              </a:solidFill>
            </a:endParaRPr>
          </a:p>
        </p:txBody>
      </p:sp>
      <p:pic>
        <p:nvPicPr>
          <p:cNvPr id="2052" name="Picture 7" descr="grbUni_nov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260350"/>
            <a:ext cx="12541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8" descr="FFH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6325" y="304800"/>
            <a:ext cx="13223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3713" y="587727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3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hr-HR" smtClean="0">
                <a:solidFill>
                  <a:srgbClr val="000066"/>
                </a:solidFill>
              </a:rPr>
              <a:t>Shema gasnog hromatografa</a:t>
            </a:r>
            <a:endParaRPr lang="en-US" smtClean="0">
              <a:solidFill>
                <a:srgbClr val="000066"/>
              </a:solidFill>
            </a:endParaRPr>
          </a:p>
        </p:txBody>
      </p:sp>
      <p:pic>
        <p:nvPicPr>
          <p:cNvPr id="11267" name="Picture 4" descr="Sl2-1"/>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827088" y="1341438"/>
            <a:ext cx="7345362" cy="4578350"/>
          </a:xfrm>
          <a:noFill/>
        </p:spPr>
      </p:pic>
      <p:sp>
        <p:nvSpPr>
          <p:cNvPr id="11268" name="Text Box 6"/>
          <p:cNvSpPr txBox="1">
            <a:spLocks noChangeArrowheads="1"/>
          </p:cNvSpPr>
          <p:nvPr/>
        </p:nvSpPr>
        <p:spPr bwMode="auto">
          <a:xfrm>
            <a:off x="447675" y="6007100"/>
            <a:ext cx="86963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AutoNum type="arabicPeriod"/>
            </a:pPr>
            <a:r>
              <a:rPr lang="hr-HR" sz="1600">
                <a:solidFill>
                  <a:srgbClr val="000066"/>
                </a:solidFill>
              </a:rPr>
              <a:t>boca za komprimovane gasove, 2,3. grubi i fini regulacioni ventili, 4. kolona za</a:t>
            </a:r>
          </a:p>
          <a:p>
            <a:pPr eaLnBrk="1" hangingPunct="1"/>
            <a:r>
              <a:rPr lang="hr-HR" sz="1600">
                <a:solidFill>
                  <a:srgbClr val="000066"/>
                </a:solidFill>
              </a:rPr>
              <a:t>sušenje, 5. precizan manometar, 6. cev za predgrevanje, 7. uređaj za doziranje uzroka,</a:t>
            </a:r>
          </a:p>
          <a:p>
            <a:pPr eaLnBrk="1" hangingPunct="1"/>
            <a:r>
              <a:rPr lang="hr-HR" sz="1600">
                <a:solidFill>
                  <a:srgbClr val="000066"/>
                </a:solidFill>
              </a:rPr>
              <a:t>8. detektor, 9. kolona, 10. peć, 11. merač protoka nosećeg gasa, 12. pisač</a:t>
            </a:r>
            <a:endParaRPr lang="en-US" sz="1600">
              <a:solidFill>
                <a:srgbClr val="000066"/>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8424" y="58102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2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hr-HR" smtClean="0">
                <a:solidFill>
                  <a:srgbClr val="000066"/>
                </a:solidFill>
              </a:rPr>
              <a:t>Noseći gas</a:t>
            </a:r>
            <a:endParaRPr lang="en-US" smtClean="0">
              <a:solidFill>
                <a:srgbClr val="000066"/>
              </a:solidFill>
            </a:endParaRPr>
          </a:p>
        </p:txBody>
      </p:sp>
      <p:sp>
        <p:nvSpPr>
          <p:cNvPr id="12291" name="Rectangle 3"/>
          <p:cNvSpPr>
            <a:spLocks noGrp="1" noChangeArrowheads="1"/>
          </p:cNvSpPr>
          <p:nvPr>
            <p:ph type="body" idx="1"/>
          </p:nvPr>
        </p:nvSpPr>
        <p:spPr/>
        <p:txBody>
          <a:bodyPr/>
          <a:lstStyle/>
          <a:p>
            <a:pPr eaLnBrk="1" hangingPunct="1"/>
            <a:r>
              <a:rPr lang="hr-HR" smtClean="0">
                <a:solidFill>
                  <a:srgbClr val="000066"/>
                </a:solidFill>
              </a:rPr>
              <a:t>Hemijski inertan – minimalna adsorpcija na korišćenim adsorbensima</a:t>
            </a:r>
          </a:p>
          <a:p>
            <a:pPr eaLnBrk="1" hangingPunct="1"/>
            <a:r>
              <a:rPr lang="hr-HR" smtClean="0">
                <a:solidFill>
                  <a:srgbClr val="000066"/>
                </a:solidFill>
              </a:rPr>
              <a:t>Fizički se maksimalno razlikuje od komponenti uzorka koji se analizira, a u praksi dostupan u velikim količinama</a:t>
            </a:r>
          </a:p>
          <a:p>
            <a:pPr eaLnBrk="1" hangingPunct="1"/>
            <a:endParaRPr lang="hr-HR" smtClean="0">
              <a:solidFill>
                <a:srgbClr val="000066"/>
              </a:solidFill>
            </a:endParaRPr>
          </a:p>
          <a:p>
            <a:pPr eaLnBrk="1" hangingPunct="1"/>
            <a:r>
              <a:rPr lang="hr-HR" smtClean="0">
                <a:solidFill>
                  <a:srgbClr val="000066"/>
                </a:solidFill>
              </a:rPr>
              <a:t>Najčešće: helijum i argon, a često i azot, ugljen dioksid i vodonik </a:t>
            </a:r>
            <a:endParaRPr lang="en-US" smtClean="0">
              <a:solidFill>
                <a:srgbClr val="000066"/>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400" y="573325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hr-HR" smtClean="0">
                <a:solidFill>
                  <a:srgbClr val="000066"/>
                </a:solidFill>
              </a:rPr>
              <a:t>Doziranje uzorka</a:t>
            </a:r>
            <a:endParaRPr lang="en-US" smtClean="0">
              <a:solidFill>
                <a:srgbClr val="000066"/>
              </a:solidFill>
            </a:endParaRPr>
          </a:p>
        </p:txBody>
      </p:sp>
      <p:sp>
        <p:nvSpPr>
          <p:cNvPr id="13315" name="Rectangle 3"/>
          <p:cNvSpPr>
            <a:spLocks noGrp="1" noChangeArrowheads="1"/>
          </p:cNvSpPr>
          <p:nvPr>
            <p:ph type="body" sz="half" idx="1"/>
          </p:nvPr>
        </p:nvSpPr>
        <p:spPr>
          <a:xfrm>
            <a:off x="179388" y="5734050"/>
            <a:ext cx="4038600" cy="965200"/>
          </a:xfrm>
        </p:spPr>
        <p:txBody>
          <a:bodyPr/>
          <a:lstStyle/>
          <a:p>
            <a:pPr eaLnBrk="1" hangingPunct="1">
              <a:lnSpc>
                <a:spcPct val="90000"/>
              </a:lnSpc>
            </a:pPr>
            <a:r>
              <a:rPr lang="hr-HR" sz="2000" smtClean="0">
                <a:solidFill>
                  <a:srgbClr val="000066"/>
                </a:solidFill>
              </a:rPr>
              <a:t>Najčešće instrument ima ova dva tipa dozatora, vezana u seriju</a:t>
            </a:r>
            <a:endParaRPr lang="en-US" sz="2000" smtClean="0">
              <a:solidFill>
                <a:srgbClr val="000066"/>
              </a:solidFill>
            </a:endParaRPr>
          </a:p>
        </p:txBody>
      </p:sp>
      <p:pic>
        <p:nvPicPr>
          <p:cNvPr id="13316" name="Picture 4" descr="Sl2-2"/>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827088" y="1341438"/>
            <a:ext cx="3313112" cy="3252787"/>
          </a:xfrm>
          <a:noFill/>
        </p:spPr>
      </p:pic>
      <p:pic>
        <p:nvPicPr>
          <p:cNvPr id="13317" name="Picture 6" descr="Dozato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4787900" y="1125538"/>
            <a:ext cx="3900488" cy="4751387"/>
          </a:xfrm>
          <a:noFill/>
        </p:spPr>
      </p:pic>
      <p:sp>
        <p:nvSpPr>
          <p:cNvPr id="13318" name="Text Box 8"/>
          <p:cNvSpPr txBox="1">
            <a:spLocks noChangeArrowheads="1"/>
          </p:cNvSpPr>
          <p:nvPr/>
        </p:nvSpPr>
        <p:spPr bwMode="auto">
          <a:xfrm>
            <a:off x="1187450" y="4724400"/>
            <a:ext cx="2216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b="1">
                <a:solidFill>
                  <a:srgbClr val="000066"/>
                </a:solidFill>
              </a:rPr>
              <a:t>za gasovite uzorke</a:t>
            </a:r>
            <a:endParaRPr lang="en-US" b="1">
              <a:solidFill>
                <a:srgbClr val="000066"/>
              </a:solidFill>
            </a:endParaRPr>
          </a:p>
        </p:txBody>
      </p:sp>
      <p:sp>
        <p:nvSpPr>
          <p:cNvPr id="13319" name="Text Box 9"/>
          <p:cNvSpPr txBox="1">
            <a:spLocks noChangeArrowheads="1"/>
          </p:cNvSpPr>
          <p:nvPr/>
        </p:nvSpPr>
        <p:spPr bwMode="auto">
          <a:xfrm>
            <a:off x="5724525" y="5445125"/>
            <a:ext cx="188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b="1">
                <a:solidFill>
                  <a:srgbClr val="000066"/>
                </a:solidFill>
              </a:rPr>
              <a:t>za tečne uzorke</a:t>
            </a:r>
            <a:endParaRPr lang="en-US" b="1">
              <a:solidFill>
                <a:srgbClr val="000066"/>
              </a:solidFill>
            </a:endParaRPr>
          </a:p>
        </p:txBody>
      </p:sp>
      <p:pic>
        <p:nvPicPr>
          <p:cNvPr id="13320" name="Picture 10" descr="microliter syring-rotated horiz"/>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5363" y="5886450"/>
            <a:ext cx="3890962"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91525" y="4724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7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hr-HR" smtClean="0">
                <a:solidFill>
                  <a:srgbClr val="000066"/>
                </a:solidFill>
              </a:rPr>
              <a:t>Hromatografska kolona</a:t>
            </a:r>
            <a:endParaRPr lang="en-US" smtClean="0">
              <a:solidFill>
                <a:srgbClr val="000066"/>
              </a:solidFill>
            </a:endParaRPr>
          </a:p>
        </p:txBody>
      </p:sp>
      <p:pic>
        <p:nvPicPr>
          <p:cNvPr id="14339" name="Picture 4" descr="Sl2-5"/>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468313" y="2276475"/>
            <a:ext cx="4824412" cy="3467100"/>
          </a:xfrm>
          <a:noFill/>
        </p:spPr>
      </p:pic>
      <p:sp>
        <p:nvSpPr>
          <p:cNvPr id="14340" name="Text Box 6"/>
          <p:cNvSpPr txBox="1">
            <a:spLocks noChangeArrowheads="1"/>
          </p:cNvSpPr>
          <p:nvPr/>
        </p:nvSpPr>
        <p:spPr bwMode="auto">
          <a:xfrm>
            <a:off x="376238" y="1406525"/>
            <a:ext cx="7575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r>
              <a:rPr lang="hr-HR">
                <a:solidFill>
                  <a:srgbClr val="000066"/>
                </a:solidFill>
              </a:rPr>
              <a:t> </a:t>
            </a:r>
            <a:r>
              <a:rPr lang="hr-HR" sz="2000">
                <a:solidFill>
                  <a:srgbClr val="000066"/>
                </a:solidFill>
              </a:rPr>
              <a:t>Kolone smeštene u termostatske komore i njihov oblik mora biti  </a:t>
            </a:r>
          </a:p>
          <a:p>
            <a:pPr eaLnBrk="1" hangingPunct="1"/>
            <a:r>
              <a:rPr lang="hr-HR" sz="2000">
                <a:solidFill>
                  <a:srgbClr val="000066"/>
                </a:solidFill>
              </a:rPr>
              <a:t>  prilagođen obliku komore.</a:t>
            </a:r>
            <a:endParaRPr lang="en-US" sz="2000">
              <a:solidFill>
                <a:srgbClr val="000066"/>
              </a:solidFill>
            </a:endParaRPr>
          </a:p>
        </p:txBody>
      </p:sp>
      <p:sp>
        <p:nvSpPr>
          <p:cNvPr id="14341" name="Text Box 7"/>
          <p:cNvSpPr txBox="1">
            <a:spLocks noChangeArrowheads="1"/>
          </p:cNvSpPr>
          <p:nvPr/>
        </p:nvSpPr>
        <p:spPr bwMode="auto">
          <a:xfrm>
            <a:off x="539750" y="6021388"/>
            <a:ext cx="3143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oblici hromatografskih kolona</a:t>
            </a:r>
            <a:endParaRPr lang="en-US">
              <a:solidFill>
                <a:srgbClr val="000066"/>
              </a:solidFill>
            </a:endParaRPr>
          </a:p>
        </p:txBody>
      </p:sp>
      <p:sp>
        <p:nvSpPr>
          <p:cNvPr id="14342" name="Text Box 8"/>
          <p:cNvSpPr txBox="1">
            <a:spLocks noChangeArrowheads="1"/>
          </p:cNvSpPr>
          <p:nvPr/>
        </p:nvSpPr>
        <p:spPr bwMode="auto">
          <a:xfrm>
            <a:off x="5435600" y="3284538"/>
            <a:ext cx="27273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b="1">
                <a:solidFill>
                  <a:srgbClr val="000066"/>
                </a:solidFill>
              </a:rPr>
              <a:t>Obloge kolona:</a:t>
            </a:r>
          </a:p>
          <a:p>
            <a:pPr eaLnBrk="1" hangingPunct="1">
              <a:buFontTx/>
              <a:buChar char="•"/>
            </a:pPr>
            <a:r>
              <a:rPr lang="hr-HR" b="1">
                <a:solidFill>
                  <a:srgbClr val="000066"/>
                </a:solidFill>
              </a:rPr>
              <a:t> nerđajući čelik</a:t>
            </a:r>
          </a:p>
          <a:p>
            <a:pPr eaLnBrk="1" hangingPunct="1">
              <a:buFontTx/>
              <a:buChar char="•"/>
            </a:pPr>
            <a:r>
              <a:rPr lang="hr-HR" b="1">
                <a:solidFill>
                  <a:srgbClr val="000066"/>
                </a:solidFill>
              </a:rPr>
              <a:t> termootporna plastika</a:t>
            </a:r>
          </a:p>
          <a:p>
            <a:pPr eaLnBrk="1" hangingPunct="1">
              <a:buFontTx/>
              <a:buChar char="•"/>
            </a:pPr>
            <a:r>
              <a:rPr lang="hr-HR" b="1">
                <a:solidFill>
                  <a:srgbClr val="000066"/>
                </a:solidFill>
              </a:rPr>
              <a:t> staklo</a:t>
            </a:r>
            <a:endParaRPr lang="en-US" b="1">
              <a:solidFill>
                <a:srgbClr val="000066"/>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6416" y="589994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1_4_ Packed colum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175" y="692150"/>
            <a:ext cx="15255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363" name="Object 5"/>
          <p:cNvGraphicFramePr>
            <a:graphicFrameLocks noChangeAspect="1"/>
          </p:cNvGraphicFramePr>
          <p:nvPr/>
        </p:nvGraphicFramePr>
        <p:xfrm>
          <a:off x="3733800" y="4038600"/>
          <a:ext cx="2590800" cy="2038350"/>
        </p:xfrm>
        <a:graphic>
          <a:graphicData uri="http://schemas.openxmlformats.org/presentationml/2006/ole">
            <mc:AlternateContent xmlns:mc="http://schemas.openxmlformats.org/markup-compatibility/2006">
              <mc:Choice xmlns:v="urn:schemas-microsoft-com:vml" Requires="v">
                <p:oleObj spid="_x0000_s15383" name="Photo Editor Photo" r:id="rId7" imgW="4877223" imgH="3657917" progId="MSPhotoEd.3">
                  <p:embed/>
                </p:oleObj>
              </mc:Choice>
              <mc:Fallback>
                <p:oleObj name="Photo Editor Photo" r:id="rId7" imgW="4877223" imgH="3657917" progId="MSPhotoEd.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4038600"/>
                        <a:ext cx="2590800"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36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0425" y="765175"/>
            <a:ext cx="21336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0800" y="4038600"/>
            <a:ext cx="20574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10"/>
          <p:cNvSpPr txBox="1">
            <a:spLocks noChangeArrowheads="1"/>
          </p:cNvSpPr>
          <p:nvPr/>
        </p:nvSpPr>
        <p:spPr bwMode="auto">
          <a:xfrm>
            <a:off x="250825" y="836613"/>
            <a:ext cx="33591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Kolone ispunjene granulama</a:t>
            </a:r>
          </a:p>
          <a:p>
            <a:pPr eaLnBrk="1" hangingPunct="1"/>
            <a:r>
              <a:rPr lang="hr-HR">
                <a:solidFill>
                  <a:srgbClr val="000066"/>
                </a:solidFill>
              </a:rPr>
              <a:t>čvrste faze</a:t>
            </a:r>
          </a:p>
          <a:p>
            <a:pPr eaLnBrk="1" hangingPunct="1"/>
            <a:r>
              <a:rPr lang="hr-HR">
                <a:solidFill>
                  <a:srgbClr val="000066"/>
                </a:solidFill>
              </a:rPr>
              <a:t>(punjenje kolone</a:t>
            </a:r>
          </a:p>
          <a:p>
            <a:pPr eaLnBrk="1" hangingPunct="1"/>
            <a:r>
              <a:rPr lang="hr-HR">
                <a:solidFill>
                  <a:srgbClr val="000066"/>
                </a:solidFill>
              </a:rPr>
              <a:t>je nepokretna faza)</a:t>
            </a:r>
          </a:p>
          <a:p>
            <a:pPr eaLnBrk="1" hangingPunct="1"/>
            <a:r>
              <a:rPr lang="hr-HR">
                <a:solidFill>
                  <a:srgbClr val="000066"/>
                </a:solidFill>
              </a:rPr>
              <a:t>Dužina 2 m do 3 m</a:t>
            </a:r>
          </a:p>
          <a:p>
            <a:pPr eaLnBrk="1" hangingPunct="1"/>
            <a:r>
              <a:rPr lang="hr-HR">
                <a:solidFill>
                  <a:srgbClr val="000066"/>
                </a:solidFill>
              </a:rPr>
              <a:t>Unutrašnji dijametar 2 do 4 mm</a:t>
            </a:r>
            <a:endParaRPr lang="en-US">
              <a:solidFill>
                <a:srgbClr val="000066"/>
              </a:solidFill>
            </a:endParaRPr>
          </a:p>
        </p:txBody>
      </p:sp>
      <p:sp>
        <p:nvSpPr>
          <p:cNvPr id="15367" name="Text Box 11"/>
          <p:cNvSpPr txBox="1">
            <a:spLocks noChangeArrowheads="1"/>
          </p:cNvSpPr>
          <p:nvPr/>
        </p:nvSpPr>
        <p:spPr bwMode="auto">
          <a:xfrm>
            <a:off x="158750" y="4313238"/>
            <a:ext cx="36004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Kapilarne kolone:</a:t>
            </a:r>
          </a:p>
          <a:p>
            <a:pPr eaLnBrk="1" hangingPunct="1"/>
            <a:r>
              <a:rPr lang="hr-HR">
                <a:solidFill>
                  <a:srgbClr val="000066"/>
                </a:solidFill>
              </a:rPr>
              <a:t>uske kolone, prečnika 0,1- 1mm,</a:t>
            </a:r>
          </a:p>
          <a:p>
            <a:pPr eaLnBrk="1" hangingPunct="1"/>
            <a:r>
              <a:rPr lang="hr-HR">
                <a:solidFill>
                  <a:srgbClr val="000066"/>
                </a:solidFill>
              </a:rPr>
              <a:t>dužine 10 – 30 m</a:t>
            </a:r>
          </a:p>
          <a:p>
            <a:pPr eaLnBrk="1" hangingPunct="1"/>
            <a:r>
              <a:rPr lang="hr-HR">
                <a:solidFill>
                  <a:srgbClr val="000066"/>
                </a:solidFill>
              </a:rPr>
              <a:t>nepokretna faza nanesena na</a:t>
            </a:r>
          </a:p>
          <a:p>
            <a:pPr eaLnBrk="1" hangingPunct="1"/>
            <a:r>
              <a:rPr lang="hr-HR">
                <a:solidFill>
                  <a:srgbClr val="000066"/>
                </a:solidFill>
              </a:rPr>
              <a:t>zidove kapilare a noseći gas struji</a:t>
            </a:r>
          </a:p>
          <a:p>
            <a:pPr eaLnBrk="1" hangingPunct="1"/>
            <a:r>
              <a:rPr lang="hr-HR">
                <a:solidFill>
                  <a:srgbClr val="000066"/>
                </a:solidFill>
              </a:rPr>
              <a:t>kroz centralni deo preseka</a:t>
            </a:r>
            <a:endParaRPr lang="en-US">
              <a:solidFill>
                <a:srgbClr val="000066"/>
              </a:solidFill>
            </a:endParaRP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432321" y="60071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6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capilla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755650" y="2636838"/>
            <a:ext cx="2857500" cy="2809875"/>
          </a:xfrm>
          <a:noFill/>
        </p:spPr>
      </p:pic>
      <p:pic>
        <p:nvPicPr>
          <p:cNvPr id="16387" name="Picture 7" descr="colon"/>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4500563" y="1557338"/>
            <a:ext cx="3162300" cy="1905000"/>
          </a:xfrm>
          <a:noFill/>
        </p:spPr>
      </p:pic>
      <p:pic>
        <p:nvPicPr>
          <p:cNvPr id="16388" name="Picture 10" descr="packed"/>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4859338" y="3644900"/>
            <a:ext cx="2366962" cy="2919413"/>
          </a:xfrm>
          <a:noFill/>
        </p:spPr>
      </p:pic>
      <p:sp>
        <p:nvSpPr>
          <p:cNvPr id="16389" name="Text Box 13"/>
          <p:cNvSpPr txBox="1">
            <a:spLocks noChangeArrowheads="1"/>
          </p:cNvSpPr>
          <p:nvPr/>
        </p:nvSpPr>
        <p:spPr bwMode="auto">
          <a:xfrm>
            <a:off x="592138" y="182563"/>
            <a:ext cx="849471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r>
              <a:rPr lang="hr-HR">
                <a:solidFill>
                  <a:srgbClr val="000066"/>
                </a:solidFill>
              </a:rPr>
              <a:t> </a:t>
            </a:r>
            <a:r>
              <a:rPr lang="hr-HR" sz="2000">
                <a:solidFill>
                  <a:srgbClr val="000066"/>
                </a:solidFill>
              </a:rPr>
              <a:t>Hromatografske kolone obično dužine 2 m do 50 m</a:t>
            </a:r>
          </a:p>
          <a:p>
            <a:pPr eaLnBrk="1" hangingPunct="1">
              <a:buFontTx/>
              <a:buChar char="•"/>
            </a:pPr>
            <a:r>
              <a:rPr lang="hr-HR" sz="2000">
                <a:solidFill>
                  <a:srgbClr val="000066"/>
                </a:solidFill>
              </a:rPr>
              <a:t> Da bi bile smeštene u termostatske komore obično se pakuju u kružnice </a:t>
            </a:r>
          </a:p>
          <a:p>
            <a:pPr eaLnBrk="1" hangingPunct="1"/>
            <a:r>
              <a:rPr lang="hr-HR" sz="2000">
                <a:solidFill>
                  <a:srgbClr val="000066"/>
                </a:solidFill>
              </a:rPr>
              <a:t>  prečnika 10 cm do 30 cm</a:t>
            </a:r>
            <a:endParaRPr lang="en-US" sz="2000">
              <a:solidFill>
                <a:srgbClr val="000066"/>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96597" y="594928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11"/>
          <p:cNvGrpSpPr>
            <a:grpSpLocks/>
          </p:cNvGrpSpPr>
          <p:nvPr/>
        </p:nvGrpSpPr>
        <p:grpSpPr bwMode="auto">
          <a:xfrm>
            <a:off x="3460750" y="500063"/>
            <a:ext cx="4779963" cy="6264275"/>
            <a:chOff x="2109" y="164"/>
            <a:chExt cx="3011" cy="3946"/>
          </a:xfrm>
        </p:grpSpPr>
        <p:graphicFrame>
          <p:nvGraphicFramePr>
            <p:cNvPr id="17413" name="Object 4"/>
            <p:cNvGraphicFramePr>
              <a:graphicFrameLocks noChangeAspect="1"/>
            </p:cNvGraphicFramePr>
            <p:nvPr/>
          </p:nvGraphicFramePr>
          <p:xfrm>
            <a:off x="2109" y="164"/>
            <a:ext cx="3011" cy="3946"/>
          </p:xfrm>
          <a:graphic>
            <a:graphicData uri="http://schemas.openxmlformats.org/presentationml/2006/ole">
              <mc:AlternateContent xmlns:mc="http://schemas.openxmlformats.org/markup-compatibility/2006">
                <mc:Choice xmlns:v="urn:schemas-microsoft-com:vml" Requires="v">
                  <p:oleObj spid="_x0000_s17432" name="PaperPort Document" r:id="rId6" imgW="3819144" imgH="5004816" progId="Paper.Document">
                    <p:embed/>
                  </p:oleObj>
                </mc:Choice>
                <mc:Fallback>
                  <p:oleObj name="PaperPort Document" r:id="rId6" imgW="3819144" imgH="5004816" progId="Paper.Document">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9" y="164"/>
                          <a:ext cx="3011" cy="3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4" name="Text Box 7"/>
            <p:cNvSpPr txBox="1">
              <a:spLocks noChangeArrowheads="1"/>
            </p:cNvSpPr>
            <p:nvPr/>
          </p:nvSpPr>
          <p:spPr bwMode="auto">
            <a:xfrm>
              <a:off x="3424" y="572"/>
              <a:ext cx="141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t>izotermalno na 45</a:t>
              </a:r>
              <a:r>
                <a:rPr lang="hr-HR" baseline="30000"/>
                <a:t>o</a:t>
              </a:r>
              <a:r>
                <a:rPr lang="hr-HR"/>
                <a:t>C</a:t>
              </a:r>
              <a:endParaRPr lang="en-US"/>
            </a:p>
          </p:txBody>
        </p:sp>
        <p:sp>
          <p:nvSpPr>
            <p:cNvPr id="17415" name="Text Box 8"/>
            <p:cNvSpPr txBox="1">
              <a:spLocks noChangeArrowheads="1"/>
            </p:cNvSpPr>
            <p:nvPr/>
          </p:nvSpPr>
          <p:spPr bwMode="auto">
            <a:xfrm>
              <a:off x="3424" y="1570"/>
              <a:ext cx="149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t>izotermalno na 145</a:t>
              </a:r>
              <a:r>
                <a:rPr lang="hr-HR" baseline="30000"/>
                <a:t>o</a:t>
              </a:r>
              <a:r>
                <a:rPr lang="hr-HR"/>
                <a:t>C</a:t>
              </a:r>
              <a:endParaRPr lang="en-US"/>
            </a:p>
          </p:txBody>
        </p:sp>
        <p:sp>
          <p:nvSpPr>
            <p:cNvPr id="17416" name="Text Box 9"/>
            <p:cNvSpPr txBox="1">
              <a:spLocks noChangeArrowheads="1"/>
            </p:cNvSpPr>
            <p:nvPr/>
          </p:nvSpPr>
          <p:spPr bwMode="auto">
            <a:xfrm>
              <a:off x="3049" y="2606"/>
              <a:ext cx="200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t>programirano od 30 do 180</a:t>
              </a:r>
              <a:r>
                <a:rPr lang="hr-HR" baseline="30000"/>
                <a:t>o</a:t>
              </a:r>
              <a:r>
                <a:rPr lang="hr-HR"/>
                <a:t>C</a:t>
              </a:r>
              <a:endParaRPr lang="en-US"/>
            </a:p>
          </p:txBody>
        </p:sp>
      </p:grpSp>
      <p:sp>
        <p:nvSpPr>
          <p:cNvPr id="17411" name="Text Box 10"/>
          <p:cNvSpPr txBox="1">
            <a:spLocks noChangeArrowheads="1"/>
          </p:cNvSpPr>
          <p:nvPr/>
        </p:nvSpPr>
        <p:spPr bwMode="auto">
          <a:xfrm>
            <a:off x="250825" y="2276475"/>
            <a:ext cx="305435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r-HR">
              <a:solidFill>
                <a:srgbClr val="000066"/>
              </a:solidFill>
            </a:endParaRPr>
          </a:p>
          <a:p>
            <a:pPr eaLnBrk="1" hangingPunct="1"/>
            <a:endParaRPr lang="hr-HR">
              <a:solidFill>
                <a:srgbClr val="000066"/>
              </a:solidFill>
            </a:endParaRPr>
          </a:p>
          <a:p>
            <a:pPr eaLnBrk="1" hangingPunct="1"/>
            <a:r>
              <a:rPr lang="hr-HR">
                <a:solidFill>
                  <a:srgbClr val="000066"/>
                </a:solidFill>
              </a:rPr>
              <a:t>Radna temperatura kolone</a:t>
            </a:r>
          </a:p>
          <a:p>
            <a:pPr eaLnBrk="1" hangingPunct="1"/>
            <a:r>
              <a:rPr lang="hr-HR">
                <a:solidFill>
                  <a:srgbClr val="000066"/>
                </a:solidFill>
              </a:rPr>
              <a:t>uvek jednaka ili malo iznad</a:t>
            </a:r>
          </a:p>
          <a:p>
            <a:pPr eaLnBrk="1" hangingPunct="1"/>
            <a:r>
              <a:rPr lang="hr-HR">
                <a:solidFill>
                  <a:srgbClr val="000066"/>
                </a:solidFill>
              </a:rPr>
              <a:t>tačke ključanja  uzorka</a:t>
            </a:r>
          </a:p>
          <a:p>
            <a:pPr eaLnBrk="1" hangingPunct="1"/>
            <a:endParaRPr lang="hr-HR">
              <a:solidFill>
                <a:srgbClr val="000066"/>
              </a:solidFill>
            </a:endParaRPr>
          </a:p>
          <a:p>
            <a:pPr eaLnBrk="1" hangingPunct="1"/>
            <a:endParaRPr lang="hr-HR">
              <a:solidFill>
                <a:srgbClr val="000066"/>
              </a:solidFill>
            </a:endParaRPr>
          </a:p>
          <a:p>
            <a:pPr eaLnBrk="1" hangingPunct="1"/>
            <a:r>
              <a:rPr lang="hr-HR">
                <a:solidFill>
                  <a:srgbClr val="000066"/>
                </a:solidFill>
              </a:rPr>
              <a:t>Za uzorke čije komponente</a:t>
            </a:r>
          </a:p>
          <a:p>
            <a:pPr eaLnBrk="1" hangingPunct="1"/>
            <a:r>
              <a:rPr lang="hr-HR">
                <a:solidFill>
                  <a:srgbClr val="000066"/>
                </a:solidFill>
              </a:rPr>
              <a:t>imaju širok opseg tački </a:t>
            </a:r>
          </a:p>
          <a:p>
            <a:pPr eaLnBrk="1" hangingPunct="1"/>
            <a:r>
              <a:rPr lang="hr-HR">
                <a:solidFill>
                  <a:srgbClr val="000066"/>
                </a:solidFill>
              </a:rPr>
              <a:t>ključanja bolje je</a:t>
            </a:r>
          </a:p>
          <a:p>
            <a:pPr eaLnBrk="1" hangingPunct="1"/>
            <a:r>
              <a:rPr lang="hr-HR">
                <a:solidFill>
                  <a:srgbClr val="000066"/>
                </a:solidFill>
              </a:rPr>
              <a:t>temperaturski programirano </a:t>
            </a:r>
          </a:p>
          <a:p>
            <a:pPr eaLnBrk="1" hangingPunct="1"/>
            <a:r>
              <a:rPr lang="hr-HR">
                <a:solidFill>
                  <a:srgbClr val="000066"/>
                </a:solidFill>
              </a:rPr>
              <a:t>grejanje</a:t>
            </a:r>
            <a:endParaRPr lang="en-US">
              <a:solidFill>
                <a:srgbClr val="000066"/>
              </a:solidFill>
            </a:endParaRPr>
          </a:p>
        </p:txBody>
      </p:sp>
      <p:sp>
        <p:nvSpPr>
          <p:cNvPr id="17412" name="Text Box 12"/>
          <p:cNvSpPr txBox="1">
            <a:spLocks noChangeArrowheads="1"/>
          </p:cNvSpPr>
          <p:nvPr/>
        </p:nvSpPr>
        <p:spPr bwMode="auto">
          <a:xfrm>
            <a:off x="1912938" y="111125"/>
            <a:ext cx="60690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b="1">
                <a:solidFill>
                  <a:srgbClr val="000066"/>
                </a:solidFill>
              </a:rPr>
              <a:t>Uticaj temperature na gasni hromatogram</a:t>
            </a:r>
          </a:p>
          <a:p>
            <a:pPr eaLnBrk="1" hangingPunct="1"/>
            <a:endParaRPr lang="en-US" b="1"/>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6416" y="587727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7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hr-HR" sz="3600" smtClean="0">
                <a:solidFill>
                  <a:srgbClr val="000066"/>
                </a:solidFill>
              </a:rPr>
              <a:t>NEPOKRETNE FAZE U GASNOJ HROMATOGRAFIJI</a:t>
            </a:r>
            <a:endParaRPr lang="en-US" sz="3600" smtClean="0">
              <a:solidFill>
                <a:srgbClr val="000066"/>
              </a:solidFill>
            </a:endParaRPr>
          </a:p>
        </p:txBody>
      </p:sp>
      <p:sp>
        <p:nvSpPr>
          <p:cNvPr id="18435" name="Rectangle 3"/>
          <p:cNvSpPr>
            <a:spLocks noGrp="1" noChangeArrowheads="1"/>
          </p:cNvSpPr>
          <p:nvPr>
            <p:ph type="body" idx="1"/>
          </p:nvPr>
        </p:nvSpPr>
        <p:spPr>
          <a:xfrm>
            <a:off x="323850" y="1557338"/>
            <a:ext cx="8229600" cy="5040312"/>
          </a:xfrm>
        </p:spPr>
        <p:txBody>
          <a:bodyPr/>
          <a:lstStyle/>
          <a:p>
            <a:pPr eaLnBrk="1" hangingPunct="1">
              <a:lnSpc>
                <a:spcPct val="80000"/>
              </a:lnSpc>
              <a:buFontTx/>
              <a:buNone/>
            </a:pPr>
            <a:r>
              <a:rPr lang="hr-HR" sz="2000" smtClean="0"/>
              <a:t>   </a:t>
            </a:r>
            <a:r>
              <a:rPr lang="hr-HR" sz="2000" b="1" smtClean="0">
                <a:solidFill>
                  <a:srgbClr val="000066"/>
                </a:solidFill>
              </a:rPr>
              <a:t>ADSORBENSI ZA ADSORPCIONU HROMATOGRAFIJU:</a:t>
            </a:r>
          </a:p>
          <a:p>
            <a:pPr eaLnBrk="1" hangingPunct="1">
              <a:lnSpc>
                <a:spcPct val="80000"/>
              </a:lnSpc>
              <a:buFontTx/>
              <a:buNone/>
            </a:pPr>
            <a:endParaRPr lang="hr-HR" sz="2000" smtClean="0">
              <a:solidFill>
                <a:srgbClr val="000066"/>
              </a:solidFill>
            </a:endParaRPr>
          </a:p>
          <a:p>
            <a:pPr eaLnBrk="1" hangingPunct="1">
              <a:lnSpc>
                <a:spcPct val="80000"/>
              </a:lnSpc>
            </a:pPr>
            <a:r>
              <a:rPr lang="hr-HR" sz="2000" b="1" smtClean="0">
                <a:solidFill>
                  <a:srgbClr val="000066"/>
                </a:solidFill>
              </a:rPr>
              <a:t>Aktivni ugalj</a:t>
            </a:r>
            <a:r>
              <a:rPr lang="hr-HR" sz="2000" smtClean="0">
                <a:solidFill>
                  <a:srgbClr val="000066"/>
                </a:solidFill>
              </a:rPr>
              <a:t>: spec. površina i do 1000 m</a:t>
            </a:r>
            <a:r>
              <a:rPr lang="hr-HR" sz="2000" baseline="30000" smtClean="0">
                <a:solidFill>
                  <a:srgbClr val="000066"/>
                </a:solidFill>
              </a:rPr>
              <a:t>2</a:t>
            </a:r>
            <a:r>
              <a:rPr lang="hr-HR" sz="2000" smtClean="0">
                <a:solidFill>
                  <a:srgbClr val="000066"/>
                </a:solidFill>
              </a:rPr>
              <a:t>/g. Nema specifičnih hemijskih grupa na površini i može da se koristi za analizu i polarnih i nepolarnih gasova i para, ali male molekulske mase (H</a:t>
            </a:r>
            <a:r>
              <a:rPr lang="hr-HR" sz="2000" baseline="-25000" smtClean="0">
                <a:solidFill>
                  <a:srgbClr val="000066"/>
                </a:solidFill>
              </a:rPr>
              <a:t>2</a:t>
            </a:r>
            <a:r>
              <a:rPr lang="hr-HR" sz="2000" smtClean="0">
                <a:solidFill>
                  <a:srgbClr val="000066"/>
                </a:solidFill>
              </a:rPr>
              <a:t>, Ar, Xe, CO</a:t>
            </a:r>
            <a:r>
              <a:rPr lang="hr-HR" sz="2000" baseline="-25000" smtClean="0">
                <a:solidFill>
                  <a:srgbClr val="000066"/>
                </a:solidFill>
              </a:rPr>
              <a:t>2</a:t>
            </a:r>
            <a:r>
              <a:rPr lang="hr-HR" sz="2000" smtClean="0">
                <a:solidFill>
                  <a:srgbClr val="000066"/>
                </a:solidFill>
              </a:rPr>
              <a:t> i ugljovodnika do C</a:t>
            </a:r>
            <a:r>
              <a:rPr lang="hr-HR" sz="2000" baseline="-25000" smtClean="0">
                <a:solidFill>
                  <a:srgbClr val="000066"/>
                </a:solidFill>
              </a:rPr>
              <a:t>4</a:t>
            </a:r>
            <a:r>
              <a:rPr lang="hr-HR" sz="2000" smtClean="0">
                <a:solidFill>
                  <a:srgbClr val="000066"/>
                </a:solidFill>
              </a:rPr>
              <a:t>)</a:t>
            </a:r>
            <a:r>
              <a:rPr lang="en-US" sz="2000" smtClean="0">
                <a:solidFill>
                  <a:srgbClr val="000066"/>
                </a:solidFill>
              </a:rPr>
              <a:t>.</a:t>
            </a:r>
            <a:endParaRPr lang="hr-HR" sz="2000" smtClean="0">
              <a:solidFill>
                <a:srgbClr val="000066"/>
              </a:solidFill>
            </a:endParaRPr>
          </a:p>
          <a:p>
            <a:pPr eaLnBrk="1" hangingPunct="1">
              <a:lnSpc>
                <a:spcPct val="80000"/>
              </a:lnSpc>
            </a:pPr>
            <a:endParaRPr lang="hr-HR" sz="2000" smtClean="0">
              <a:solidFill>
                <a:srgbClr val="000066"/>
              </a:solidFill>
            </a:endParaRPr>
          </a:p>
          <a:p>
            <a:pPr eaLnBrk="1" hangingPunct="1">
              <a:lnSpc>
                <a:spcPct val="80000"/>
              </a:lnSpc>
            </a:pPr>
            <a:r>
              <a:rPr lang="hr-HR" sz="2000" b="1" smtClean="0">
                <a:solidFill>
                  <a:srgbClr val="000066"/>
                </a:solidFill>
              </a:rPr>
              <a:t>Teflon</a:t>
            </a:r>
            <a:r>
              <a:rPr lang="hr-HR" sz="2000" smtClean="0">
                <a:solidFill>
                  <a:srgbClr val="000066"/>
                </a:solidFill>
              </a:rPr>
              <a:t>: politetrafluoretilen (-CF</a:t>
            </a:r>
            <a:r>
              <a:rPr lang="hr-HR" sz="2000" baseline="-25000" smtClean="0">
                <a:solidFill>
                  <a:srgbClr val="000066"/>
                </a:solidFill>
              </a:rPr>
              <a:t>2</a:t>
            </a:r>
            <a:r>
              <a:rPr lang="hr-HR" sz="2000" smtClean="0">
                <a:solidFill>
                  <a:srgbClr val="000066"/>
                </a:solidFill>
              </a:rPr>
              <a:t>-CF</a:t>
            </a:r>
            <a:r>
              <a:rPr lang="hr-HR" sz="2000" baseline="-25000" smtClean="0">
                <a:solidFill>
                  <a:srgbClr val="000066"/>
                </a:solidFill>
              </a:rPr>
              <a:t>2</a:t>
            </a:r>
            <a:r>
              <a:rPr lang="hr-HR" sz="2000" smtClean="0">
                <a:solidFill>
                  <a:srgbClr val="000066"/>
                </a:solidFill>
              </a:rPr>
              <a:t>)</a:t>
            </a:r>
            <a:r>
              <a:rPr lang="hr-HR" sz="2000" baseline="-25000" smtClean="0">
                <a:solidFill>
                  <a:srgbClr val="000066"/>
                </a:solidFill>
              </a:rPr>
              <a:t>n</a:t>
            </a:r>
            <a:r>
              <a:rPr lang="hr-HR" sz="2000" smtClean="0">
                <a:solidFill>
                  <a:srgbClr val="000066"/>
                </a:solidFill>
              </a:rPr>
              <a:t>, kristalni polimer, mol. mase (5-20)</a:t>
            </a:r>
            <a:r>
              <a:rPr lang="en-US" sz="2000" smtClean="0">
                <a:solidFill>
                  <a:srgbClr val="000066"/>
                </a:solidFill>
                <a:cs typeface="Arial" charset="0"/>
              </a:rPr>
              <a:t>·</a:t>
            </a:r>
            <a:r>
              <a:rPr lang="hr-HR" sz="2000" smtClean="0">
                <a:solidFill>
                  <a:srgbClr val="000066"/>
                </a:solidFill>
                <a:cs typeface="Arial" charset="0"/>
              </a:rPr>
              <a:t>10</a:t>
            </a:r>
            <a:r>
              <a:rPr lang="hr-HR" sz="2000" baseline="30000" smtClean="0">
                <a:solidFill>
                  <a:srgbClr val="000066"/>
                </a:solidFill>
                <a:cs typeface="Arial" charset="0"/>
              </a:rPr>
              <a:t>5</a:t>
            </a:r>
            <a:r>
              <a:rPr lang="hr-HR" sz="2000" smtClean="0">
                <a:solidFill>
                  <a:srgbClr val="000066"/>
                </a:solidFill>
                <a:cs typeface="Arial" charset="0"/>
              </a:rPr>
              <a:t>. Spec. površ. 10 m</a:t>
            </a:r>
            <a:r>
              <a:rPr lang="hr-HR" sz="2000" baseline="30000" smtClean="0">
                <a:solidFill>
                  <a:srgbClr val="000066"/>
                </a:solidFill>
                <a:cs typeface="Arial" charset="0"/>
              </a:rPr>
              <a:t>2</a:t>
            </a:r>
            <a:r>
              <a:rPr lang="hr-HR" sz="2000" smtClean="0">
                <a:solidFill>
                  <a:srgbClr val="000066"/>
                </a:solidFill>
                <a:cs typeface="Arial" charset="0"/>
              </a:rPr>
              <a:t>/g. Stabilan do 300</a:t>
            </a:r>
            <a:r>
              <a:rPr lang="en-US" sz="2000" smtClean="0">
                <a:solidFill>
                  <a:srgbClr val="000066"/>
                </a:solidFill>
                <a:cs typeface="Arial" charset="0"/>
              </a:rPr>
              <a:t> </a:t>
            </a:r>
            <a:r>
              <a:rPr lang="hr-HR" sz="2000" baseline="30000" smtClean="0">
                <a:solidFill>
                  <a:srgbClr val="000066"/>
                </a:solidFill>
                <a:cs typeface="Arial" charset="0"/>
              </a:rPr>
              <a:t>o</a:t>
            </a:r>
            <a:r>
              <a:rPr lang="hr-HR" sz="2000" smtClean="0">
                <a:solidFill>
                  <a:srgbClr val="000066"/>
                </a:solidFill>
                <a:cs typeface="Arial" charset="0"/>
              </a:rPr>
              <a:t>C. Nema specifične grupe. Razdvajanje polarnih i teže ključajućih tečnosti.</a:t>
            </a:r>
          </a:p>
          <a:p>
            <a:pPr eaLnBrk="1" hangingPunct="1">
              <a:lnSpc>
                <a:spcPct val="80000"/>
              </a:lnSpc>
            </a:pPr>
            <a:endParaRPr lang="en-US" sz="2000" smtClean="0">
              <a:solidFill>
                <a:srgbClr val="000066"/>
              </a:solidFill>
              <a:cs typeface="Arial" charset="0"/>
            </a:endParaRPr>
          </a:p>
          <a:p>
            <a:pPr eaLnBrk="1" hangingPunct="1">
              <a:lnSpc>
                <a:spcPct val="80000"/>
              </a:lnSpc>
            </a:pPr>
            <a:r>
              <a:rPr lang="hr-HR" sz="2000" b="1" smtClean="0">
                <a:solidFill>
                  <a:srgbClr val="000066"/>
                </a:solidFill>
              </a:rPr>
              <a:t>Porapak</a:t>
            </a:r>
            <a:r>
              <a:rPr lang="hr-HR" sz="2000" smtClean="0">
                <a:solidFill>
                  <a:srgbClr val="000066"/>
                </a:solidFill>
              </a:rPr>
              <a:t>: etilvinilbenzol polimerizovan divinilbenzolom. Stabilan do 250</a:t>
            </a:r>
            <a:r>
              <a:rPr lang="en-US" sz="2000" smtClean="0">
                <a:solidFill>
                  <a:srgbClr val="000066"/>
                </a:solidFill>
              </a:rPr>
              <a:t> </a:t>
            </a:r>
            <a:r>
              <a:rPr lang="hr-HR" sz="2000" baseline="30000" smtClean="0">
                <a:solidFill>
                  <a:srgbClr val="000066"/>
                </a:solidFill>
              </a:rPr>
              <a:t>o</a:t>
            </a:r>
            <a:r>
              <a:rPr lang="hr-HR" sz="2000" smtClean="0">
                <a:solidFill>
                  <a:srgbClr val="000066"/>
                </a:solidFill>
              </a:rPr>
              <a:t>C. Spec. površ. 200-300 m</a:t>
            </a:r>
            <a:r>
              <a:rPr lang="hr-HR" sz="2000" baseline="30000" smtClean="0">
                <a:solidFill>
                  <a:srgbClr val="000066"/>
                </a:solidFill>
              </a:rPr>
              <a:t>2</a:t>
            </a:r>
            <a:r>
              <a:rPr lang="hr-HR" sz="2000" smtClean="0">
                <a:solidFill>
                  <a:srgbClr val="000066"/>
                </a:solidFill>
              </a:rPr>
              <a:t>/g. Voda i visoko polarna jedinjenja se na njemu slabo adsorbuju. Razdvajanje nisko ključajućih ugljovodnika, alkohola, složenih etara, ketona i niskomolekularnih jedinjenja koja sadrže halogene i sumpor.</a:t>
            </a:r>
            <a:endParaRPr lang="en-US" sz="2000" smtClean="0">
              <a:solidFill>
                <a:srgbClr val="000066"/>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400" y="609329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8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395288" y="692150"/>
            <a:ext cx="8229600" cy="5576888"/>
          </a:xfrm>
        </p:spPr>
        <p:txBody>
          <a:bodyPr/>
          <a:lstStyle/>
          <a:p>
            <a:pPr eaLnBrk="1" hangingPunct="1">
              <a:lnSpc>
                <a:spcPct val="80000"/>
              </a:lnSpc>
            </a:pPr>
            <a:r>
              <a:rPr lang="hr-HR" sz="2400" b="1" smtClean="0">
                <a:solidFill>
                  <a:srgbClr val="000066"/>
                </a:solidFill>
              </a:rPr>
              <a:t>Silikagel:</a:t>
            </a:r>
            <a:r>
              <a:rPr lang="hr-HR" sz="2400" smtClean="0">
                <a:solidFill>
                  <a:srgbClr val="000066"/>
                </a:solidFill>
              </a:rPr>
              <a:t> gel silicijumove kiseline, polimer strukture      (-O-Si(OH)-O-Si(OH)-). Polaran, specifično delujući adsorbens. Spec. površ. od 100 do 1000 m</a:t>
            </a:r>
            <a:r>
              <a:rPr lang="hr-HR" sz="2400" baseline="30000" smtClean="0">
                <a:solidFill>
                  <a:srgbClr val="000066"/>
                </a:solidFill>
              </a:rPr>
              <a:t>2</a:t>
            </a:r>
            <a:r>
              <a:rPr lang="hr-HR" sz="2400" smtClean="0">
                <a:solidFill>
                  <a:srgbClr val="000066"/>
                </a:solidFill>
              </a:rPr>
              <a:t>/g. Stabilan do 400</a:t>
            </a:r>
            <a:r>
              <a:rPr lang="en-US" sz="2400" smtClean="0">
                <a:solidFill>
                  <a:srgbClr val="000066"/>
                </a:solidFill>
              </a:rPr>
              <a:t> </a:t>
            </a:r>
            <a:r>
              <a:rPr lang="hr-HR" sz="2400" baseline="30000" smtClean="0">
                <a:solidFill>
                  <a:srgbClr val="000066"/>
                </a:solidFill>
              </a:rPr>
              <a:t>o</a:t>
            </a:r>
            <a:r>
              <a:rPr lang="hr-HR" sz="2400" smtClean="0">
                <a:solidFill>
                  <a:srgbClr val="000066"/>
                </a:solidFill>
              </a:rPr>
              <a:t>C. Razdvajanje smesa koje sadrže vazduh, etan, etilen, acetilen, propan, propilen i butilen.</a:t>
            </a:r>
          </a:p>
          <a:p>
            <a:pPr eaLnBrk="1" hangingPunct="1">
              <a:lnSpc>
                <a:spcPct val="80000"/>
              </a:lnSpc>
            </a:pPr>
            <a:endParaRPr lang="hr-HR" sz="2400" smtClean="0">
              <a:solidFill>
                <a:srgbClr val="000066"/>
              </a:solidFill>
            </a:endParaRPr>
          </a:p>
          <a:p>
            <a:pPr eaLnBrk="1" hangingPunct="1">
              <a:lnSpc>
                <a:spcPct val="80000"/>
              </a:lnSpc>
            </a:pPr>
            <a:r>
              <a:rPr lang="hr-HR" sz="2400" b="1" smtClean="0">
                <a:solidFill>
                  <a:srgbClr val="000066"/>
                </a:solidFill>
              </a:rPr>
              <a:t>Zeoliti</a:t>
            </a:r>
            <a:r>
              <a:rPr lang="hr-HR" sz="2400" smtClean="0">
                <a:solidFill>
                  <a:srgbClr val="000066"/>
                </a:solidFill>
              </a:rPr>
              <a:t>: alumosilikatne, kavezaste strukture sa prečnikom kaveza 4 - 10 </a:t>
            </a:r>
            <a:r>
              <a:rPr lang="en-US" sz="2400" smtClean="0">
                <a:solidFill>
                  <a:srgbClr val="000066"/>
                </a:solidFill>
                <a:cs typeface="Arial" charset="0"/>
              </a:rPr>
              <a:t>Å</a:t>
            </a:r>
            <a:r>
              <a:rPr lang="hr-HR" sz="2400" smtClean="0">
                <a:solidFill>
                  <a:srgbClr val="000066"/>
                </a:solidFill>
                <a:cs typeface="Arial" charset="0"/>
              </a:rPr>
              <a:t>. Spec. površ. 750-1000 m</a:t>
            </a:r>
            <a:r>
              <a:rPr lang="hr-HR" sz="2400" baseline="30000" smtClean="0">
                <a:solidFill>
                  <a:srgbClr val="000066"/>
                </a:solidFill>
                <a:cs typeface="Arial" charset="0"/>
              </a:rPr>
              <a:t>2</a:t>
            </a:r>
            <a:r>
              <a:rPr lang="hr-HR" sz="2400" smtClean="0">
                <a:solidFill>
                  <a:srgbClr val="000066"/>
                </a:solidFill>
                <a:cs typeface="Arial" charset="0"/>
              </a:rPr>
              <a:t>/g. Jaki, specifični adsorbensi. Razdvajanje lakih, nepolarnih gasova, dok polarni i teži molekuli imaju suviše velika vremena zadržavanja ili se ireverzibilno adsorbuju.</a:t>
            </a:r>
          </a:p>
          <a:p>
            <a:pPr eaLnBrk="1" hangingPunct="1">
              <a:lnSpc>
                <a:spcPct val="80000"/>
              </a:lnSpc>
              <a:buFontTx/>
              <a:buNone/>
            </a:pPr>
            <a:endParaRPr lang="hr-HR" sz="2400" smtClean="0">
              <a:solidFill>
                <a:srgbClr val="000066"/>
              </a:solidFill>
              <a:cs typeface="Arial" charset="0"/>
            </a:endParaRPr>
          </a:p>
          <a:p>
            <a:pPr eaLnBrk="1" hangingPunct="1">
              <a:lnSpc>
                <a:spcPct val="80000"/>
              </a:lnSpc>
            </a:pPr>
            <a:r>
              <a:rPr lang="hr-HR" sz="2400" b="1" smtClean="0">
                <a:solidFill>
                  <a:srgbClr val="000066"/>
                </a:solidFill>
                <a:cs typeface="Arial" charset="0"/>
              </a:rPr>
              <a:t>Aluminijumoksid</a:t>
            </a:r>
            <a:r>
              <a:rPr lang="hr-HR" sz="2400" smtClean="0">
                <a:solidFill>
                  <a:srgbClr val="000066"/>
                </a:solidFill>
                <a:cs typeface="Arial" charset="0"/>
              </a:rPr>
              <a:t>: spec. površ. od 1 do više stotina m</a:t>
            </a:r>
            <a:r>
              <a:rPr lang="hr-HR" sz="2400" baseline="30000" smtClean="0">
                <a:solidFill>
                  <a:srgbClr val="000066"/>
                </a:solidFill>
                <a:cs typeface="Arial" charset="0"/>
              </a:rPr>
              <a:t>2</a:t>
            </a:r>
            <a:r>
              <a:rPr lang="hr-HR" sz="2400" smtClean="0">
                <a:solidFill>
                  <a:srgbClr val="000066"/>
                </a:solidFill>
                <a:cs typeface="Arial" charset="0"/>
              </a:rPr>
              <a:t>/g. Razdvajanje lakih nepolarnih ugljovodnika, jer se zbog njegove polarnosti i velike površine složenija jedinjenja suviše jako adsorbuju. </a:t>
            </a:r>
            <a:endParaRPr lang="en-US" sz="2400" smtClean="0">
              <a:solidFill>
                <a:srgbClr val="000066"/>
              </a:solidFill>
              <a:cs typeface="Arial"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0392" y="587727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468313" y="260350"/>
            <a:ext cx="8229600" cy="6408738"/>
          </a:xfrm>
        </p:spPr>
        <p:txBody>
          <a:bodyPr/>
          <a:lstStyle/>
          <a:p>
            <a:pPr algn="ctr" eaLnBrk="1" hangingPunct="1">
              <a:lnSpc>
                <a:spcPct val="80000"/>
              </a:lnSpc>
              <a:buFontTx/>
              <a:buNone/>
            </a:pPr>
            <a:r>
              <a:rPr lang="hr-HR" sz="1800" smtClean="0">
                <a:solidFill>
                  <a:srgbClr val="000066"/>
                </a:solidFill>
              </a:rPr>
              <a:t>	</a:t>
            </a:r>
            <a:r>
              <a:rPr lang="hr-HR" sz="1800" b="1" smtClean="0">
                <a:solidFill>
                  <a:srgbClr val="000066"/>
                </a:solidFill>
              </a:rPr>
              <a:t>TEČNOSTI – NEPOKRETNE FAZE U PARTICIONOJ GASNOJ HROMATOGRAFIJI</a:t>
            </a:r>
          </a:p>
          <a:p>
            <a:pPr eaLnBrk="1" hangingPunct="1">
              <a:lnSpc>
                <a:spcPct val="80000"/>
              </a:lnSpc>
              <a:buFontTx/>
              <a:buNone/>
            </a:pPr>
            <a:endParaRPr lang="hr-HR" sz="1800" b="1" smtClean="0">
              <a:solidFill>
                <a:srgbClr val="000066"/>
              </a:solidFill>
            </a:endParaRPr>
          </a:p>
          <a:p>
            <a:pPr eaLnBrk="1" hangingPunct="1">
              <a:lnSpc>
                <a:spcPct val="80000"/>
              </a:lnSpc>
              <a:buFontTx/>
              <a:buNone/>
            </a:pPr>
            <a:r>
              <a:rPr lang="hr-HR" sz="1800" smtClean="0">
                <a:solidFill>
                  <a:srgbClr val="000066"/>
                </a:solidFill>
              </a:rPr>
              <a:t>     nosač sitne granulacije se natapa u rastvor ovih tečnosti u nekom isparljivom rastvaraču; nakon isparavanja rastvarača na granulama nosača ostaje tanki film tečne faze debiljne obično od 0,1 </a:t>
            </a:r>
            <a:r>
              <a:rPr lang="hr-HR" sz="1800" smtClean="0">
                <a:solidFill>
                  <a:srgbClr val="000066"/>
                </a:solidFill>
                <a:latin typeface="Symbol" pitchFamily="18" charset="2"/>
              </a:rPr>
              <a:t>m</a:t>
            </a:r>
            <a:r>
              <a:rPr lang="hr-HR" sz="1800" smtClean="0">
                <a:solidFill>
                  <a:srgbClr val="000066"/>
                </a:solidFill>
              </a:rPr>
              <a:t>m do 5 </a:t>
            </a:r>
            <a:r>
              <a:rPr lang="hr-HR" sz="1800" smtClean="0">
                <a:solidFill>
                  <a:srgbClr val="000066"/>
                </a:solidFill>
                <a:latin typeface="Symbol" pitchFamily="18" charset="2"/>
              </a:rPr>
              <a:t>m</a:t>
            </a:r>
            <a:r>
              <a:rPr lang="hr-HR" sz="1800" smtClean="0">
                <a:solidFill>
                  <a:srgbClr val="000066"/>
                </a:solidFill>
              </a:rPr>
              <a:t>m</a:t>
            </a:r>
          </a:p>
          <a:p>
            <a:pPr eaLnBrk="1" hangingPunct="1">
              <a:lnSpc>
                <a:spcPct val="80000"/>
              </a:lnSpc>
              <a:buFontTx/>
              <a:buNone/>
            </a:pPr>
            <a:endParaRPr lang="hr-HR" sz="1800" smtClean="0">
              <a:solidFill>
                <a:srgbClr val="000066"/>
              </a:solidFill>
            </a:endParaRPr>
          </a:p>
          <a:p>
            <a:pPr eaLnBrk="1" hangingPunct="1">
              <a:lnSpc>
                <a:spcPct val="80000"/>
              </a:lnSpc>
            </a:pPr>
            <a:r>
              <a:rPr lang="hr-HR" sz="1800" b="1" smtClean="0">
                <a:solidFill>
                  <a:srgbClr val="000066"/>
                </a:solidFill>
              </a:rPr>
              <a:t>Apiezoni</a:t>
            </a:r>
            <a:r>
              <a:rPr lang="hr-HR" sz="1800" smtClean="0">
                <a:solidFill>
                  <a:srgbClr val="000066"/>
                </a:solidFill>
              </a:rPr>
              <a:t>: smesa parafinskih i naftenskih ugljovodonika, produkata destilacije nafte. Temperature od 275 – 300</a:t>
            </a:r>
            <a:r>
              <a:rPr lang="en-US" sz="1800" smtClean="0">
                <a:solidFill>
                  <a:srgbClr val="000066"/>
                </a:solidFill>
              </a:rPr>
              <a:t> </a:t>
            </a:r>
            <a:r>
              <a:rPr lang="hr-HR" sz="1800" baseline="30000" smtClean="0">
                <a:solidFill>
                  <a:srgbClr val="000066"/>
                </a:solidFill>
              </a:rPr>
              <a:t>o</a:t>
            </a:r>
            <a:r>
              <a:rPr lang="hr-HR" sz="1800" smtClean="0">
                <a:solidFill>
                  <a:srgbClr val="000066"/>
                </a:solidFill>
              </a:rPr>
              <a:t>C. Za razdvajanje teško ključajućih supstanci.</a:t>
            </a:r>
          </a:p>
          <a:p>
            <a:pPr eaLnBrk="1" hangingPunct="1">
              <a:lnSpc>
                <a:spcPct val="80000"/>
              </a:lnSpc>
            </a:pPr>
            <a:endParaRPr lang="hr-HR" sz="1800" smtClean="0">
              <a:solidFill>
                <a:srgbClr val="000066"/>
              </a:solidFill>
            </a:endParaRPr>
          </a:p>
          <a:p>
            <a:pPr eaLnBrk="1" hangingPunct="1">
              <a:lnSpc>
                <a:spcPct val="80000"/>
              </a:lnSpc>
            </a:pPr>
            <a:r>
              <a:rPr lang="hr-HR" sz="1800" b="1" smtClean="0">
                <a:solidFill>
                  <a:srgbClr val="000066"/>
                </a:solidFill>
              </a:rPr>
              <a:t>Skvalan</a:t>
            </a:r>
            <a:r>
              <a:rPr lang="hr-HR" sz="1800" smtClean="0">
                <a:solidFill>
                  <a:srgbClr val="000066"/>
                </a:solidFill>
              </a:rPr>
              <a:t>: 2,6,10,15,19,29 – heksametiletrakozan (C</a:t>
            </a:r>
            <a:r>
              <a:rPr lang="hr-HR" sz="1800" baseline="-25000" smtClean="0">
                <a:solidFill>
                  <a:srgbClr val="000066"/>
                </a:solidFill>
              </a:rPr>
              <a:t>30</a:t>
            </a:r>
            <a:r>
              <a:rPr lang="hr-HR" sz="1800" smtClean="0">
                <a:solidFill>
                  <a:srgbClr val="000066"/>
                </a:solidFill>
              </a:rPr>
              <a:t>H</a:t>
            </a:r>
            <a:r>
              <a:rPr lang="hr-HR" sz="1800" baseline="-25000" smtClean="0">
                <a:solidFill>
                  <a:srgbClr val="000066"/>
                </a:solidFill>
              </a:rPr>
              <a:t>62</a:t>
            </a:r>
            <a:r>
              <a:rPr lang="hr-HR" sz="1800" smtClean="0">
                <a:solidFill>
                  <a:srgbClr val="000066"/>
                </a:solidFill>
              </a:rPr>
              <a:t>). Stabil</a:t>
            </a:r>
            <a:r>
              <a:rPr lang="en-US" sz="1800" smtClean="0">
                <a:solidFill>
                  <a:srgbClr val="000066"/>
                </a:solidFill>
              </a:rPr>
              <a:t>an</a:t>
            </a:r>
            <a:r>
              <a:rPr lang="hr-HR" sz="1800" smtClean="0">
                <a:solidFill>
                  <a:srgbClr val="000066"/>
                </a:solidFill>
              </a:rPr>
              <a:t> do 160</a:t>
            </a:r>
            <a:r>
              <a:rPr lang="hr-HR" sz="1800" baseline="30000" smtClean="0">
                <a:solidFill>
                  <a:srgbClr val="000066"/>
                </a:solidFill>
              </a:rPr>
              <a:t>o</a:t>
            </a:r>
            <a:r>
              <a:rPr lang="hr-HR" sz="1800" smtClean="0">
                <a:solidFill>
                  <a:srgbClr val="000066"/>
                </a:solidFill>
              </a:rPr>
              <a:t>C. Razdvajanje normalnih i terpenskih ugljovodnika, alkohola, ketona, jednostavnih i složenih etara.</a:t>
            </a:r>
          </a:p>
          <a:p>
            <a:pPr eaLnBrk="1" hangingPunct="1">
              <a:lnSpc>
                <a:spcPct val="80000"/>
              </a:lnSpc>
              <a:buFontTx/>
              <a:buNone/>
            </a:pPr>
            <a:endParaRPr lang="hr-HR" sz="1800" smtClean="0">
              <a:solidFill>
                <a:srgbClr val="000066"/>
              </a:solidFill>
            </a:endParaRPr>
          </a:p>
          <a:p>
            <a:pPr eaLnBrk="1" hangingPunct="1">
              <a:lnSpc>
                <a:spcPct val="80000"/>
              </a:lnSpc>
            </a:pPr>
            <a:r>
              <a:rPr lang="hr-HR" sz="1800" b="1" smtClean="0">
                <a:solidFill>
                  <a:srgbClr val="000066"/>
                </a:solidFill>
              </a:rPr>
              <a:t>Polimetilsiloksan</a:t>
            </a:r>
            <a:r>
              <a:rPr lang="hr-HR" sz="1800" smtClean="0">
                <a:solidFill>
                  <a:srgbClr val="000066"/>
                </a:solidFill>
              </a:rPr>
              <a:t>: koristi se do 250</a:t>
            </a:r>
            <a:r>
              <a:rPr lang="en-US" sz="1800" smtClean="0">
                <a:solidFill>
                  <a:srgbClr val="000066"/>
                </a:solidFill>
              </a:rPr>
              <a:t> </a:t>
            </a:r>
            <a:r>
              <a:rPr lang="hr-HR" sz="1800" baseline="30000" smtClean="0">
                <a:solidFill>
                  <a:srgbClr val="000066"/>
                </a:solidFill>
              </a:rPr>
              <a:t>o</a:t>
            </a:r>
            <a:r>
              <a:rPr lang="hr-HR" sz="1800" smtClean="0">
                <a:solidFill>
                  <a:srgbClr val="000066"/>
                </a:solidFill>
              </a:rPr>
              <a:t>C kao univerzalna tečnost za razdvajanja. </a:t>
            </a:r>
          </a:p>
          <a:p>
            <a:pPr eaLnBrk="1" hangingPunct="1">
              <a:lnSpc>
                <a:spcPct val="80000"/>
              </a:lnSpc>
            </a:pPr>
            <a:endParaRPr lang="hr-HR" sz="1800" smtClean="0">
              <a:solidFill>
                <a:srgbClr val="000066"/>
              </a:solidFill>
            </a:endParaRPr>
          </a:p>
          <a:p>
            <a:pPr eaLnBrk="1" hangingPunct="1">
              <a:lnSpc>
                <a:spcPct val="80000"/>
              </a:lnSpc>
            </a:pPr>
            <a:r>
              <a:rPr lang="hr-HR" sz="1800" b="1" smtClean="0">
                <a:solidFill>
                  <a:srgbClr val="000066"/>
                </a:solidFill>
              </a:rPr>
              <a:t>Glicerin</a:t>
            </a:r>
            <a:r>
              <a:rPr lang="hr-HR" sz="1800" smtClean="0">
                <a:solidFill>
                  <a:srgbClr val="000066"/>
                </a:solidFill>
              </a:rPr>
              <a:t>: formula C</a:t>
            </a:r>
            <a:r>
              <a:rPr lang="hr-HR" sz="1800" baseline="-25000" smtClean="0">
                <a:solidFill>
                  <a:srgbClr val="000066"/>
                </a:solidFill>
              </a:rPr>
              <a:t>3</a:t>
            </a:r>
            <a:r>
              <a:rPr lang="hr-HR" sz="1800" smtClean="0">
                <a:solidFill>
                  <a:srgbClr val="000066"/>
                </a:solidFill>
              </a:rPr>
              <a:t>H</a:t>
            </a:r>
            <a:r>
              <a:rPr lang="hr-HR" sz="1800" baseline="-25000" smtClean="0">
                <a:solidFill>
                  <a:srgbClr val="000066"/>
                </a:solidFill>
              </a:rPr>
              <a:t>5</a:t>
            </a:r>
            <a:r>
              <a:rPr lang="hr-HR" sz="1800" smtClean="0">
                <a:solidFill>
                  <a:srgbClr val="000066"/>
                </a:solidFill>
              </a:rPr>
              <a:t>(OH)</a:t>
            </a:r>
            <a:r>
              <a:rPr lang="hr-HR" sz="1800" baseline="-25000" smtClean="0">
                <a:solidFill>
                  <a:srgbClr val="000066"/>
                </a:solidFill>
              </a:rPr>
              <a:t>3.</a:t>
            </a:r>
            <a:r>
              <a:rPr lang="hr-HR" sz="1800" smtClean="0">
                <a:solidFill>
                  <a:srgbClr val="000066"/>
                </a:solidFill>
              </a:rPr>
              <a:t>. Koriste se u intervalu od 20 – 75</a:t>
            </a:r>
            <a:r>
              <a:rPr lang="en-US" sz="1800" smtClean="0">
                <a:solidFill>
                  <a:srgbClr val="000066"/>
                </a:solidFill>
              </a:rPr>
              <a:t> </a:t>
            </a:r>
            <a:r>
              <a:rPr lang="hr-HR" sz="1800" baseline="30000" smtClean="0">
                <a:solidFill>
                  <a:srgbClr val="000066"/>
                </a:solidFill>
              </a:rPr>
              <a:t>o</a:t>
            </a:r>
            <a:r>
              <a:rPr lang="hr-HR" sz="1800" smtClean="0">
                <a:solidFill>
                  <a:srgbClr val="000066"/>
                </a:solidFill>
              </a:rPr>
              <a:t>C za razdvajanje smesa amonijaka i metilamina.</a:t>
            </a:r>
          </a:p>
          <a:p>
            <a:pPr eaLnBrk="1" hangingPunct="1">
              <a:lnSpc>
                <a:spcPct val="80000"/>
              </a:lnSpc>
            </a:pPr>
            <a:endParaRPr lang="hr-HR" sz="1800" smtClean="0">
              <a:solidFill>
                <a:srgbClr val="000066"/>
              </a:solidFill>
            </a:endParaRPr>
          </a:p>
          <a:p>
            <a:pPr eaLnBrk="1" hangingPunct="1">
              <a:lnSpc>
                <a:spcPct val="80000"/>
              </a:lnSpc>
            </a:pPr>
            <a:r>
              <a:rPr lang="hr-HR" sz="1800" b="1" smtClean="0">
                <a:solidFill>
                  <a:srgbClr val="000066"/>
                </a:solidFill>
              </a:rPr>
              <a:t>Diglicerin</a:t>
            </a:r>
            <a:r>
              <a:rPr lang="hr-HR" sz="1800" smtClean="0">
                <a:solidFill>
                  <a:srgbClr val="000066"/>
                </a:solidFill>
              </a:rPr>
              <a:t>: formula (C</a:t>
            </a:r>
            <a:r>
              <a:rPr lang="hr-HR" sz="1800" baseline="-25000" smtClean="0">
                <a:solidFill>
                  <a:srgbClr val="000066"/>
                </a:solidFill>
              </a:rPr>
              <a:t>3</a:t>
            </a:r>
            <a:r>
              <a:rPr lang="hr-HR" sz="1800" smtClean="0">
                <a:solidFill>
                  <a:srgbClr val="000066"/>
                </a:solidFill>
              </a:rPr>
              <a:t>H</a:t>
            </a:r>
            <a:r>
              <a:rPr lang="hr-HR" sz="1800" baseline="-25000" smtClean="0">
                <a:solidFill>
                  <a:srgbClr val="000066"/>
                </a:solidFill>
              </a:rPr>
              <a:t>5</a:t>
            </a:r>
            <a:r>
              <a:rPr lang="hr-HR" sz="1800" smtClean="0">
                <a:solidFill>
                  <a:srgbClr val="000066"/>
                </a:solidFill>
              </a:rPr>
              <a:t>(OH)</a:t>
            </a:r>
            <a:r>
              <a:rPr lang="hr-HR" sz="1800" baseline="-25000" smtClean="0">
                <a:solidFill>
                  <a:srgbClr val="000066"/>
                </a:solidFill>
              </a:rPr>
              <a:t>2</a:t>
            </a:r>
            <a:r>
              <a:rPr lang="hr-HR" sz="1800" smtClean="0">
                <a:solidFill>
                  <a:srgbClr val="000066"/>
                </a:solidFill>
              </a:rPr>
              <a:t>)</a:t>
            </a:r>
            <a:r>
              <a:rPr lang="hr-HR" sz="1800" baseline="-25000" smtClean="0">
                <a:solidFill>
                  <a:srgbClr val="000066"/>
                </a:solidFill>
              </a:rPr>
              <a:t>2</a:t>
            </a:r>
            <a:r>
              <a:rPr lang="hr-HR" sz="1800" smtClean="0">
                <a:solidFill>
                  <a:srgbClr val="000066"/>
                </a:solidFill>
              </a:rPr>
              <a:t>O. Koriste se u intervalu od 20 – 150</a:t>
            </a:r>
            <a:r>
              <a:rPr lang="en-US" sz="1800" smtClean="0">
                <a:solidFill>
                  <a:srgbClr val="000066"/>
                </a:solidFill>
              </a:rPr>
              <a:t> </a:t>
            </a:r>
            <a:r>
              <a:rPr lang="hr-HR" sz="1800" baseline="30000" smtClean="0">
                <a:solidFill>
                  <a:srgbClr val="000066"/>
                </a:solidFill>
              </a:rPr>
              <a:t>o</a:t>
            </a:r>
            <a:r>
              <a:rPr lang="hr-HR" sz="1800" smtClean="0">
                <a:solidFill>
                  <a:srgbClr val="000066"/>
                </a:solidFill>
              </a:rPr>
              <a:t>C za razdvajanje smesa alkohola i ketona u prisustvu vode, pri čemu se voda najviše zadržava. </a:t>
            </a:r>
            <a:endParaRPr lang="en-US" sz="1800" smtClean="0">
              <a:solidFill>
                <a:srgbClr val="000066"/>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408" y="602128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3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457200" y="333375"/>
            <a:ext cx="8229600" cy="5792788"/>
          </a:xfrm>
        </p:spPr>
        <p:txBody>
          <a:bodyPr/>
          <a:lstStyle/>
          <a:p>
            <a:pPr eaLnBrk="1" hangingPunct="1">
              <a:lnSpc>
                <a:spcPct val="90000"/>
              </a:lnSpc>
            </a:pPr>
            <a:r>
              <a:rPr lang="en-US" smtClean="0">
                <a:solidFill>
                  <a:srgbClr val="000066"/>
                </a:solidFill>
              </a:rPr>
              <a:t>Generalno, metode hemijske anali</a:t>
            </a:r>
            <a:r>
              <a:rPr lang="hr-HR" smtClean="0">
                <a:solidFill>
                  <a:srgbClr val="000066"/>
                </a:solidFill>
              </a:rPr>
              <a:t>ze su u najboljem slučaju selektivne, a veoma mali broj je zaista specifičan.</a:t>
            </a:r>
            <a:endParaRPr lang="en-US" smtClean="0">
              <a:solidFill>
                <a:srgbClr val="000066"/>
              </a:solidFill>
            </a:endParaRPr>
          </a:p>
          <a:p>
            <a:pPr eaLnBrk="1" hangingPunct="1">
              <a:lnSpc>
                <a:spcPct val="90000"/>
              </a:lnSpc>
              <a:buFontTx/>
              <a:buNone/>
            </a:pPr>
            <a:endParaRPr lang="hr-HR" smtClean="0">
              <a:solidFill>
                <a:srgbClr val="000066"/>
              </a:solidFill>
            </a:endParaRPr>
          </a:p>
          <a:p>
            <a:pPr eaLnBrk="1" hangingPunct="1">
              <a:lnSpc>
                <a:spcPct val="90000"/>
              </a:lnSpc>
            </a:pPr>
            <a:r>
              <a:rPr lang="hr-HR" smtClean="0">
                <a:solidFill>
                  <a:srgbClr val="000066"/>
                </a:solidFill>
              </a:rPr>
              <a:t>Od izuzetnog značaja u analitičkim procedurama je odvajanje analita od interesa od potencijalnih interferencija.</a:t>
            </a:r>
          </a:p>
          <a:p>
            <a:pPr eaLnBrk="1" hangingPunct="1">
              <a:lnSpc>
                <a:spcPct val="90000"/>
              </a:lnSpc>
            </a:pPr>
            <a:endParaRPr lang="hr-HR" smtClean="0">
              <a:solidFill>
                <a:srgbClr val="000066"/>
              </a:solidFill>
            </a:endParaRPr>
          </a:p>
          <a:p>
            <a:pPr eaLnBrk="1" hangingPunct="1">
              <a:lnSpc>
                <a:spcPct val="90000"/>
              </a:lnSpc>
            </a:pPr>
            <a:r>
              <a:rPr lang="hr-HR" smtClean="0">
                <a:solidFill>
                  <a:srgbClr val="000066"/>
                </a:solidFill>
              </a:rPr>
              <a:t>Najšire zastupljena tehnika odvajanja komponenti iz smesa je </a:t>
            </a:r>
            <a:r>
              <a:rPr lang="hr-HR" b="1" smtClean="0">
                <a:solidFill>
                  <a:srgbClr val="000066"/>
                </a:solidFill>
              </a:rPr>
              <a:t>HROMATOGRAFIJA</a:t>
            </a:r>
            <a:r>
              <a:rPr lang="hr-HR" smtClean="0">
                <a:solidFill>
                  <a:srgbClr val="000066"/>
                </a:solidFill>
              </a:rPr>
              <a:t>.</a:t>
            </a:r>
          </a:p>
          <a:p>
            <a:pPr eaLnBrk="1" hangingPunct="1">
              <a:lnSpc>
                <a:spcPct val="90000"/>
              </a:lnSpc>
            </a:pPr>
            <a:endParaRPr lang="hr-HR" smtClean="0">
              <a:solidFill>
                <a:srgbClr val="000066"/>
              </a:solidFill>
            </a:endParaRPr>
          </a:p>
          <a:p>
            <a:pPr eaLnBrk="1" hangingPunct="1">
              <a:lnSpc>
                <a:spcPct val="90000"/>
              </a:lnSpc>
              <a:buFontTx/>
              <a:buNone/>
            </a:pPr>
            <a:endParaRPr lang="en-US" smtClean="0">
              <a:solidFill>
                <a:srgbClr val="000066"/>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408" y="580526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idx="1"/>
          </p:nvPr>
        </p:nvSpPr>
        <p:spPr>
          <a:xfrm>
            <a:off x="457200" y="476250"/>
            <a:ext cx="8229600" cy="6381750"/>
          </a:xfrm>
        </p:spPr>
        <p:txBody>
          <a:bodyPr/>
          <a:lstStyle/>
          <a:p>
            <a:pPr eaLnBrk="1" hangingPunct="1">
              <a:lnSpc>
                <a:spcPct val="80000"/>
              </a:lnSpc>
            </a:pPr>
            <a:r>
              <a:rPr lang="hr-HR" sz="2000" b="1" smtClean="0">
                <a:solidFill>
                  <a:srgbClr val="000066"/>
                </a:solidFill>
              </a:rPr>
              <a:t>Polietilenglikoli (karbovaksi):</a:t>
            </a:r>
            <a:r>
              <a:rPr lang="hr-HR" sz="2000" smtClean="0">
                <a:solidFill>
                  <a:srgbClr val="000066"/>
                </a:solidFill>
              </a:rPr>
              <a:t> polimeri stukture </a:t>
            </a:r>
          </a:p>
          <a:p>
            <a:pPr eaLnBrk="1" hangingPunct="1">
              <a:lnSpc>
                <a:spcPct val="80000"/>
              </a:lnSpc>
              <a:buFontTx/>
              <a:buNone/>
            </a:pPr>
            <a:r>
              <a:rPr lang="hr-HR" sz="2000" smtClean="0">
                <a:solidFill>
                  <a:srgbClr val="000066"/>
                </a:solidFill>
              </a:rPr>
              <a:t>	HOCH</a:t>
            </a:r>
            <a:r>
              <a:rPr lang="hr-HR" sz="2000" baseline="-25000" smtClean="0">
                <a:solidFill>
                  <a:srgbClr val="000066"/>
                </a:solidFill>
              </a:rPr>
              <a:t>2</a:t>
            </a:r>
            <a:r>
              <a:rPr lang="hr-HR" sz="2000" smtClean="0">
                <a:solidFill>
                  <a:srgbClr val="000066"/>
                </a:solidFill>
              </a:rPr>
              <a:t>-CH</a:t>
            </a:r>
            <a:r>
              <a:rPr lang="hr-HR" sz="2000" baseline="-25000" smtClean="0">
                <a:solidFill>
                  <a:srgbClr val="000066"/>
                </a:solidFill>
              </a:rPr>
              <a:t>2</a:t>
            </a:r>
            <a:r>
              <a:rPr lang="hr-HR" sz="2000" smtClean="0">
                <a:solidFill>
                  <a:srgbClr val="000066"/>
                </a:solidFill>
              </a:rPr>
              <a:t>-(-O-CH</a:t>
            </a:r>
            <a:r>
              <a:rPr lang="hr-HR" sz="2000" baseline="-25000" smtClean="0">
                <a:solidFill>
                  <a:srgbClr val="000066"/>
                </a:solidFill>
              </a:rPr>
              <a:t>2</a:t>
            </a:r>
            <a:r>
              <a:rPr lang="hr-HR" sz="2000" smtClean="0">
                <a:solidFill>
                  <a:srgbClr val="000066"/>
                </a:solidFill>
              </a:rPr>
              <a:t>-CH</a:t>
            </a:r>
            <a:r>
              <a:rPr lang="hr-HR" sz="2000" baseline="-25000" smtClean="0">
                <a:solidFill>
                  <a:srgbClr val="000066"/>
                </a:solidFill>
              </a:rPr>
              <a:t>2</a:t>
            </a:r>
            <a:r>
              <a:rPr lang="hr-HR" sz="2000" smtClean="0">
                <a:solidFill>
                  <a:srgbClr val="000066"/>
                </a:solidFill>
              </a:rPr>
              <a:t>)</a:t>
            </a:r>
            <a:r>
              <a:rPr lang="hr-HR" sz="2000" baseline="-25000" smtClean="0">
                <a:solidFill>
                  <a:srgbClr val="000066"/>
                </a:solidFill>
              </a:rPr>
              <a:t>n</a:t>
            </a:r>
            <a:r>
              <a:rPr lang="hr-HR" sz="2000" smtClean="0">
                <a:solidFill>
                  <a:srgbClr val="000066"/>
                </a:solidFill>
              </a:rPr>
              <a:t>-O-CH</a:t>
            </a:r>
            <a:r>
              <a:rPr lang="hr-HR" sz="2000" baseline="-25000" smtClean="0">
                <a:solidFill>
                  <a:srgbClr val="000066"/>
                </a:solidFill>
              </a:rPr>
              <a:t>2</a:t>
            </a:r>
            <a:r>
              <a:rPr lang="hr-HR" sz="2000" smtClean="0">
                <a:solidFill>
                  <a:srgbClr val="000066"/>
                </a:solidFill>
              </a:rPr>
              <a:t>-CH</a:t>
            </a:r>
            <a:r>
              <a:rPr lang="hr-HR" sz="2000" baseline="-25000" smtClean="0">
                <a:solidFill>
                  <a:srgbClr val="000066"/>
                </a:solidFill>
              </a:rPr>
              <a:t>2</a:t>
            </a:r>
            <a:r>
              <a:rPr lang="hr-HR" sz="2000" smtClean="0">
                <a:solidFill>
                  <a:srgbClr val="000066"/>
                </a:solidFill>
              </a:rPr>
              <a:t>OH. </a:t>
            </a:r>
          </a:p>
          <a:p>
            <a:pPr eaLnBrk="1" hangingPunct="1">
              <a:lnSpc>
                <a:spcPct val="80000"/>
              </a:lnSpc>
              <a:buFontTx/>
              <a:buNone/>
            </a:pPr>
            <a:r>
              <a:rPr lang="hr-HR" sz="2000" smtClean="0">
                <a:solidFill>
                  <a:srgbClr val="000066"/>
                </a:solidFill>
              </a:rPr>
              <a:t>	Radna temperatura od 125 do 225</a:t>
            </a:r>
            <a:r>
              <a:rPr lang="en-US" sz="2000" smtClean="0">
                <a:solidFill>
                  <a:srgbClr val="000066"/>
                </a:solidFill>
              </a:rPr>
              <a:t> </a:t>
            </a:r>
            <a:r>
              <a:rPr lang="hr-HR" sz="2000" baseline="30000" smtClean="0">
                <a:solidFill>
                  <a:srgbClr val="000066"/>
                </a:solidFill>
              </a:rPr>
              <a:t>o</a:t>
            </a:r>
            <a:r>
              <a:rPr lang="hr-HR" sz="2000" smtClean="0">
                <a:solidFill>
                  <a:srgbClr val="000066"/>
                </a:solidFill>
              </a:rPr>
              <a:t>C, u zavisnosti od mase. Razdvajanje alkohola, ketona, aldehida, masnih kiselina, etara, merkaptana i dr. u prisustvu vode.</a:t>
            </a:r>
          </a:p>
          <a:p>
            <a:pPr eaLnBrk="1" hangingPunct="1">
              <a:lnSpc>
                <a:spcPct val="80000"/>
              </a:lnSpc>
            </a:pPr>
            <a:endParaRPr lang="hr-HR" sz="2000" smtClean="0">
              <a:solidFill>
                <a:srgbClr val="000066"/>
              </a:solidFill>
            </a:endParaRPr>
          </a:p>
          <a:p>
            <a:pPr eaLnBrk="1" hangingPunct="1">
              <a:lnSpc>
                <a:spcPct val="80000"/>
              </a:lnSpc>
            </a:pPr>
            <a:r>
              <a:rPr lang="hr-HR" sz="2000" b="1" smtClean="0">
                <a:solidFill>
                  <a:srgbClr val="000066"/>
                </a:solidFill>
              </a:rPr>
              <a:t>Difenilamin</a:t>
            </a:r>
            <a:r>
              <a:rPr lang="hr-HR" sz="2000" smtClean="0">
                <a:solidFill>
                  <a:srgbClr val="000066"/>
                </a:solidFill>
              </a:rPr>
              <a:t>: formula (C</a:t>
            </a:r>
            <a:r>
              <a:rPr lang="hr-HR" sz="2000" baseline="-25000" smtClean="0">
                <a:solidFill>
                  <a:srgbClr val="000066"/>
                </a:solidFill>
              </a:rPr>
              <a:t>6</a:t>
            </a:r>
            <a:r>
              <a:rPr lang="hr-HR" sz="2000" smtClean="0">
                <a:solidFill>
                  <a:srgbClr val="000066"/>
                </a:solidFill>
              </a:rPr>
              <a:t>H</a:t>
            </a:r>
            <a:r>
              <a:rPr lang="hr-HR" sz="2000" baseline="-25000" smtClean="0">
                <a:solidFill>
                  <a:srgbClr val="000066"/>
                </a:solidFill>
              </a:rPr>
              <a:t>5</a:t>
            </a:r>
            <a:r>
              <a:rPr lang="hr-HR" sz="2000" smtClean="0">
                <a:solidFill>
                  <a:srgbClr val="000066"/>
                </a:solidFill>
              </a:rPr>
              <a:t>)</a:t>
            </a:r>
            <a:r>
              <a:rPr lang="hr-HR" sz="2000" baseline="-25000" smtClean="0">
                <a:solidFill>
                  <a:srgbClr val="000066"/>
                </a:solidFill>
              </a:rPr>
              <a:t>2</a:t>
            </a:r>
            <a:r>
              <a:rPr lang="hr-HR" sz="2000" smtClean="0">
                <a:solidFill>
                  <a:srgbClr val="000066"/>
                </a:solidFill>
              </a:rPr>
              <a:t>NH. Koristi se u opsegu od 54 – 85</a:t>
            </a:r>
            <a:r>
              <a:rPr lang="en-US" sz="2000" smtClean="0">
                <a:solidFill>
                  <a:srgbClr val="000066"/>
                </a:solidFill>
              </a:rPr>
              <a:t> </a:t>
            </a:r>
            <a:r>
              <a:rPr lang="hr-HR" sz="2000" baseline="30000" smtClean="0">
                <a:solidFill>
                  <a:srgbClr val="000066"/>
                </a:solidFill>
              </a:rPr>
              <a:t>o</a:t>
            </a:r>
            <a:r>
              <a:rPr lang="hr-HR" sz="2000" smtClean="0">
                <a:solidFill>
                  <a:srgbClr val="000066"/>
                </a:solidFill>
              </a:rPr>
              <a:t>C za razdvajanje aromatičnih ugljovodnika.</a:t>
            </a:r>
          </a:p>
          <a:p>
            <a:pPr eaLnBrk="1" hangingPunct="1">
              <a:lnSpc>
                <a:spcPct val="80000"/>
              </a:lnSpc>
            </a:pPr>
            <a:endParaRPr lang="hr-HR" sz="2000" smtClean="0">
              <a:solidFill>
                <a:srgbClr val="000066"/>
              </a:solidFill>
            </a:endParaRPr>
          </a:p>
          <a:p>
            <a:pPr eaLnBrk="1" hangingPunct="1">
              <a:lnSpc>
                <a:spcPct val="80000"/>
              </a:lnSpc>
            </a:pPr>
            <a:r>
              <a:rPr lang="hr-HR" sz="2000" b="1" smtClean="0">
                <a:solidFill>
                  <a:srgbClr val="000066"/>
                </a:solidFill>
              </a:rPr>
              <a:t>Dioktilftalat</a:t>
            </a:r>
            <a:r>
              <a:rPr lang="hr-HR" sz="2000" smtClean="0">
                <a:solidFill>
                  <a:srgbClr val="000066"/>
                </a:solidFill>
              </a:rPr>
              <a:t>: formule C</a:t>
            </a:r>
            <a:r>
              <a:rPr lang="hr-HR" sz="2000" baseline="-25000" smtClean="0">
                <a:solidFill>
                  <a:srgbClr val="000066"/>
                </a:solidFill>
              </a:rPr>
              <a:t>6</a:t>
            </a:r>
            <a:r>
              <a:rPr lang="hr-HR" sz="2000" smtClean="0">
                <a:solidFill>
                  <a:srgbClr val="000066"/>
                </a:solidFill>
              </a:rPr>
              <a:t>H</a:t>
            </a:r>
            <a:r>
              <a:rPr lang="hr-HR" sz="2000" baseline="-25000" smtClean="0">
                <a:solidFill>
                  <a:srgbClr val="000066"/>
                </a:solidFill>
              </a:rPr>
              <a:t>4</a:t>
            </a:r>
            <a:r>
              <a:rPr lang="hr-HR" sz="2000" smtClean="0">
                <a:solidFill>
                  <a:srgbClr val="000066"/>
                </a:solidFill>
              </a:rPr>
              <a:t>(COOC</a:t>
            </a:r>
            <a:r>
              <a:rPr lang="hr-HR" sz="2000" baseline="-25000" smtClean="0">
                <a:solidFill>
                  <a:srgbClr val="000066"/>
                </a:solidFill>
              </a:rPr>
              <a:t>8</a:t>
            </a:r>
            <a:r>
              <a:rPr lang="hr-HR" sz="2000" smtClean="0">
                <a:solidFill>
                  <a:srgbClr val="000066"/>
                </a:solidFill>
              </a:rPr>
              <a:t>H</a:t>
            </a:r>
            <a:r>
              <a:rPr lang="hr-HR" sz="2000" baseline="-25000" smtClean="0">
                <a:solidFill>
                  <a:srgbClr val="000066"/>
                </a:solidFill>
              </a:rPr>
              <a:t>17</a:t>
            </a:r>
            <a:r>
              <a:rPr lang="hr-HR" sz="2000" smtClean="0">
                <a:solidFill>
                  <a:srgbClr val="000066"/>
                </a:solidFill>
              </a:rPr>
              <a:t>)</a:t>
            </a:r>
            <a:r>
              <a:rPr lang="hr-HR" sz="2000" baseline="-25000" smtClean="0">
                <a:solidFill>
                  <a:srgbClr val="000066"/>
                </a:solidFill>
              </a:rPr>
              <a:t>2</a:t>
            </a:r>
            <a:r>
              <a:rPr lang="hr-HR" sz="2000" smtClean="0">
                <a:solidFill>
                  <a:srgbClr val="000066"/>
                </a:solidFill>
              </a:rPr>
              <a:t>. Koristi se u temperaturskom intervalu od 30 – 150</a:t>
            </a:r>
            <a:r>
              <a:rPr lang="en-US" sz="2000" smtClean="0">
                <a:solidFill>
                  <a:srgbClr val="000066"/>
                </a:solidFill>
              </a:rPr>
              <a:t> </a:t>
            </a:r>
            <a:r>
              <a:rPr lang="hr-HR" sz="2000" baseline="30000" smtClean="0">
                <a:solidFill>
                  <a:srgbClr val="000066"/>
                </a:solidFill>
              </a:rPr>
              <a:t>o</a:t>
            </a:r>
            <a:r>
              <a:rPr lang="hr-HR" sz="2000" smtClean="0">
                <a:solidFill>
                  <a:srgbClr val="000066"/>
                </a:solidFill>
              </a:rPr>
              <a:t>C za razdvajanje ugljovodnika, alkohola, fenola, složenih etara, aldehida, masnih kiselina.</a:t>
            </a:r>
          </a:p>
          <a:p>
            <a:pPr eaLnBrk="1" hangingPunct="1">
              <a:lnSpc>
                <a:spcPct val="80000"/>
              </a:lnSpc>
              <a:buFontTx/>
              <a:buNone/>
            </a:pPr>
            <a:endParaRPr lang="hr-HR" sz="2000" smtClean="0">
              <a:solidFill>
                <a:srgbClr val="000066"/>
              </a:solidFill>
            </a:endParaRPr>
          </a:p>
          <a:p>
            <a:pPr eaLnBrk="1" hangingPunct="1">
              <a:lnSpc>
                <a:spcPct val="80000"/>
              </a:lnSpc>
              <a:buFontTx/>
              <a:buNone/>
            </a:pPr>
            <a:endParaRPr lang="hr-HR" sz="2000" smtClean="0">
              <a:solidFill>
                <a:srgbClr val="000066"/>
              </a:solidFill>
            </a:endParaRPr>
          </a:p>
          <a:p>
            <a:pPr eaLnBrk="1" hangingPunct="1">
              <a:lnSpc>
                <a:spcPct val="80000"/>
              </a:lnSpc>
              <a:buFontTx/>
              <a:buNone/>
            </a:pPr>
            <a:endParaRPr lang="hr-HR" sz="2000" smtClean="0">
              <a:solidFill>
                <a:srgbClr val="000066"/>
              </a:solidFill>
            </a:endParaRPr>
          </a:p>
          <a:p>
            <a:pPr eaLnBrk="1" hangingPunct="1">
              <a:lnSpc>
                <a:spcPct val="80000"/>
              </a:lnSpc>
            </a:pPr>
            <a:r>
              <a:rPr lang="hr-HR" sz="2000" smtClean="0">
                <a:solidFill>
                  <a:srgbClr val="000066"/>
                </a:solidFill>
              </a:rPr>
              <a:t>Nosači nepokretnih tečnih faza: kaolin, šamot, sprašeno staklo, kuhinjska so, dijatomejska zemlja (silikatne ljušture mikroorganizama).</a:t>
            </a:r>
          </a:p>
          <a:p>
            <a:pPr eaLnBrk="1" hangingPunct="1">
              <a:lnSpc>
                <a:spcPct val="80000"/>
              </a:lnSpc>
            </a:pPr>
            <a:r>
              <a:rPr lang="hr-HR" sz="2000" smtClean="0">
                <a:solidFill>
                  <a:srgbClr val="000066"/>
                </a:solidFill>
              </a:rPr>
              <a:t>Šira klasa nosača pod nazivom hromosorb (A, G, P, T, W) obuhvata različita neorganska i organska jedinjenja.</a:t>
            </a:r>
          </a:p>
          <a:p>
            <a:pPr eaLnBrk="1" hangingPunct="1">
              <a:lnSpc>
                <a:spcPct val="80000"/>
              </a:lnSpc>
              <a:buFontTx/>
              <a:buNone/>
            </a:pPr>
            <a:r>
              <a:rPr lang="hr-HR" sz="2000" smtClean="0">
                <a:solidFill>
                  <a:srgbClr val="000066"/>
                </a:solidFill>
              </a:rPr>
              <a:t>	Osnovna karakteristika specifična površina od 1 do 8 m</a:t>
            </a:r>
            <a:r>
              <a:rPr lang="hr-HR" sz="2000" baseline="30000" smtClean="0">
                <a:solidFill>
                  <a:srgbClr val="000066"/>
                </a:solidFill>
              </a:rPr>
              <a:t>2</a:t>
            </a:r>
            <a:r>
              <a:rPr lang="hr-HR" sz="2000" smtClean="0">
                <a:solidFill>
                  <a:srgbClr val="000066"/>
                </a:solidFill>
              </a:rPr>
              <a:t>/g</a:t>
            </a:r>
            <a:endParaRPr lang="en-US" sz="2000" smtClean="0">
              <a:solidFill>
                <a:srgbClr val="000066"/>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424" y="609329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hr-HR" sz="4000" smtClean="0">
                <a:solidFill>
                  <a:srgbClr val="000066"/>
                </a:solidFill>
              </a:rPr>
              <a:t>Detektori u gasnoj hromatografiji</a:t>
            </a:r>
            <a:endParaRPr lang="en-US" sz="4000" smtClean="0">
              <a:solidFill>
                <a:srgbClr val="000066"/>
              </a:solidFill>
            </a:endParaRPr>
          </a:p>
        </p:txBody>
      </p:sp>
      <p:sp>
        <p:nvSpPr>
          <p:cNvPr id="22531" name="Rectangle 3"/>
          <p:cNvSpPr>
            <a:spLocks noGrp="1" noChangeArrowheads="1"/>
          </p:cNvSpPr>
          <p:nvPr>
            <p:ph type="body" sz="half" idx="1"/>
          </p:nvPr>
        </p:nvSpPr>
        <p:spPr>
          <a:xfrm>
            <a:off x="457200" y="1600200"/>
            <a:ext cx="8147050" cy="604838"/>
          </a:xfrm>
        </p:spPr>
        <p:txBody>
          <a:bodyPr/>
          <a:lstStyle/>
          <a:p>
            <a:pPr eaLnBrk="1" hangingPunct="1">
              <a:lnSpc>
                <a:spcPct val="80000"/>
              </a:lnSpc>
            </a:pPr>
            <a:r>
              <a:rPr lang="hr-HR" sz="2000" smtClean="0">
                <a:solidFill>
                  <a:srgbClr val="000066"/>
                </a:solidFill>
              </a:rPr>
              <a:t>DETEKTOR NA BAZI TOPLOTNE PROVODLJIVOSTI (KATAROMETAR)</a:t>
            </a:r>
            <a:endParaRPr lang="en-US" sz="2000" smtClean="0">
              <a:solidFill>
                <a:srgbClr val="000066"/>
              </a:solidFill>
            </a:endParaRPr>
          </a:p>
        </p:txBody>
      </p:sp>
      <p:pic>
        <p:nvPicPr>
          <p:cNvPr id="22532" name="Picture 4" descr="Sl2-6"/>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39750" y="2276475"/>
            <a:ext cx="8208963" cy="3486150"/>
          </a:xfrm>
          <a:noFill/>
        </p:spPr>
      </p:pic>
      <p:sp>
        <p:nvSpPr>
          <p:cNvPr id="22533" name="Text Box 6"/>
          <p:cNvSpPr txBox="1">
            <a:spLocks noChangeArrowheads="1"/>
          </p:cNvSpPr>
          <p:nvPr/>
        </p:nvSpPr>
        <p:spPr bwMode="auto">
          <a:xfrm>
            <a:off x="592138" y="5897563"/>
            <a:ext cx="76771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Metalna nit: inertni metali platina ili volfram, ili poluprovodnički otpornici čiji</a:t>
            </a:r>
          </a:p>
          <a:p>
            <a:pPr eaLnBrk="1" hangingPunct="1"/>
            <a:r>
              <a:rPr lang="hr-HR">
                <a:solidFill>
                  <a:srgbClr val="000066"/>
                </a:solidFill>
              </a:rPr>
              <a:t>otpor je funkcija temperature</a:t>
            </a:r>
          </a:p>
          <a:p>
            <a:pPr eaLnBrk="1" hangingPunct="1"/>
            <a:r>
              <a:rPr lang="hr-HR">
                <a:solidFill>
                  <a:srgbClr val="000066"/>
                </a:solidFill>
              </a:rPr>
              <a:t>Mala osetljivost: 10</a:t>
            </a:r>
            <a:r>
              <a:rPr lang="hr-HR" baseline="30000">
                <a:solidFill>
                  <a:srgbClr val="000066"/>
                </a:solidFill>
              </a:rPr>
              <a:t>-8</a:t>
            </a:r>
            <a:r>
              <a:rPr lang="hr-HR">
                <a:solidFill>
                  <a:srgbClr val="000066"/>
                </a:solidFill>
              </a:rPr>
              <a:t> g rastvorka/ml nosećeg gasa</a:t>
            </a:r>
            <a:endParaRPr lang="en-US">
              <a:solidFill>
                <a:srgbClr val="000066"/>
              </a:solidFill>
            </a:endParaRPr>
          </a:p>
        </p:txBody>
      </p:sp>
      <p:sp>
        <p:nvSpPr>
          <p:cNvPr id="22534" name="Text Box 7"/>
          <p:cNvSpPr txBox="1">
            <a:spLocks noChangeArrowheads="1"/>
          </p:cNvSpPr>
          <p:nvPr/>
        </p:nvSpPr>
        <p:spPr bwMode="auto">
          <a:xfrm>
            <a:off x="1517650" y="5359400"/>
            <a:ext cx="5032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hr-HR"/>
              <a:t>R</a:t>
            </a:r>
            <a:endParaRPr lang="en-US"/>
          </a:p>
        </p:txBody>
      </p:sp>
      <p:sp>
        <p:nvSpPr>
          <p:cNvPr id="22535" name="Text Box 8"/>
          <p:cNvSpPr txBox="1">
            <a:spLocks noChangeArrowheads="1"/>
          </p:cNvSpPr>
          <p:nvPr/>
        </p:nvSpPr>
        <p:spPr bwMode="auto">
          <a:xfrm>
            <a:off x="2293938" y="5373688"/>
            <a:ext cx="5032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hr-HR"/>
              <a:t>S</a:t>
            </a:r>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9288" y="605075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tcd_senso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755650" y="981075"/>
            <a:ext cx="7772400" cy="4838700"/>
          </a:xfrm>
          <a:noFill/>
        </p:spPr>
      </p:pic>
      <p:sp>
        <p:nvSpPr>
          <p:cNvPr id="23555" name="Rectangle 7"/>
          <p:cNvSpPr>
            <a:spLocks noChangeArrowheads="1"/>
          </p:cNvSpPr>
          <p:nvPr/>
        </p:nvSpPr>
        <p:spPr bwMode="auto">
          <a:xfrm>
            <a:off x="323850" y="260350"/>
            <a:ext cx="814705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pPr>
            <a:r>
              <a:rPr lang="hr-HR" sz="2000">
                <a:solidFill>
                  <a:srgbClr val="000066"/>
                </a:solidFill>
              </a:rPr>
              <a:t>	SEM i obična fotografija detektora na bazi toplotne provodljivosti</a:t>
            </a:r>
            <a:endParaRPr lang="en-US" sz="2000">
              <a:solidFill>
                <a:srgbClr val="000066"/>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6416" y="594928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sz="half" idx="1"/>
          </p:nvPr>
        </p:nvSpPr>
        <p:spPr>
          <a:xfrm>
            <a:off x="611188" y="476250"/>
            <a:ext cx="7993062" cy="749300"/>
          </a:xfrm>
        </p:spPr>
        <p:txBody>
          <a:bodyPr/>
          <a:lstStyle/>
          <a:p>
            <a:pPr eaLnBrk="1" hangingPunct="1"/>
            <a:r>
              <a:rPr lang="hr-HR" sz="2800" smtClean="0">
                <a:solidFill>
                  <a:srgbClr val="000066"/>
                </a:solidFill>
              </a:rPr>
              <a:t>PLAMENO-JONIZACIONI DETEKTOR</a:t>
            </a:r>
            <a:endParaRPr lang="en-US" sz="2800" smtClean="0">
              <a:solidFill>
                <a:srgbClr val="000066"/>
              </a:solidFill>
            </a:endParaRPr>
          </a:p>
        </p:txBody>
      </p:sp>
      <p:pic>
        <p:nvPicPr>
          <p:cNvPr id="24579" name="Picture 4" descr="Sl2-7"/>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68313" y="1341438"/>
            <a:ext cx="7848600" cy="3827462"/>
          </a:xfrm>
          <a:noFill/>
        </p:spPr>
      </p:pic>
      <p:sp>
        <p:nvSpPr>
          <p:cNvPr id="24580" name="Text Box 7"/>
          <p:cNvSpPr txBox="1">
            <a:spLocks noChangeArrowheads="1"/>
          </p:cNvSpPr>
          <p:nvPr/>
        </p:nvSpPr>
        <p:spPr bwMode="auto">
          <a:xfrm>
            <a:off x="395288" y="5300663"/>
            <a:ext cx="77406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AutoNum type="arabicPeriod"/>
            </a:pPr>
            <a:r>
              <a:rPr lang="hr-HR">
                <a:solidFill>
                  <a:srgbClr val="000066"/>
                </a:solidFill>
              </a:rPr>
              <a:t>dovod nosećeg gasa, 2. dovod vodonika, 3. dovod vazduha, 4. difuzor, </a:t>
            </a:r>
          </a:p>
          <a:p>
            <a:pPr eaLnBrk="1" hangingPunct="1"/>
            <a:r>
              <a:rPr lang="hr-HR">
                <a:solidFill>
                  <a:srgbClr val="000066"/>
                </a:solidFill>
              </a:rPr>
              <a:t>5. elektroda, 6. električni upaljač, 7. izolator, 8. pisač </a:t>
            </a:r>
          </a:p>
          <a:p>
            <a:pPr eaLnBrk="1" hangingPunct="1"/>
            <a:endParaRPr lang="hr-HR">
              <a:solidFill>
                <a:srgbClr val="000066"/>
              </a:solidFill>
            </a:endParaRPr>
          </a:p>
          <a:p>
            <a:pPr eaLnBrk="1" hangingPunct="1"/>
            <a:r>
              <a:rPr lang="hr-HR">
                <a:solidFill>
                  <a:srgbClr val="000066"/>
                </a:solidFill>
              </a:rPr>
              <a:t>Visoka osetljivost: 10</a:t>
            </a:r>
            <a:r>
              <a:rPr lang="hr-HR" baseline="30000">
                <a:solidFill>
                  <a:srgbClr val="000066"/>
                </a:solidFill>
              </a:rPr>
              <a:t>-15</a:t>
            </a:r>
            <a:r>
              <a:rPr lang="hr-HR">
                <a:solidFill>
                  <a:srgbClr val="000066"/>
                </a:solidFill>
              </a:rPr>
              <a:t> g/s</a:t>
            </a:r>
            <a:endParaRPr lang="en-US">
              <a:solidFill>
                <a:srgbClr val="000066"/>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0194" y="602128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sz="half" idx="1"/>
          </p:nvPr>
        </p:nvSpPr>
        <p:spPr>
          <a:xfrm>
            <a:off x="395288" y="404813"/>
            <a:ext cx="8362950" cy="749300"/>
          </a:xfrm>
        </p:spPr>
        <p:txBody>
          <a:bodyPr/>
          <a:lstStyle/>
          <a:p>
            <a:pPr eaLnBrk="1" hangingPunct="1"/>
            <a:r>
              <a:rPr lang="hr-HR" sz="2800" smtClean="0">
                <a:solidFill>
                  <a:srgbClr val="000066"/>
                </a:solidFill>
              </a:rPr>
              <a:t>DETEKTOR NA BAZI ZAHVATA ELEKTRONA</a:t>
            </a:r>
            <a:endParaRPr lang="en-US" sz="2800" smtClean="0">
              <a:solidFill>
                <a:srgbClr val="000066"/>
              </a:solidFill>
            </a:endParaRPr>
          </a:p>
        </p:txBody>
      </p:sp>
      <p:pic>
        <p:nvPicPr>
          <p:cNvPr id="25603" name="Picture 4" descr="Sl2-8"/>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1692275" y="1484313"/>
            <a:ext cx="5400675" cy="3309937"/>
          </a:xfrm>
          <a:noFill/>
        </p:spPr>
      </p:pic>
      <p:sp>
        <p:nvSpPr>
          <p:cNvPr id="25604" name="Text Box 7"/>
          <p:cNvSpPr txBox="1">
            <a:spLocks noChangeArrowheads="1"/>
          </p:cNvSpPr>
          <p:nvPr/>
        </p:nvSpPr>
        <p:spPr bwMode="auto">
          <a:xfrm>
            <a:off x="555625" y="5000625"/>
            <a:ext cx="8320088"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AutoNum type="arabicPeriod"/>
            </a:pPr>
            <a:r>
              <a:rPr lang="hr-HR">
                <a:solidFill>
                  <a:srgbClr val="000066"/>
                </a:solidFill>
              </a:rPr>
              <a:t>anoda, 2. mrežica za homogenizaciju gasa, 3. </a:t>
            </a:r>
            <a:r>
              <a:rPr lang="hr-HR">
                <a:solidFill>
                  <a:srgbClr val="000066"/>
                </a:solidFill>
                <a:latin typeface="Symbol" pitchFamily="18" charset="2"/>
              </a:rPr>
              <a:t>b-</a:t>
            </a:r>
            <a:r>
              <a:rPr lang="hr-HR">
                <a:solidFill>
                  <a:srgbClr val="000066"/>
                </a:solidFill>
              </a:rPr>
              <a:t>emiter (</a:t>
            </a:r>
            <a:r>
              <a:rPr lang="hr-HR" baseline="30000">
                <a:solidFill>
                  <a:srgbClr val="000066"/>
                </a:solidFill>
              </a:rPr>
              <a:t>63</a:t>
            </a:r>
            <a:r>
              <a:rPr lang="hr-HR">
                <a:solidFill>
                  <a:srgbClr val="000066"/>
                </a:solidFill>
              </a:rPr>
              <a:t>Ni ili </a:t>
            </a:r>
            <a:r>
              <a:rPr lang="hr-HR" baseline="30000">
                <a:solidFill>
                  <a:srgbClr val="000066"/>
                </a:solidFill>
              </a:rPr>
              <a:t>3</a:t>
            </a:r>
            <a:r>
              <a:rPr lang="hr-HR">
                <a:solidFill>
                  <a:srgbClr val="000066"/>
                </a:solidFill>
              </a:rPr>
              <a:t>H), 4. katoda</a:t>
            </a:r>
          </a:p>
          <a:p>
            <a:pPr eaLnBrk="1" hangingPunct="1">
              <a:buFontTx/>
              <a:buAutoNum type="arabicPeriod"/>
            </a:pPr>
            <a:endParaRPr lang="hr-HR">
              <a:solidFill>
                <a:srgbClr val="000066"/>
              </a:solidFill>
            </a:endParaRPr>
          </a:p>
          <a:p>
            <a:pPr eaLnBrk="1" hangingPunct="1"/>
            <a:r>
              <a:rPr lang="hr-HR">
                <a:solidFill>
                  <a:srgbClr val="000066"/>
                </a:solidFill>
              </a:rPr>
              <a:t>Visoka osetljivost: 3</a:t>
            </a:r>
            <a:r>
              <a:rPr lang="en-US">
                <a:solidFill>
                  <a:srgbClr val="000066"/>
                </a:solidFill>
                <a:cs typeface="Arial" charset="0"/>
              </a:rPr>
              <a:t>·</a:t>
            </a:r>
            <a:r>
              <a:rPr lang="hr-HR">
                <a:solidFill>
                  <a:srgbClr val="000066"/>
                </a:solidFill>
              </a:rPr>
              <a:t>10</a:t>
            </a:r>
            <a:r>
              <a:rPr lang="hr-HR" baseline="30000">
                <a:solidFill>
                  <a:srgbClr val="000066"/>
                </a:solidFill>
              </a:rPr>
              <a:t>-14</a:t>
            </a:r>
            <a:r>
              <a:rPr lang="hr-HR">
                <a:solidFill>
                  <a:srgbClr val="000066"/>
                </a:solidFill>
              </a:rPr>
              <a:t> g/s</a:t>
            </a:r>
          </a:p>
          <a:p>
            <a:pPr eaLnBrk="1" hangingPunct="1"/>
            <a:r>
              <a:rPr lang="hr-HR">
                <a:solidFill>
                  <a:srgbClr val="000066"/>
                </a:solidFill>
              </a:rPr>
              <a:t>Posebno osetljiv na organska jedinjenja koja sadrže halogene, azot i olovo</a:t>
            </a:r>
          </a:p>
          <a:p>
            <a:pPr eaLnBrk="1" hangingPunct="1"/>
            <a:r>
              <a:rPr lang="hr-HR">
                <a:solidFill>
                  <a:srgbClr val="000066"/>
                </a:solidFill>
              </a:rPr>
              <a:t>Noseći gas veoma čist azot ili vodonik, ali ne argon.</a:t>
            </a:r>
            <a:endParaRPr lang="en-US">
              <a:solidFill>
                <a:srgbClr val="000066"/>
              </a:solidFill>
            </a:endParaRPr>
          </a:p>
          <a:p>
            <a:pPr eaLnBrk="1" hangingPunct="1"/>
            <a:endParaRPr lang="en-US">
              <a:solidFill>
                <a:srgbClr val="000066"/>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457200" y="404813"/>
            <a:ext cx="8229600" cy="5721350"/>
          </a:xfrm>
        </p:spPr>
        <p:txBody>
          <a:bodyPr/>
          <a:lstStyle/>
          <a:p>
            <a:pPr eaLnBrk="1" hangingPunct="1">
              <a:lnSpc>
                <a:spcPct val="90000"/>
              </a:lnSpc>
            </a:pPr>
            <a:r>
              <a:rPr lang="hr-HR" sz="2400" smtClean="0">
                <a:solidFill>
                  <a:srgbClr val="000066"/>
                </a:solidFill>
              </a:rPr>
              <a:t>Plameno-fotometrijski detektor</a:t>
            </a:r>
          </a:p>
          <a:p>
            <a:pPr eaLnBrk="1" hangingPunct="1">
              <a:lnSpc>
                <a:spcPct val="90000"/>
              </a:lnSpc>
              <a:buFontTx/>
              <a:buNone/>
            </a:pPr>
            <a:r>
              <a:rPr lang="hr-HR" sz="2400" smtClean="0">
                <a:solidFill>
                  <a:srgbClr val="000066"/>
                </a:solidFill>
              </a:rPr>
              <a:t>Za analizu zagađivača vode i vazduha, pesticida. Osetljiv pre svega na jedinjenja koja sadrže P i S.</a:t>
            </a:r>
          </a:p>
          <a:p>
            <a:pPr eaLnBrk="1" hangingPunct="1">
              <a:lnSpc>
                <a:spcPct val="90000"/>
              </a:lnSpc>
              <a:buFontTx/>
              <a:buNone/>
            </a:pPr>
            <a:r>
              <a:rPr lang="hr-HR" sz="2400" smtClean="0">
                <a:solidFill>
                  <a:srgbClr val="000066"/>
                </a:solidFill>
              </a:rPr>
              <a:t>Niskotemperaturski H</a:t>
            </a:r>
            <a:r>
              <a:rPr lang="hr-HR" sz="2400" baseline="-25000" smtClean="0">
                <a:solidFill>
                  <a:srgbClr val="000066"/>
                </a:solidFill>
              </a:rPr>
              <a:t>2</a:t>
            </a:r>
            <a:r>
              <a:rPr lang="hr-HR" sz="2400" smtClean="0">
                <a:solidFill>
                  <a:srgbClr val="000066"/>
                </a:solidFill>
              </a:rPr>
              <a:t>/vazduh plamen</a:t>
            </a:r>
          </a:p>
          <a:p>
            <a:pPr eaLnBrk="1" hangingPunct="1">
              <a:lnSpc>
                <a:spcPct val="90000"/>
              </a:lnSpc>
              <a:buFontTx/>
              <a:buNone/>
            </a:pPr>
            <a:r>
              <a:rPr lang="hr-HR" sz="2400" smtClean="0">
                <a:solidFill>
                  <a:srgbClr val="000066"/>
                </a:solidFill>
              </a:rPr>
              <a:t>HPO vrste emituju začenje oko 510 i 540 nm</a:t>
            </a:r>
          </a:p>
          <a:p>
            <a:pPr eaLnBrk="1" hangingPunct="1">
              <a:lnSpc>
                <a:spcPct val="90000"/>
              </a:lnSpc>
              <a:buFontTx/>
              <a:buNone/>
            </a:pPr>
            <a:r>
              <a:rPr lang="hr-HR" sz="2400" smtClean="0">
                <a:solidFill>
                  <a:srgbClr val="000066"/>
                </a:solidFill>
              </a:rPr>
              <a:t>S</a:t>
            </a:r>
            <a:r>
              <a:rPr lang="hr-HR" sz="2400" baseline="-25000" smtClean="0">
                <a:solidFill>
                  <a:srgbClr val="000066"/>
                </a:solidFill>
              </a:rPr>
              <a:t>2</a:t>
            </a:r>
            <a:r>
              <a:rPr lang="hr-HR" sz="2400" smtClean="0">
                <a:solidFill>
                  <a:srgbClr val="000066"/>
                </a:solidFill>
              </a:rPr>
              <a:t> emituje zračenje na 394 nm</a:t>
            </a:r>
          </a:p>
          <a:p>
            <a:pPr eaLnBrk="1" hangingPunct="1">
              <a:lnSpc>
                <a:spcPct val="90000"/>
              </a:lnSpc>
              <a:buFontTx/>
              <a:buNone/>
            </a:pPr>
            <a:r>
              <a:rPr lang="hr-HR" sz="2400" smtClean="0">
                <a:solidFill>
                  <a:srgbClr val="000066"/>
                </a:solidFill>
              </a:rPr>
              <a:t>Optičkim vlaknima se svetlost vodi do fotomultiplikatora</a:t>
            </a:r>
          </a:p>
          <a:p>
            <a:pPr eaLnBrk="1" hangingPunct="1">
              <a:lnSpc>
                <a:spcPct val="90000"/>
              </a:lnSpc>
              <a:buFontTx/>
              <a:buNone/>
            </a:pPr>
            <a:r>
              <a:rPr lang="hr-HR" sz="2400" smtClean="0">
                <a:solidFill>
                  <a:srgbClr val="000066"/>
                </a:solidFill>
              </a:rPr>
              <a:t>Mogu se detektovati i halogeni, azot, i neki metali kao Pb, Se i Ge</a:t>
            </a:r>
          </a:p>
          <a:p>
            <a:pPr eaLnBrk="1" hangingPunct="1">
              <a:lnSpc>
                <a:spcPct val="90000"/>
              </a:lnSpc>
              <a:buFontTx/>
              <a:buNone/>
            </a:pPr>
            <a:endParaRPr lang="hr-HR" sz="2400" smtClean="0">
              <a:solidFill>
                <a:srgbClr val="000066"/>
              </a:solidFill>
            </a:endParaRPr>
          </a:p>
          <a:p>
            <a:pPr eaLnBrk="1" hangingPunct="1">
              <a:lnSpc>
                <a:spcPct val="90000"/>
              </a:lnSpc>
              <a:buFontTx/>
              <a:buNone/>
            </a:pPr>
            <a:endParaRPr lang="hr-HR" sz="2400" smtClean="0">
              <a:solidFill>
                <a:srgbClr val="000066"/>
              </a:solidFill>
            </a:endParaRPr>
          </a:p>
          <a:p>
            <a:pPr eaLnBrk="1" hangingPunct="1">
              <a:lnSpc>
                <a:spcPct val="90000"/>
              </a:lnSpc>
            </a:pPr>
            <a:r>
              <a:rPr lang="hr-HR" sz="2400" smtClean="0">
                <a:solidFill>
                  <a:srgbClr val="000066"/>
                </a:solidFill>
              </a:rPr>
              <a:t>Specijalni detektori: fosforni(modifikacija plameno-jonizujućeg detektora) i argonski (na bazi zahvata elektrona)</a:t>
            </a:r>
            <a:endParaRPr lang="en-US" sz="2400" smtClean="0">
              <a:solidFill>
                <a:srgbClr val="000066"/>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0392" y="580526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hr-HR" sz="4000" smtClean="0">
                <a:solidFill>
                  <a:srgbClr val="000066"/>
                </a:solidFill>
              </a:rPr>
              <a:t>Teorija ravnotežne hromatografije</a:t>
            </a:r>
            <a:endParaRPr lang="en-US" sz="4000" smtClean="0">
              <a:solidFill>
                <a:srgbClr val="000066"/>
              </a:solidFill>
            </a:endParaRPr>
          </a:p>
        </p:txBody>
      </p:sp>
      <p:sp>
        <p:nvSpPr>
          <p:cNvPr id="27651" name="Rectangle 3"/>
          <p:cNvSpPr>
            <a:spLocks noGrp="1" noChangeArrowheads="1"/>
          </p:cNvSpPr>
          <p:nvPr>
            <p:ph type="body" idx="1"/>
          </p:nvPr>
        </p:nvSpPr>
        <p:spPr/>
        <p:txBody>
          <a:bodyPr/>
          <a:lstStyle/>
          <a:p>
            <a:pPr eaLnBrk="1" hangingPunct="1">
              <a:lnSpc>
                <a:spcPct val="80000"/>
              </a:lnSpc>
            </a:pPr>
            <a:r>
              <a:rPr lang="en-US" sz="2800" smtClean="0">
                <a:solidFill>
                  <a:srgbClr val="000066"/>
                </a:solidFill>
              </a:rPr>
              <a:t>Kada se adsorciono/desorpciona ra</a:t>
            </a:r>
            <a:r>
              <a:rPr lang="hr-HR" sz="2800" smtClean="0">
                <a:solidFill>
                  <a:srgbClr val="000066"/>
                </a:solidFill>
              </a:rPr>
              <a:t>vnoteža uspostavlja beskonačno brzo, tj. kada je kinetika adsorpciono/desorpcionog procesa uslovljena samo transportom mase =&gt; ravnotežna hromatografija.</a:t>
            </a:r>
          </a:p>
          <a:p>
            <a:pPr eaLnBrk="1" hangingPunct="1">
              <a:lnSpc>
                <a:spcPct val="80000"/>
              </a:lnSpc>
            </a:pPr>
            <a:endParaRPr lang="hr-HR" sz="2800" smtClean="0">
              <a:solidFill>
                <a:srgbClr val="000066"/>
              </a:solidFill>
            </a:endParaRPr>
          </a:p>
          <a:p>
            <a:pPr eaLnBrk="1" hangingPunct="1">
              <a:lnSpc>
                <a:spcPct val="80000"/>
              </a:lnSpc>
            </a:pPr>
            <a:r>
              <a:rPr lang="hr-HR" sz="2800" smtClean="0">
                <a:solidFill>
                  <a:srgbClr val="000066"/>
                </a:solidFill>
              </a:rPr>
              <a:t>Noseći gas se kreće kroz kolonu određenom zapreminskom brzinom (cm</a:t>
            </a:r>
            <a:r>
              <a:rPr lang="hr-HR" sz="2800" baseline="30000" smtClean="0">
                <a:solidFill>
                  <a:srgbClr val="000066"/>
                </a:solidFill>
              </a:rPr>
              <a:t>3</a:t>
            </a:r>
            <a:r>
              <a:rPr lang="hr-HR" sz="2800" smtClean="0">
                <a:solidFill>
                  <a:srgbClr val="000066"/>
                </a:solidFill>
              </a:rPr>
              <a:t>/s) ili linearnom brzinom (cm/s)</a:t>
            </a:r>
          </a:p>
          <a:p>
            <a:pPr eaLnBrk="1" hangingPunct="1">
              <a:lnSpc>
                <a:spcPct val="80000"/>
              </a:lnSpc>
            </a:pPr>
            <a:r>
              <a:rPr lang="hr-HR" sz="2800" smtClean="0">
                <a:solidFill>
                  <a:srgbClr val="000066"/>
                </a:solidFill>
              </a:rPr>
              <a:t>Analizirana komponenta se kreće sporije (jer je u svakom trenutku deo njenih molekula adsorbovan)</a:t>
            </a:r>
          </a:p>
          <a:p>
            <a:pPr eaLnBrk="1" hangingPunct="1">
              <a:lnSpc>
                <a:spcPct val="80000"/>
              </a:lnSpc>
            </a:pPr>
            <a:endParaRPr lang="en-US" sz="2800" smtClean="0">
              <a:solidFill>
                <a:srgbClr val="000066"/>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400" y="594928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0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1"/>
          </p:nvPr>
        </p:nvSpPr>
        <p:spPr>
          <a:xfrm>
            <a:off x="468313" y="620713"/>
            <a:ext cx="8229600" cy="5865812"/>
          </a:xfrm>
        </p:spPr>
        <p:txBody>
          <a:bodyPr/>
          <a:lstStyle/>
          <a:p>
            <a:pPr eaLnBrk="1" hangingPunct="1"/>
            <a:r>
              <a:rPr lang="hr-HR" sz="2800" smtClean="0">
                <a:solidFill>
                  <a:srgbClr val="000066"/>
                </a:solidFill>
              </a:rPr>
              <a:t>S - površina preseka kolona (cm</a:t>
            </a:r>
            <a:r>
              <a:rPr lang="hr-HR" sz="2800" baseline="30000" smtClean="0">
                <a:solidFill>
                  <a:srgbClr val="000066"/>
                </a:solidFill>
              </a:rPr>
              <a:t>2</a:t>
            </a:r>
            <a:r>
              <a:rPr lang="hr-HR" sz="2800" smtClean="0">
                <a:solidFill>
                  <a:srgbClr val="000066"/>
                </a:solidFill>
              </a:rPr>
              <a:t>)</a:t>
            </a:r>
          </a:p>
          <a:p>
            <a:pPr eaLnBrk="1" hangingPunct="1"/>
            <a:r>
              <a:rPr lang="hr-HR" sz="2800" smtClean="0">
                <a:solidFill>
                  <a:srgbClr val="000066"/>
                </a:solidFill>
              </a:rPr>
              <a:t>V</a:t>
            </a:r>
            <a:r>
              <a:rPr lang="hr-HR" sz="2800" baseline="-25000" smtClean="0">
                <a:solidFill>
                  <a:srgbClr val="000066"/>
                </a:solidFill>
              </a:rPr>
              <a:t>a</a:t>
            </a:r>
            <a:r>
              <a:rPr lang="hr-HR" sz="2800" smtClean="0">
                <a:solidFill>
                  <a:srgbClr val="000066"/>
                </a:solidFill>
              </a:rPr>
              <a:t> – zapremina koju zauzima nepokretna faza</a:t>
            </a:r>
          </a:p>
          <a:p>
            <a:pPr eaLnBrk="1" hangingPunct="1"/>
            <a:r>
              <a:rPr lang="hr-HR" sz="2800" smtClean="0">
                <a:solidFill>
                  <a:srgbClr val="000066"/>
                </a:solidFill>
              </a:rPr>
              <a:t>V – slobodna zapremina</a:t>
            </a:r>
          </a:p>
          <a:p>
            <a:pPr eaLnBrk="1" hangingPunct="1"/>
            <a:r>
              <a:rPr lang="hr-HR" sz="2800" smtClean="0">
                <a:solidFill>
                  <a:srgbClr val="000066"/>
                </a:solidFill>
              </a:rPr>
              <a:t>L – dužina kolone</a:t>
            </a:r>
          </a:p>
          <a:p>
            <a:pPr eaLnBrk="1" hangingPunct="1"/>
            <a:r>
              <a:rPr lang="hr-HR" sz="2800" smtClean="0">
                <a:solidFill>
                  <a:srgbClr val="000066"/>
                </a:solidFill>
              </a:rPr>
              <a:t>V</a:t>
            </a:r>
            <a:r>
              <a:rPr lang="hr-HR" sz="2800" baseline="-25000" smtClean="0">
                <a:solidFill>
                  <a:srgbClr val="000066"/>
                </a:solidFill>
              </a:rPr>
              <a:t>a</a:t>
            </a:r>
            <a:r>
              <a:rPr lang="hr-HR" sz="2800" smtClean="0">
                <a:solidFill>
                  <a:srgbClr val="000066"/>
                </a:solidFill>
              </a:rPr>
              <a:t>L – ukupna zapremina zauzeta nepokretnom fazom</a:t>
            </a:r>
          </a:p>
          <a:p>
            <a:pPr eaLnBrk="1" hangingPunct="1"/>
            <a:r>
              <a:rPr lang="hr-HR" sz="2800" smtClean="0">
                <a:solidFill>
                  <a:srgbClr val="000066"/>
                </a:solidFill>
              </a:rPr>
              <a:t>VL – ukupna slobodna zapremina</a:t>
            </a:r>
          </a:p>
          <a:p>
            <a:pPr eaLnBrk="1" hangingPunct="1"/>
            <a:r>
              <a:rPr lang="hr-HR" sz="2800" smtClean="0">
                <a:solidFill>
                  <a:srgbClr val="000066"/>
                </a:solidFill>
              </a:rPr>
              <a:t>w – zapreminska brzina noseće faze (kao i frakcije adsorbata koja nije adsorbovana na nepokretnoj fazi)</a:t>
            </a:r>
          </a:p>
          <a:p>
            <a:pPr eaLnBrk="1" hangingPunct="1"/>
            <a:r>
              <a:rPr lang="hr-HR" sz="2800" smtClean="0">
                <a:solidFill>
                  <a:srgbClr val="000066"/>
                </a:solidFill>
              </a:rPr>
              <a:t>v – linearna brzina kretanja adsorbata</a:t>
            </a:r>
            <a:endParaRPr lang="en-US" sz="2800" smtClean="0">
              <a:solidFill>
                <a:srgbClr val="000066"/>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31"/>
          <p:cNvGrpSpPr>
            <a:grpSpLocks/>
          </p:cNvGrpSpPr>
          <p:nvPr/>
        </p:nvGrpSpPr>
        <p:grpSpPr bwMode="auto">
          <a:xfrm>
            <a:off x="1619250" y="404813"/>
            <a:ext cx="5486400" cy="1304925"/>
            <a:chOff x="975" y="210"/>
            <a:chExt cx="3456" cy="822"/>
          </a:xfrm>
        </p:grpSpPr>
        <p:sp>
          <p:nvSpPr>
            <p:cNvPr id="29707" name="Line 4"/>
            <p:cNvSpPr>
              <a:spLocks noChangeShapeType="1"/>
            </p:cNvSpPr>
            <p:nvPr/>
          </p:nvSpPr>
          <p:spPr bwMode="auto">
            <a:xfrm>
              <a:off x="975" y="255"/>
              <a:ext cx="3447"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8" name="Line 5"/>
            <p:cNvSpPr>
              <a:spLocks noChangeShapeType="1"/>
            </p:cNvSpPr>
            <p:nvPr/>
          </p:nvSpPr>
          <p:spPr bwMode="auto">
            <a:xfrm>
              <a:off x="984" y="754"/>
              <a:ext cx="3447"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9" name="Line 6"/>
            <p:cNvSpPr>
              <a:spLocks noChangeShapeType="1"/>
            </p:cNvSpPr>
            <p:nvPr/>
          </p:nvSpPr>
          <p:spPr bwMode="auto">
            <a:xfrm>
              <a:off x="2290" y="255"/>
              <a:ext cx="0" cy="499"/>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0" name="Line 7"/>
            <p:cNvSpPr>
              <a:spLocks noChangeShapeType="1"/>
            </p:cNvSpPr>
            <p:nvPr/>
          </p:nvSpPr>
          <p:spPr bwMode="auto">
            <a:xfrm>
              <a:off x="2541" y="249"/>
              <a:ext cx="0" cy="499"/>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1" name="Line 8"/>
            <p:cNvSpPr>
              <a:spLocks noChangeShapeType="1"/>
            </p:cNvSpPr>
            <p:nvPr/>
          </p:nvSpPr>
          <p:spPr bwMode="auto">
            <a:xfrm>
              <a:off x="1156" y="527"/>
              <a:ext cx="590" cy="0"/>
            </a:xfrm>
            <a:prstGeom prst="line">
              <a:avLst/>
            </a:prstGeom>
            <a:noFill/>
            <a:ln w="9525">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12" name="Text Box 9"/>
            <p:cNvSpPr txBox="1">
              <a:spLocks noChangeArrowheads="1"/>
            </p:cNvSpPr>
            <p:nvPr/>
          </p:nvSpPr>
          <p:spPr bwMode="auto">
            <a:xfrm>
              <a:off x="1314" y="278"/>
              <a:ext cx="2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w</a:t>
              </a:r>
              <a:endParaRPr lang="en-US">
                <a:solidFill>
                  <a:srgbClr val="000066"/>
                </a:solidFill>
              </a:endParaRPr>
            </a:p>
          </p:txBody>
        </p:sp>
        <p:sp>
          <p:nvSpPr>
            <p:cNvPr id="29713" name="Text Box 10"/>
            <p:cNvSpPr txBox="1">
              <a:spLocks noChangeArrowheads="1"/>
            </p:cNvSpPr>
            <p:nvPr/>
          </p:nvSpPr>
          <p:spPr bwMode="auto">
            <a:xfrm>
              <a:off x="2102" y="801"/>
              <a:ext cx="2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hr-HR">
                  <a:solidFill>
                    <a:srgbClr val="000066"/>
                  </a:solidFill>
                </a:rPr>
                <a:t>x</a:t>
              </a:r>
              <a:endParaRPr lang="en-US">
                <a:solidFill>
                  <a:srgbClr val="000066"/>
                </a:solidFill>
              </a:endParaRPr>
            </a:p>
          </p:txBody>
        </p:sp>
        <p:sp>
          <p:nvSpPr>
            <p:cNvPr id="29714" name="Text Box 12"/>
            <p:cNvSpPr txBox="1">
              <a:spLocks noChangeArrowheads="1"/>
            </p:cNvSpPr>
            <p:nvPr/>
          </p:nvSpPr>
          <p:spPr bwMode="auto">
            <a:xfrm>
              <a:off x="2044" y="229"/>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c</a:t>
              </a:r>
              <a:endParaRPr lang="en-US">
                <a:solidFill>
                  <a:srgbClr val="000066"/>
                </a:solidFill>
              </a:endParaRPr>
            </a:p>
          </p:txBody>
        </p:sp>
        <p:sp>
          <p:nvSpPr>
            <p:cNvPr id="29715" name="Text Box 13"/>
            <p:cNvSpPr txBox="1">
              <a:spLocks noChangeArrowheads="1"/>
            </p:cNvSpPr>
            <p:nvPr/>
          </p:nvSpPr>
          <p:spPr bwMode="auto">
            <a:xfrm>
              <a:off x="2558" y="210"/>
              <a:ext cx="3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c-dc</a:t>
              </a:r>
              <a:endParaRPr lang="en-US">
                <a:solidFill>
                  <a:srgbClr val="000066"/>
                </a:solidFill>
              </a:endParaRPr>
            </a:p>
          </p:txBody>
        </p:sp>
        <p:sp>
          <p:nvSpPr>
            <p:cNvPr id="29716" name="Text Box 14"/>
            <p:cNvSpPr txBox="1">
              <a:spLocks noChangeArrowheads="1"/>
            </p:cNvSpPr>
            <p:nvPr/>
          </p:nvSpPr>
          <p:spPr bwMode="auto">
            <a:xfrm>
              <a:off x="2437" y="789"/>
              <a:ext cx="4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x+dx</a:t>
              </a:r>
              <a:endParaRPr lang="en-US">
                <a:solidFill>
                  <a:srgbClr val="000066"/>
                </a:solidFill>
              </a:endParaRPr>
            </a:p>
          </p:txBody>
        </p:sp>
        <p:sp>
          <p:nvSpPr>
            <p:cNvPr id="29717" name="Oval 15"/>
            <p:cNvSpPr>
              <a:spLocks noChangeArrowheads="1"/>
            </p:cNvSpPr>
            <p:nvPr/>
          </p:nvSpPr>
          <p:spPr bwMode="auto">
            <a:xfrm>
              <a:off x="2336" y="300"/>
              <a:ext cx="45" cy="4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18" name="Oval 16"/>
            <p:cNvSpPr>
              <a:spLocks noChangeArrowheads="1"/>
            </p:cNvSpPr>
            <p:nvPr/>
          </p:nvSpPr>
          <p:spPr bwMode="auto">
            <a:xfrm>
              <a:off x="2426" y="346"/>
              <a:ext cx="45" cy="4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19" name="Oval 17"/>
            <p:cNvSpPr>
              <a:spLocks noChangeArrowheads="1"/>
            </p:cNvSpPr>
            <p:nvPr/>
          </p:nvSpPr>
          <p:spPr bwMode="auto">
            <a:xfrm>
              <a:off x="2336" y="391"/>
              <a:ext cx="45" cy="4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20" name="Oval 18"/>
            <p:cNvSpPr>
              <a:spLocks noChangeArrowheads="1"/>
            </p:cNvSpPr>
            <p:nvPr/>
          </p:nvSpPr>
          <p:spPr bwMode="auto">
            <a:xfrm>
              <a:off x="2426" y="436"/>
              <a:ext cx="45" cy="4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21" name="Oval 19"/>
            <p:cNvSpPr>
              <a:spLocks noChangeArrowheads="1"/>
            </p:cNvSpPr>
            <p:nvPr/>
          </p:nvSpPr>
          <p:spPr bwMode="auto">
            <a:xfrm>
              <a:off x="2426" y="255"/>
              <a:ext cx="45" cy="4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22" name="Oval 21"/>
            <p:cNvSpPr>
              <a:spLocks noChangeArrowheads="1"/>
            </p:cNvSpPr>
            <p:nvPr/>
          </p:nvSpPr>
          <p:spPr bwMode="auto">
            <a:xfrm>
              <a:off x="2426" y="663"/>
              <a:ext cx="45" cy="4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23" name="Oval 22"/>
            <p:cNvSpPr>
              <a:spLocks noChangeArrowheads="1"/>
            </p:cNvSpPr>
            <p:nvPr/>
          </p:nvSpPr>
          <p:spPr bwMode="auto">
            <a:xfrm>
              <a:off x="2336" y="663"/>
              <a:ext cx="45" cy="4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24" name="Oval 23"/>
            <p:cNvSpPr>
              <a:spLocks noChangeArrowheads="1"/>
            </p:cNvSpPr>
            <p:nvPr/>
          </p:nvSpPr>
          <p:spPr bwMode="auto">
            <a:xfrm>
              <a:off x="2336" y="527"/>
              <a:ext cx="45" cy="4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25" name="Oval 24"/>
            <p:cNvSpPr>
              <a:spLocks noChangeArrowheads="1"/>
            </p:cNvSpPr>
            <p:nvPr/>
          </p:nvSpPr>
          <p:spPr bwMode="auto">
            <a:xfrm>
              <a:off x="2426" y="527"/>
              <a:ext cx="45" cy="4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26" name="Oval 25"/>
            <p:cNvSpPr>
              <a:spLocks noChangeArrowheads="1"/>
            </p:cNvSpPr>
            <p:nvPr/>
          </p:nvSpPr>
          <p:spPr bwMode="auto">
            <a:xfrm>
              <a:off x="2381" y="572"/>
              <a:ext cx="45" cy="4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27" name="Oval 26"/>
            <p:cNvSpPr>
              <a:spLocks noChangeArrowheads="1"/>
            </p:cNvSpPr>
            <p:nvPr/>
          </p:nvSpPr>
          <p:spPr bwMode="auto">
            <a:xfrm>
              <a:off x="2426" y="572"/>
              <a:ext cx="45" cy="4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28" name="Oval 27"/>
            <p:cNvSpPr>
              <a:spLocks noChangeArrowheads="1"/>
            </p:cNvSpPr>
            <p:nvPr/>
          </p:nvSpPr>
          <p:spPr bwMode="auto">
            <a:xfrm>
              <a:off x="2336" y="436"/>
              <a:ext cx="45" cy="4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29" name="Oval 28"/>
            <p:cNvSpPr>
              <a:spLocks noChangeArrowheads="1"/>
            </p:cNvSpPr>
            <p:nvPr/>
          </p:nvSpPr>
          <p:spPr bwMode="auto">
            <a:xfrm>
              <a:off x="2472" y="482"/>
              <a:ext cx="45" cy="4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30" name="Oval 29"/>
            <p:cNvSpPr>
              <a:spLocks noChangeArrowheads="1"/>
            </p:cNvSpPr>
            <p:nvPr/>
          </p:nvSpPr>
          <p:spPr bwMode="auto">
            <a:xfrm>
              <a:off x="2472" y="663"/>
              <a:ext cx="45" cy="4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9699" name="Text Box 34"/>
          <p:cNvSpPr txBox="1">
            <a:spLocks noChangeArrowheads="1"/>
          </p:cNvSpPr>
          <p:nvPr/>
        </p:nvSpPr>
        <p:spPr bwMode="auto">
          <a:xfrm>
            <a:off x="539750" y="1916113"/>
            <a:ext cx="5048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U sloju dx uspostavlja se gradijent koncentracije</a:t>
            </a:r>
            <a:endParaRPr lang="en-US">
              <a:solidFill>
                <a:srgbClr val="000066"/>
              </a:solidFill>
            </a:endParaRPr>
          </a:p>
        </p:txBody>
      </p:sp>
      <p:sp>
        <p:nvSpPr>
          <p:cNvPr id="29700" name="Text Box 35"/>
          <p:cNvSpPr txBox="1">
            <a:spLocks noChangeArrowheads="1"/>
          </p:cNvSpPr>
          <p:nvPr/>
        </p:nvSpPr>
        <p:spPr bwMode="auto">
          <a:xfrm>
            <a:off x="573088" y="2370138"/>
            <a:ext cx="831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Količina adsorbata koji u jedinici vremena dospeva u posmatrani sloj debljine dx:</a:t>
            </a:r>
            <a:endParaRPr lang="en-US">
              <a:solidFill>
                <a:srgbClr val="000066"/>
              </a:solidFill>
            </a:endParaRPr>
          </a:p>
        </p:txBody>
      </p:sp>
      <p:graphicFrame>
        <p:nvGraphicFramePr>
          <p:cNvPr id="29701" name="Object 36"/>
          <p:cNvGraphicFramePr>
            <a:graphicFrameLocks noGrp="1" noChangeAspect="1"/>
          </p:cNvGraphicFramePr>
          <p:nvPr>
            <p:ph sz="half" idx="1"/>
          </p:nvPr>
        </p:nvGraphicFramePr>
        <p:xfrm>
          <a:off x="2987675" y="2781300"/>
          <a:ext cx="1787525" cy="1025525"/>
        </p:xfrm>
        <a:graphic>
          <a:graphicData uri="http://schemas.openxmlformats.org/presentationml/2006/ole">
            <mc:AlternateContent xmlns:mc="http://schemas.openxmlformats.org/markup-compatibility/2006">
              <mc:Choice xmlns:v="urn:schemas-microsoft-com:vml" Requires="v">
                <p:oleObj spid="_x0000_s29759" name="Equation" r:id="rId4" imgW="761872" imgH="437965" progId="Equation.3">
                  <p:embed/>
                </p:oleObj>
              </mc:Choice>
              <mc:Fallback>
                <p:oleObj name="Equation" r:id="rId4" imgW="761872" imgH="437965" progId="Equation.3">
                  <p:embed/>
                  <p:pic>
                    <p:nvPicPr>
                      <p:cNvPr id="0" name="Object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75" y="2781300"/>
                        <a:ext cx="1787525" cy="1025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9702" name="Text Box 38"/>
          <p:cNvSpPr txBox="1">
            <a:spLocks noChangeArrowheads="1"/>
          </p:cNvSpPr>
          <p:nvPr/>
        </p:nvSpPr>
        <p:spPr bwMode="auto">
          <a:xfrm>
            <a:off x="5229225" y="3105150"/>
            <a:ext cx="73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mol/s</a:t>
            </a:r>
            <a:endParaRPr lang="en-US">
              <a:solidFill>
                <a:srgbClr val="000066"/>
              </a:solidFill>
            </a:endParaRPr>
          </a:p>
        </p:txBody>
      </p:sp>
      <p:sp>
        <p:nvSpPr>
          <p:cNvPr id="29703" name="Text Box 39"/>
          <p:cNvSpPr txBox="1">
            <a:spLocks noChangeArrowheads="1"/>
          </p:cNvSpPr>
          <p:nvPr/>
        </p:nvSpPr>
        <p:spPr bwMode="auto">
          <a:xfrm>
            <a:off x="503238" y="3973513"/>
            <a:ext cx="7664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Brzina pristizanja adsorbata je jednaka brzini raspodele adsorbata između</a:t>
            </a:r>
          </a:p>
          <a:p>
            <a:pPr eaLnBrk="1" hangingPunct="1"/>
            <a:r>
              <a:rPr lang="hr-HR">
                <a:solidFill>
                  <a:srgbClr val="000066"/>
                </a:solidFill>
              </a:rPr>
              <a:t>pokretne i nepokretne faze jer se ravnoteža trenutno uspostavlja.</a:t>
            </a:r>
            <a:endParaRPr lang="en-US">
              <a:solidFill>
                <a:srgbClr val="000066"/>
              </a:solidFill>
            </a:endParaRPr>
          </a:p>
        </p:txBody>
      </p:sp>
      <p:sp>
        <p:nvSpPr>
          <p:cNvPr id="29704" name="Text Box 40"/>
          <p:cNvSpPr txBox="1">
            <a:spLocks noChangeArrowheads="1"/>
          </p:cNvSpPr>
          <p:nvPr/>
        </p:nvSpPr>
        <p:spPr bwMode="auto">
          <a:xfrm>
            <a:off x="530225" y="4706938"/>
            <a:ext cx="78581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Ukupna kol</a:t>
            </a:r>
            <a:r>
              <a:rPr lang="en-US">
                <a:solidFill>
                  <a:srgbClr val="000066"/>
                </a:solidFill>
              </a:rPr>
              <a:t>i</a:t>
            </a:r>
            <a:r>
              <a:rPr lang="hr-HR">
                <a:solidFill>
                  <a:srgbClr val="000066"/>
                </a:solidFill>
              </a:rPr>
              <a:t>čina adsorbata po jedinici dužine kolone:</a:t>
            </a:r>
          </a:p>
          <a:p>
            <a:pPr eaLnBrk="1" hangingPunct="1"/>
            <a:r>
              <a:rPr lang="hr-HR">
                <a:solidFill>
                  <a:srgbClr val="000066"/>
                </a:solidFill>
              </a:rPr>
              <a:t>V</a:t>
            </a:r>
            <a:r>
              <a:rPr lang="en-US">
                <a:solidFill>
                  <a:srgbClr val="000066"/>
                </a:solidFill>
                <a:cs typeface="Arial" charset="0"/>
              </a:rPr>
              <a:t>·</a:t>
            </a:r>
            <a:r>
              <a:rPr lang="hr-HR">
                <a:solidFill>
                  <a:srgbClr val="000066"/>
                </a:solidFill>
                <a:cs typeface="Arial" charset="0"/>
              </a:rPr>
              <a:t>c + V</a:t>
            </a:r>
            <a:r>
              <a:rPr lang="hr-HR" baseline="-25000">
                <a:solidFill>
                  <a:srgbClr val="000066"/>
                </a:solidFill>
                <a:cs typeface="Arial" charset="0"/>
              </a:rPr>
              <a:t>a</a:t>
            </a:r>
            <a:r>
              <a:rPr lang="en-US">
                <a:solidFill>
                  <a:srgbClr val="000066"/>
                </a:solidFill>
                <a:cs typeface="Arial" charset="0"/>
              </a:rPr>
              <a:t>·</a:t>
            </a:r>
            <a:r>
              <a:rPr lang="hr-HR">
                <a:solidFill>
                  <a:srgbClr val="000066"/>
                </a:solidFill>
                <a:cs typeface="Arial" charset="0"/>
              </a:rPr>
              <a:t>c</a:t>
            </a:r>
            <a:r>
              <a:rPr lang="hr-HR" baseline="-25000">
                <a:solidFill>
                  <a:srgbClr val="000066"/>
                </a:solidFill>
                <a:cs typeface="Arial" charset="0"/>
              </a:rPr>
              <a:t>a</a:t>
            </a:r>
            <a:r>
              <a:rPr lang="hr-HR">
                <a:solidFill>
                  <a:srgbClr val="000066"/>
                </a:solidFill>
                <a:cs typeface="Arial" charset="0"/>
              </a:rPr>
              <a:t> molova, a  u sloju dx: (</a:t>
            </a:r>
            <a:r>
              <a:rPr lang="hr-HR">
                <a:solidFill>
                  <a:srgbClr val="000066"/>
                </a:solidFill>
              </a:rPr>
              <a:t>V</a:t>
            </a:r>
            <a:r>
              <a:rPr lang="en-US">
                <a:solidFill>
                  <a:srgbClr val="000066"/>
                </a:solidFill>
              </a:rPr>
              <a:t>·</a:t>
            </a:r>
            <a:r>
              <a:rPr lang="hr-HR">
                <a:solidFill>
                  <a:srgbClr val="000066"/>
                </a:solidFill>
              </a:rPr>
              <a:t>c + V</a:t>
            </a:r>
            <a:r>
              <a:rPr lang="hr-HR" baseline="-25000">
                <a:solidFill>
                  <a:srgbClr val="000066"/>
                </a:solidFill>
              </a:rPr>
              <a:t>a</a:t>
            </a:r>
            <a:r>
              <a:rPr lang="en-US">
                <a:solidFill>
                  <a:srgbClr val="000066"/>
                </a:solidFill>
              </a:rPr>
              <a:t>·</a:t>
            </a:r>
            <a:r>
              <a:rPr lang="hr-HR">
                <a:solidFill>
                  <a:srgbClr val="000066"/>
                </a:solidFill>
              </a:rPr>
              <a:t>c</a:t>
            </a:r>
            <a:r>
              <a:rPr lang="hr-HR" baseline="-25000">
                <a:solidFill>
                  <a:srgbClr val="000066"/>
                </a:solidFill>
              </a:rPr>
              <a:t>a</a:t>
            </a:r>
            <a:r>
              <a:rPr lang="hr-HR"/>
              <a:t> ) </a:t>
            </a:r>
            <a:r>
              <a:rPr lang="hr-HR">
                <a:solidFill>
                  <a:srgbClr val="000066"/>
                </a:solidFill>
              </a:rPr>
              <a:t>dx</a:t>
            </a:r>
            <a:endParaRPr lang="en-US">
              <a:solidFill>
                <a:srgbClr val="000066"/>
              </a:solidFill>
            </a:endParaRPr>
          </a:p>
        </p:txBody>
      </p:sp>
      <p:graphicFrame>
        <p:nvGraphicFramePr>
          <p:cNvPr id="29705" name="Object 41"/>
          <p:cNvGraphicFramePr>
            <a:graphicFrameLocks noGrp="1" noChangeAspect="1"/>
          </p:cNvGraphicFramePr>
          <p:nvPr>
            <p:ph sz="half" idx="2"/>
          </p:nvPr>
        </p:nvGraphicFramePr>
        <p:xfrm>
          <a:off x="2627313" y="5445125"/>
          <a:ext cx="2808287" cy="954088"/>
        </p:xfrm>
        <a:graphic>
          <a:graphicData uri="http://schemas.openxmlformats.org/presentationml/2006/ole">
            <mc:AlternateContent xmlns:mc="http://schemas.openxmlformats.org/markup-compatibility/2006">
              <mc:Choice xmlns:v="urn:schemas-microsoft-com:vml" Requires="v">
                <p:oleObj spid="_x0000_s29760" name="Equation" r:id="rId6" imgW="1295528" imgH="437965" progId="Equation.3">
                  <p:embed/>
                </p:oleObj>
              </mc:Choice>
              <mc:Fallback>
                <p:oleObj name="Equation" r:id="rId6" imgW="1295528" imgH="437965" progId="Equation.3">
                  <p:embed/>
                  <p:pic>
                    <p:nvPicPr>
                      <p:cNvPr id="0" name="Object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7313" y="5445125"/>
                        <a:ext cx="2808287" cy="954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9706" name="Text Box 44"/>
          <p:cNvSpPr txBox="1">
            <a:spLocks noChangeArrowheads="1"/>
          </p:cNvSpPr>
          <p:nvPr/>
        </p:nvSpPr>
        <p:spPr bwMode="auto">
          <a:xfrm>
            <a:off x="5724525" y="5734050"/>
            <a:ext cx="73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mol/s</a:t>
            </a:r>
            <a:endParaRPr lang="en-US">
              <a:solidFill>
                <a:srgbClr val="000066"/>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4"/>
          <p:cNvGraphicFramePr>
            <a:graphicFrameLocks noGrp="1" noChangeAspect="1"/>
          </p:cNvGraphicFramePr>
          <p:nvPr>
            <p:ph sz="quarter" idx="1"/>
          </p:nvPr>
        </p:nvGraphicFramePr>
        <p:xfrm>
          <a:off x="2268538" y="333375"/>
          <a:ext cx="4537075" cy="923925"/>
        </p:xfrm>
        <a:graphic>
          <a:graphicData uri="http://schemas.openxmlformats.org/presentationml/2006/ole">
            <mc:AlternateContent xmlns:mc="http://schemas.openxmlformats.org/markup-compatibility/2006">
              <mc:Choice xmlns:v="urn:schemas-microsoft-com:vml" Requires="v">
                <p:oleObj spid="_x0000_s30798" name="Equation" r:id="rId4" imgW="2171892" imgH="437965" progId="Equation.3">
                  <p:embed/>
                </p:oleObj>
              </mc:Choice>
              <mc:Fallback>
                <p:oleObj name="Equation" r:id="rId4" imgW="2171892" imgH="437965"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8538" y="333375"/>
                        <a:ext cx="4537075" cy="92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23" name="Object 6"/>
          <p:cNvGraphicFramePr>
            <a:graphicFrameLocks noGrp="1" noChangeAspect="1"/>
          </p:cNvGraphicFramePr>
          <p:nvPr>
            <p:ph sz="quarter" idx="2"/>
          </p:nvPr>
        </p:nvGraphicFramePr>
        <p:xfrm>
          <a:off x="2424113" y="1773238"/>
          <a:ext cx="4248150" cy="958850"/>
        </p:xfrm>
        <a:graphic>
          <a:graphicData uri="http://schemas.openxmlformats.org/presentationml/2006/ole">
            <mc:AlternateContent xmlns:mc="http://schemas.openxmlformats.org/markup-compatibility/2006">
              <mc:Choice xmlns:v="urn:schemas-microsoft-com:vml" Requires="v">
                <p:oleObj spid="_x0000_s30799" name="Equation" r:id="rId6" imgW="1962118" imgH="437965" progId="Equation.3">
                  <p:embed/>
                </p:oleObj>
              </mc:Choice>
              <mc:Fallback>
                <p:oleObj name="Equation" r:id="rId6" imgW="1962118" imgH="437965"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4113" y="1773238"/>
                        <a:ext cx="4248150" cy="958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24" name="Object 10"/>
          <p:cNvGraphicFramePr>
            <a:graphicFrameLocks noGrp="1" noChangeAspect="1"/>
          </p:cNvGraphicFramePr>
          <p:nvPr>
            <p:ph sz="quarter" idx="3"/>
          </p:nvPr>
        </p:nvGraphicFramePr>
        <p:xfrm>
          <a:off x="957263" y="3779838"/>
          <a:ext cx="2879725" cy="882650"/>
        </p:xfrm>
        <a:graphic>
          <a:graphicData uri="http://schemas.openxmlformats.org/presentationml/2006/ole">
            <mc:AlternateContent xmlns:mc="http://schemas.openxmlformats.org/markup-compatibility/2006">
              <mc:Choice xmlns:v="urn:schemas-microsoft-com:vml" Requires="v">
                <p:oleObj spid="_x0000_s30800" name="Equation" r:id="rId8" imgW="1438451" imgH="437965" progId="Equation.3">
                  <p:embed/>
                </p:oleObj>
              </mc:Choice>
              <mc:Fallback>
                <p:oleObj name="Equation" r:id="rId8" imgW="1438451" imgH="437965" progId="Equation.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7263" y="3779838"/>
                        <a:ext cx="2879725" cy="882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25" name="Text Box 9"/>
          <p:cNvSpPr txBox="1">
            <a:spLocks noChangeArrowheads="1"/>
          </p:cNvSpPr>
          <p:nvPr/>
        </p:nvSpPr>
        <p:spPr bwMode="auto">
          <a:xfrm>
            <a:off x="249238" y="3062288"/>
            <a:ext cx="8566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Merenju je dostupna koncentracija adsorbata u gasnoj fazi ali ne u nepokretnoj fazi</a:t>
            </a:r>
          </a:p>
          <a:p>
            <a:pPr eaLnBrk="1" hangingPunct="1"/>
            <a:r>
              <a:rPr lang="hr-HR">
                <a:solidFill>
                  <a:srgbClr val="000066"/>
                </a:solidFill>
              </a:rPr>
              <a:t>pa taj član treba eliminisati:</a:t>
            </a:r>
            <a:endParaRPr lang="en-US">
              <a:solidFill>
                <a:srgbClr val="000066"/>
              </a:solidFill>
            </a:endParaRPr>
          </a:p>
        </p:txBody>
      </p:sp>
      <p:graphicFrame>
        <p:nvGraphicFramePr>
          <p:cNvPr id="30726" name="Object 13"/>
          <p:cNvGraphicFramePr>
            <a:graphicFrameLocks noGrp="1" noChangeAspect="1"/>
          </p:cNvGraphicFramePr>
          <p:nvPr>
            <p:ph sz="quarter" idx="4"/>
          </p:nvPr>
        </p:nvGraphicFramePr>
        <p:xfrm>
          <a:off x="4427538" y="3808413"/>
          <a:ext cx="2952750" cy="890587"/>
        </p:xfrm>
        <a:graphic>
          <a:graphicData uri="http://schemas.openxmlformats.org/presentationml/2006/ole">
            <mc:AlternateContent xmlns:mc="http://schemas.openxmlformats.org/markup-compatibility/2006">
              <mc:Choice xmlns:v="urn:schemas-microsoft-com:vml" Requires="v">
                <p:oleObj spid="_x0000_s30801" name="Equation" r:id="rId10" imgW="1466882" imgH="437965" progId="Equation.3">
                  <p:embed/>
                </p:oleObj>
              </mc:Choice>
              <mc:Fallback>
                <p:oleObj name="Equation" r:id="rId10" imgW="1466882" imgH="437965" progId="Equation.3">
                  <p:embed/>
                  <p:pic>
                    <p:nvPicPr>
                      <p:cNvPr id="0" name="Object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27538" y="3808413"/>
                        <a:ext cx="2952750" cy="89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27" name="Object 16"/>
          <p:cNvGraphicFramePr>
            <a:graphicFrameLocks noChangeAspect="1"/>
          </p:cNvGraphicFramePr>
          <p:nvPr/>
        </p:nvGraphicFramePr>
        <p:xfrm>
          <a:off x="4500563" y="4724400"/>
          <a:ext cx="2519362" cy="2017713"/>
        </p:xfrm>
        <a:graphic>
          <a:graphicData uri="http://schemas.openxmlformats.org/presentationml/2006/ole">
            <mc:AlternateContent xmlns:mc="http://schemas.openxmlformats.org/markup-compatibility/2006">
              <mc:Choice xmlns:v="urn:schemas-microsoft-com:vml" Requires="v">
                <p:oleObj spid="_x0000_s30802" name="Equation" r:id="rId12" imgW="1066928" imgH="857122" progId="Equation.3">
                  <p:embed/>
                </p:oleObj>
              </mc:Choice>
              <mc:Fallback>
                <p:oleObj name="Equation" r:id="rId12" imgW="1066928" imgH="857122" progId="Equation.3">
                  <p:embed/>
                  <p:pic>
                    <p:nvPicPr>
                      <p:cNvPr id="0" name="Object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00563" y="4724400"/>
                        <a:ext cx="2519362" cy="2017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a:xfrm>
            <a:off x="457200" y="549275"/>
            <a:ext cx="8229600" cy="5576888"/>
          </a:xfrm>
        </p:spPr>
        <p:txBody>
          <a:bodyPr/>
          <a:lstStyle/>
          <a:p>
            <a:pPr eaLnBrk="1" hangingPunct="1"/>
            <a:r>
              <a:rPr lang="hr-HR" sz="2800" smtClean="0">
                <a:solidFill>
                  <a:srgbClr val="000066"/>
                </a:solidFill>
              </a:rPr>
              <a:t>Otkriće: 1903. godine ruski biohemičar Cvet.</a:t>
            </a:r>
          </a:p>
          <a:p>
            <a:pPr eaLnBrk="1" hangingPunct="1"/>
            <a:r>
              <a:rPr lang="hr-HR" sz="2800" smtClean="0">
                <a:solidFill>
                  <a:srgbClr val="000066"/>
                </a:solidFill>
              </a:rPr>
              <a:t>Razdvajao biljne pigmente propuštajući rastvor ovih komponenti kroz staklenu kolonu u kojoj je bio fino upakovani CaCO</a:t>
            </a:r>
            <a:r>
              <a:rPr lang="hr-HR" sz="2800" baseline="-25000" smtClean="0">
                <a:solidFill>
                  <a:srgbClr val="000066"/>
                </a:solidFill>
              </a:rPr>
              <a:t>3</a:t>
            </a:r>
            <a:r>
              <a:rPr lang="hr-HR" sz="2800" smtClean="0">
                <a:solidFill>
                  <a:srgbClr val="000066"/>
                </a:solidFill>
              </a:rPr>
              <a:t>.</a:t>
            </a:r>
          </a:p>
          <a:p>
            <a:pPr eaLnBrk="1" hangingPunct="1"/>
            <a:r>
              <a:rPr lang="hr-HR" sz="2800" smtClean="0">
                <a:solidFill>
                  <a:srgbClr val="000066"/>
                </a:solidFill>
              </a:rPr>
              <a:t>Razdvojene vrste su se pojavljivale kao različito obojene trake na koloni. Odatle ime </a:t>
            </a:r>
            <a:r>
              <a:rPr lang="hr-HR" sz="2800" b="1" smtClean="0">
                <a:solidFill>
                  <a:srgbClr val="000066"/>
                </a:solidFill>
              </a:rPr>
              <a:t>hroma</a:t>
            </a:r>
            <a:r>
              <a:rPr lang="hr-HR" sz="2800" smtClean="0">
                <a:solidFill>
                  <a:srgbClr val="000066"/>
                </a:solidFill>
              </a:rPr>
              <a:t> (na grčkom boja) i </a:t>
            </a:r>
            <a:r>
              <a:rPr lang="hr-HR" sz="2800" b="1" smtClean="0">
                <a:solidFill>
                  <a:srgbClr val="000066"/>
                </a:solidFill>
              </a:rPr>
              <a:t>grafein</a:t>
            </a:r>
            <a:r>
              <a:rPr lang="hr-HR" sz="2800" smtClean="0">
                <a:solidFill>
                  <a:srgbClr val="000066"/>
                </a:solidFill>
              </a:rPr>
              <a:t> (na grčkom pisati).</a:t>
            </a:r>
          </a:p>
          <a:p>
            <a:pPr eaLnBrk="1" hangingPunct="1"/>
            <a:r>
              <a:rPr lang="hr-HR" sz="2800" smtClean="0">
                <a:solidFill>
                  <a:srgbClr val="000066"/>
                </a:solidFill>
              </a:rPr>
              <a:t>Nobelova nagrada 1952. godine A.J.P. Martin i R.L.M. Synge</a:t>
            </a:r>
            <a:r>
              <a:rPr lang="en-US" sz="2800" smtClean="0">
                <a:solidFill>
                  <a:srgbClr val="000066"/>
                </a:solidFill>
              </a:rPr>
              <a:t>.</a:t>
            </a:r>
            <a:endParaRPr lang="hr-HR" sz="2800" smtClean="0">
              <a:solidFill>
                <a:srgbClr val="000066"/>
              </a:solidFill>
            </a:endParaRPr>
          </a:p>
          <a:p>
            <a:pPr eaLnBrk="1" hangingPunct="1"/>
            <a:r>
              <a:rPr lang="hr-HR" sz="2800" smtClean="0">
                <a:solidFill>
                  <a:srgbClr val="000066"/>
                </a:solidFill>
              </a:rPr>
              <a:t>U periodu od 1937. do 1972. godine dodeljeno je dvanaest Nobelovih nagrada za otkrića u ovoj oblasti.</a:t>
            </a:r>
            <a:endParaRPr lang="en-US" sz="2800" smtClean="0">
              <a:solidFill>
                <a:srgbClr val="000066"/>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400" y="609329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7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Object 4"/>
          <p:cNvGraphicFramePr>
            <a:graphicFrameLocks noGrp="1" noChangeAspect="1"/>
          </p:cNvGraphicFramePr>
          <p:nvPr>
            <p:ph sz="quarter" idx="1"/>
          </p:nvPr>
        </p:nvGraphicFramePr>
        <p:xfrm>
          <a:off x="196850" y="330200"/>
          <a:ext cx="4211638" cy="950913"/>
        </p:xfrm>
        <a:graphic>
          <a:graphicData uri="http://schemas.openxmlformats.org/presentationml/2006/ole">
            <mc:AlternateContent xmlns:mc="http://schemas.openxmlformats.org/markup-compatibility/2006">
              <mc:Choice xmlns:v="urn:schemas-microsoft-com:vml" Requires="v">
                <p:oleObj spid="_x0000_s31843" name="Equation" r:id="rId6" imgW="1962118" imgH="437965" progId="Equation.3">
                  <p:embed/>
                </p:oleObj>
              </mc:Choice>
              <mc:Fallback>
                <p:oleObj name="Equation" r:id="rId6" imgW="1962118" imgH="437965"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850" y="330200"/>
                        <a:ext cx="4211638" cy="950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47" name="Object 6"/>
          <p:cNvGraphicFramePr>
            <a:graphicFrameLocks noGrp="1" noChangeAspect="1"/>
          </p:cNvGraphicFramePr>
          <p:nvPr>
            <p:ph sz="quarter" idx="2"/>
          </p:nvPr>
        </p:nvGraphicFramePr>
        <p:xfrm>
          <a:off x="5148263" y="0"/>
          <a:ext cx="3598862" cy="1620838"/>
        </p:xfrm>
        <a:graphic>
          <a:graphicData uri="http://schemas.openxmlformats.org/presentationml/2006/ole">
            <mc:AlternateContent xmlns:mc="http://schemas.openxmlformats.org/markup-compatibility/2006">
              <mc:Choice xmlns:v="urn:schemas-microsoft-com:vml" Requires="v">
                <p:oleObj spid="_x0000_s31844" name="Equation" r:id="rId8" imgW="1904872" imgH="857122" progId="Equation.3">
                  <p:embed/>
                </p:oleObj>
              </mc:Choice>
              <mc:Fallback>
                <p:oleObj name="Equation" r:id="rId8" imgW="1904872" imgH="857122" progId="Equation.3">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8263" y="0"/>
                        <a:ext cx="3598862" cy="162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48" name="Object 9"/>
          <p:cNvGraphicFramePr>
            <a:graphicFrameLocks noGrp="1" noChangeAspect="1"/>
          </p:cNvGraphicFramePr>
          <p:nvPr>
            <p:ph sz="quarter" idx="3"/>
          </p:nvPr>
        </p:nvGraphicFramePr>
        <p:xfrm>
          <a:off x="2771775" y="1412875"/>
          <a:ext cx="2736850" cy="1554163"/>
        </p:xfrm>
        <a:graphic>
          <a:graphicData uri="http://schemas.openxmlformats.org/presentationml/2006/ole">
            <mc:AlternateContent xmlns:mc="http://schemas.openxmlformats.org/markup-compatibility/2006">
              <mc:Choice xmlns:v="urn:schemas-microsoft-com:vml" Requires="v">
                <p:oleObj spid="_x0000_s31845" name="Equation" r:id="rId10" imgW="1104964" imgH="628735" progId="Equation.3">
                  <p:embed/>
                </p:oleObj>
              </mc:Choice>
              <mc:Fallback>
                <p:oleObj name="Equation" r:id="rId10" imgW="1104964" imgH="628735" progId="Equation.3">
                  <p:embed/>
                  <p:pic>
                    <p:nvPicPr>
                      <p:cNvPr id="0"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71775" y="1412875"/>
                        <a:ext cx="2736850" cy="1554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49" name="Object 12"/>
          <p:cNvGraphicFramePr>
            <a:graphicFrameLocks noGrp="1" noChangeAspect="1"/>
          </p:cNvGraphicFramePr>
          <p:nvPr>
            <p:ph sz="quarter" idx="4"/>
          </p:nvPr>
        </p:nvGraphicFramePr>
        <p:xfrm>
          <a:off x="5580063" y="3141663"/>
          <a:ext cx="2305050" cy="896937"/>
        </p:xfrm>
        <a:graphic>
          <a:graphicData uri="http://schemas.openxmlformats.org/presentationml/2006/ole">
            <mc:AlternateContent xmlns:mc="http://schemas.openxmlformats.org/markup-compatibility/2006">
              <mc:Choice xmlns:v="urn:schemas-microsoft-com:vml" Requires="v">
                <p:oleObj spid="_x0000_s31846" name="Equation" r:id="rId12" imgW="1133395" imgH="437965" progId="Equation.3">
                  <p:embed/>
                </p:oleObj>
              </mc:Choice>
              <mc:Fallback>
                <p:oleObj name="Equation" r:id="rId12" imgW="1133395" imgH="437965" progId="Equation.3">
                  <p:embed/>
                  <p:pic>
                    <p:nvPicPr>
                      <p:cNvPr id="0" name="Object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80063" y="3141663"/>
                        <a:ext cx="2305050" cy="896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50" name="Object 15"/>
          <p:cNvGraphicFramePr>
            <a:graphicFrameLocks noChangeAspect="1"/>
          </p:cNvGraphicFramePr>
          <p:nvPr/>
        </p:nvGraphicFramePr>
        <p:xfrm>
          <a:off x="827088" y="4292600"/>
          <a:ext cx="2520950" cy="1789113"/>
        </p:xfrm>
        <a:graphic>
          <a:graphicData uri="http://schemas.openxmlformats.org/presentationml/2006/ole">
            <mc:AlternateContent xmlns:mc="http://schemas.openxmlformats.org/markup-compatibility/2006">
              <mc:Choice xmlns:v="urn:schemas-microsoft-com:vml" Requires="v">
                <p:oleObj spid="_x0000_s31847" name="Equation" r:id="rId14" imgW="1171431" imgH="828718" progId="Equation.3">
                  <p:embed/>
                </p:oleObj>
              </mc:Choice>
              <mc:Fallback>
                <p:oleObj name="Equation" r:id="rId14" imgW="1171431" imgH="828718" progId="Equation.3">
                  <p:embed/>
                  <p:pic>
                    <p:nvPicPr>
                      <p:cNvPr id="0" name="Object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7088" y="4292600"/>
                        <a:ext cx="2520950" cy="178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51" name="Object 16"/>
          <p:cNvGraphicFramePr>
            <a:graphicFrameLocks noChangeAspect="1"/>
          </p:cNvGraphicFramePr>
          <p:nvPr/>
        </p:nvGraphicFramePr>
        <p:xfrm>
          <a:off x="4500563" y="4652963"/>
          <a:ext cx="3313112" cy="1463675"/>
        </p:xfrm>
        <a:graphic>
          <a:graphicData uri="http://schemas.openxmlformats.org/presentationml/2006/ole">
            <mc:AlternateContent xmlns:mc="http://schemas.openxmlformats.org/markup-compatibility/2006">
              <mc:Choice xmlns:v="urn:schemas-microsoft-com:vml" Requires="v">
                <p:oleObj spid="_x0000_s31848" name="Equation" r:id="rId16" imgW="971646" imgH="419157" progId="Equation.3">
                  <p:embed/>
                </p:oleObj>
              </mc:Choice>
              <mc:Fallback>
                <p:oleObj name="Equation" r:id="rId16" imgW="971646" imgH="419157" progId="Equation.3">
                  <p:embed/>
                  <p:pic>
                    <p:nvPicPr>
                      <p:cNvPr id="0" name="Object 1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00563" y="4652963"/>
                        <a:ext cx="3313112" cy="1463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52" name="Text Box 17"/>
          <p:cNvSpPr txBox="1">
            <a:spLocks noChangeArrowheads="1"/>
          </p:cNvSpPr>
          <p:nvPr/>
        </p:nvSpPr>
        <p:spPr bwMode="auto">
          <a:xfrm>
            <a:off x="238125" y="3457575"/>
            <a:ext cx="5086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Nagib adsorpcione odnosno particione izoterme:</a:t>
            </a:r>
            <a:endParaRPr lang="en-US">
              <a:solidFill>
                <a:srgbClr val="000066"/>
              </a:solidFill>
            </a:endParaRP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8172400" y="580526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Object 4"/>
          <p:cNvGraphicFramePr>
            <a:graphicFrameLocks noGrp="1" noChangeAspect="1"/>
          </p:cNvGraphicFramePr>
          <p:nvPr>
            <p:ph sz="half" idx="1"/>
          </p:nvPr>
        </p:nvGraphicFramePr>
        <p:xfrm>
          <a:off x="611188" y="188913"/>
          <a:ext cx="2089150" cy="922337"/>
        </p:xfrm>
        <a:graphic>
          <a:graphicData uri="http://schemas.openxmlformats.org/presentationml/2006/ole">
            <mc:AlternateContent xmlns:mc="http://schemas.openxmlformats.org/markup-compatibility/2006">
              <mc:Choice xmlns:v="urn:schemas-microsoft-com:vml" Requires="v">
                <p:oleObj spid="_x0000_s32788" name="Equation" r:id="rId6" imgW="971646" imgH="419157" progId="Equation.3">
                  <p:embed/>
                </p:oleObj>
              </mc:Choice>
              <mc:Fallback>
                <p:oleObj name="Equation" r:id="rId6" imgW="971646" imgH="419157"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188" y="188913"/>
                        <a:ext cx="2089150" cy="922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2771" name="Picture 7" descr="Sl-210"/>
          <p:cNvPicPr>
            <a:picLocks noGrp="1" noChangeAspect="1" noChangeArrowheads="1"/>
          </p:cNvPicPr>
          <p:nvPr>
            <p:ph sz="half" idx="2"/>
          </p:nvPr>
        </p:nvPicPr>
        <p:blipFill>
          <a:blip r:embed="rId8">
            <a:extLst>
              <a:ext uri="{28A0092B-C50C-407E-A947-70E740481C1C}">
                <a14:useLocalDpi xmlns:a14="http://schemas.microsoft.com/office/drawing/2010/main" val="0"/>
              </a:ext>
            </a:extLst>
          </a:blip>
          <a:srcRect/>
          <a:stretch>
            <a:fillRect/>
          </a:stretch>
        </p:blipFill>
        <p:spPr>
          <a:xfrm>
            <a:off x="1042988" y="1484313"/>
            <a:ext cx="6408737" cy="4219575"/>
          </a:xfrm>
          <a:noFill/>
        </p:spPr>
      </p:pic>
      <p:sp>
        <p:nvSpPr>
          <p:cNvPr id="32772" name="Text Box 10"/>
          <p:cNvSpPr txBox="1">
            <a:spLocks noChangeArrowheads="1"/>
          </p:cNvSpPr>
          <p:nvPr/>
        </p:nvSpPr>
        <p:spPr bwMode="auto">
          <a:xfrm>
            <a:off x="231775" y="5824538"/>
            <a:ext cx="8909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Zavisnost oblika hromatografskog pika od oblika izoterme raspodele u sistemu</a:t>
            </a:r>
          </a:p>
          <a:p>
            <a:pPr eaLnBrk="1" hangingPunct="1"/>
            <a:r>
              <a:rPr lang="hr-HR">
                <a:solidFill>
                  <a:srgbClr val="000066"/>
                </a:solidFill>
              </a:rPr>
              <a:t>pokretna-nepokretna faza. Duže zadržavanje u koloni izaziva veće rasplinjavanje pika.</a:t>
            </a:r>
            <a:endParaRPr lang="en-US">
              <a:solidFill>
                <a:srgbClr val="000066"/>
              </a:solidFill>
            </a:endParaRP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60432" y="479715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6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hr-HR" smtClean="0">
                <a:solidFill>
                  <a:srgbClr val="000066"/>
                </a:solidFill>
              </a:rPr>
              <a:t>Efikasnost kolone</a:t>
            </a:r>
            <a:endParaRPr lang="en-US" smtClean="0">
              <a:solidFill>
                <a:srgbClr val="000066"/>
              </a:solidFill>
            </a:endParaRPr>
          </a:p>
        </p:txBody>
      </p:sp>
      <p:sp>
        <p:nvSpPr>
          <p:cNvPr id="33795" name="Rectangle 3"/>
          <p:cNvSpPr>
            <a:spLocks noGrp="1" noChangeArrowheads="1"/>
          </p:cNvSpPr>
          <p:nvPr>
            <p:ph type="body" sz="half" idx="1"/>
          </p:nvPr>
        </p:nvSpPr>
        <p:spPr>
          <a:xfrm>
            <a:off x="179388" y="1600200"/>
            <a:ext cx="4752975" cy="4525963"/>
          </a:xfrm>
        </p:spPr>
        <p:txBody>
          <a:bodyPr/>
          <a:lstStyle/>
          <a:p>
            <a:pPr eaLnBrk="1" hangingPunct="1">
              <a:lnSpc>
                <a:spcPct val="80000"/>
              </a:lnSpc>
            </a:pPr>
            <a:r>
              <a:rPr lang="hr-HR" sz="2000" smtClean="0">
                <a:solidFill>
                  <a:srgbClr val="000066"/>
                </a:solidFill>
              </a:rPr>
              <a:t>Zavisi od koeficijenata raspodele komponenti u datim uslovima i izražava se brojem teorijskih platoa kolone.</a:t>
            </a:r>
          </a:p>
          <a:p>
            <a:pPr eaLnBrk="1" hangingPunct="1">
              <a:lnSpc>
                <a:spcPct val="80000"/>
              </a:lnSpc>
              <a:buFontTx/>
              <a:buNone/>
            </a:pPr>
            <a:endParaRPr lang="hr-HR" sz="2000" smtClean="0">
              <a:solidFill>
                <a:srgbClr val="000066"/>
              </a:solidFill>
            </a:endParaRPr>
          </a:p>
          <a:p>
            <a:pPr eaLnBrk="1" hangingPunct="1">
              <a:lnSpc>
                <a:spcPct val="80000"/>
              </a:lnSpc>
            </a:pPr>
            <a:r>
              <a:rPr lang="hr-HR" sz="2000" smtClean="0">
                <a:solidFill>
                  <a:srgbClr val="000066"/>
                </a:solidFill>
              </a:rPr>
              <a:t>Teorijski plato odgovara srednjoj dužini zamišljenog isečka kolone duž  koga se održava stepen razdvojenosti komponenti uspostavljen jednom adsorpciono/desorpcionom ravnotežom.</a:t>
            </a:r>
          </a:p>
          <a:p>
            <a:pPr eaLnBrk="1" hangingPunct="1">
              <a:lnSpc>
                <a:spcPct val="80000"/>
              </a:lnSpc>
              <a:buFontTx/>
              <a:buNone/>
            </a:pPr>
            <a:endParaRPr lang="hr-HR" sz="2000" smtClean="0">
              <a:solidFill>
                <a:srgbClr val="000066"/>
              </a:solidFill>
            </a:endParaRPr>
          </a:p>
          <a:p>
            <a:pPr eaLnBrk="1" hangingPunct="1">
              <a:lnSpc>
                <a:spcPct val="80000"/>
              </a:lnSpc>
            </a:pPr>
            <a:r>
              <a:rPr lang="hr-HR" sz="2000" smtClean="0">
                <a:solidFill>
                  <a:srgbClr val="000066"/>
                </a:solidFill>
              </a:rPr>
              <a:t>Kolona sa većim brojem teorijskih platoa efikasnije razdvaja komponente.</a:t>
            </a:r>
            <a:endParaRPr lang="en-US" sz="2000" smtClean="0">
              <a:solidFill>
                <a:srgbClr val="000066"/>
              </a:solidFill>
            </a:endParaRPr>
          </a:p>
        </p:txBody>
      </p:sp>
      <p:pic>
        <p:nvPicPr>
          <p:cNvPr id="33796" name="Picture 4" descr="Sl2-11"/>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076825" y="2276475"/>
            <a:ext cx="3598863" cy="2832100"/>
          </a:xfrm>
          <a:noFill/>
        </p:spPr>
      </p:pic>
      <p:sp>
        <p:nvSpPr>
          <p:cNvPr id="33797" name="Text Box 6"/>
          <p:cNvSpPr txBox="1">
            <a:spLocks noChangeArrowheads="1"/>
          </p:cNvSpPr>
          <p:nvPr/>
        </p:nvSpPr>
        <p:spPr bwMode="auto">
          <a:xfrm>
            <a:off x="5076825" y="5300663"/>
            <a:ext cx="36258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Zavisnost dužine teorijskog platoa</a:t>
            </a:r>
          </a:p>
          <a:p>
            <a:pPr eaLnBrk="1" hangingPunct="1"/>
            <a:r>
              <a:rPr lang="hr-HR">
                <a:solidFill>
                  <a:srgbClr val="000066"/>
                </a:solidFill>
              </a:rPr>
              <a:t>kolone od brzine nosećeg gasa</a:t>
            </a:r>
          </a:p>
          <a:p>
            <a:pPr eaLnBrk="1" hangingPunct="1"/>
            <a:endParaRPr lang="hr-HR">
              <a:solidFill>
                <a:srgbClr val="000066"/>
              </a:solidFill>
            </a:endParaRPr>
          </a:p>
          <a:p>
            <a:pPr eaLnBrk="1" hangingPunct="1"/>
            <a:endParaRPr lang="en-US">
              <a:solidFill>
                <a:srgbClr val="000066"/>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4408" y="609329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hr-HR" sz="4000" smtClean="0">
                <a:solidFill>
                  <a:srgbClr val="000066"/>
                </a:solidFill>
              </a:rPr>
              <a:t>Kvalitativna hromatografska analiza</a:t>
            </a:r>
            <a:endParaRPr lang="en-US" sz="4000" smtClean="0">
              <a:solidFill>
                <a:srgbClr val="000066"/>
              </a:solidFill>
            </a:endParaRPr>
          </a:p>
        </p:txBody>
      </p:sp>
      <p:sp>
        <p:nvSpPr>
          <p:cNvPr id="34819" name="Rectangle 3"/>
          <p:cNvSpPr>
            <a:spLocks noGrp="1" noChangeArrowheads="1"/>
          </p:cNvSpPr>
          <p:nvPr>
            <p:ph type="body" idx="1"/>
          </p:nvPr>
        </p:nvSpPr>
        <p:spPr/>
        <p:txBody>
          <a:bodyPr/>
          <a:lstStyle/>
          <a:p>
            <a:pPr eaLnBrk="1" hangingPunct="1">
              <a:lnSpc>
                <a:spcPct val="90000"/>
              </a:lnSpc>
            </a:pPr>
            <a:r>
              <a:rPr lang="hr-HR" sz="2400" smtClean="0">
                <a:solidFill>
                  <a:srgbClr val="000066"/>
                </a:solidFill>
              </a:rPr>
              <a:t>Različiti gasovi imaju različite nagibe izotermi raspodele između pokretne i nepokretne faze, tj. kreću se različitom brzinom kroz kolonu (različito t</a:t>
            </a:r>
            <a:r>
              <a:rPr lang="hr-HR" sz="2400" baseline="-25000" smtClean="0">
                <a:solidFill>
                  <a:srgbClr val="000066"/>
                </a:solidFill>
              </a:rPr>
              <a:t>r</a:t>
            </a:r>
            <a:r>
              <a:rPr lang="hr-HR" sz="2400" smtClean="0">
                <a:solidFill>
                  <a:srgbClr val="000066"/>
                </a:solidFill>
              </a:rPr>
              <a:t>)</a:t>
            </a:r>
          </a:p>
          <a:p>
            <a:pPr eaLnBrk="1" hangingPunct="1">
              <a:lnSpc>
                <a:spcPct val="90000"/>
              </a:lnSpc>
              <a:buFontTx/>
              <a:buNone/>
            </a:pPr>
            <a:endParaRPr lang="hr-HR" sz="2400" smtClean="0">
              <a:solidFill>
                <a:srgbClr val="000066"/>
              </a:solidFill>
            </a:endParaRPr>
          </a:p>
          <a:p>
            <a:pPr eaLnBrk="1" hangingPunct="1">
              <a:lnSpc>
                <a:spcPct val="90000"/>
              </a:lnSpc>
            </a:pPr>
            <a:r>
              <a:rPr lang="hr-HR" sz="2400" smtClean="0">
                <a:solidFill>
                  <a:srgbClr val="000066"/>
                </a:solidFill>
              </a:rPr>
              <a:t>Odabrati:</a:t>
            </a:r>
          </a:p>
          <a:p>
            <a:pPr eaLnBrk="1" hangingPunct="1">
              <a:lnSpc>
                <a:spcPct val="90000"/>
              </a:lnSpc>
              <a:buFontTx/>
              <a:buNone/>
            </a:pPr>
            <a:r>
              <a:rPr lang="hr-HR" sz="2400" smtClean="0">
                <a:solidFill>
                  <a:srgbClr val="000066"/>
                </a:solidFill>
              </a:rPr>
              <a:t>	- pogodnu kolonu (mora se približno znati sastav gasa koji se analizira)</a:t>
            </a:r>
          </a:p>
          <a:p>
            <a:pPr eaLnBrk="1" hangingPunct="1">
              <a:lnSpc>
                <a:spcPct val="90000"/>
              </a:lnSpc>
              <a:buFontTx/>
              <a:buNone/>
            </a:pPr>
            <a:r>
              <a:rPr lang="hr-HR" sz="2400" smtClean="0">
                <a:solidFill>
                  <a:srgbClr val="000066"/>
                </a:solidFill>
              </a:rPr>
              <a:t>	- radnu temperaturu: na kojoj će se komponente smese najbolje razdvojiti</a:t>
            </a:r>
          </a:p>
          <a:p>
            <a:pPr eaLnBrk="1" hangingPunct="1">
              <a:lnSpc>
                <a:spcPct val="90000"/>
              </a:lnSpc>
              <a:buFontTx/>
              <a:buNone/>
            </a:pPr>
            <a:r>
              <a:rPr lang="hr-HR" sz="2400" smtClean="0">
                <a:solidFill>
                  <a:srgbClr val="000066"/>
                </a:solidFill>
              </a:rPr>
              <a:t>	- snimiti hromatogram</a:t>
            </a:r>
          </a:p>
          <a:p>
            <a:pPr eaLnBrk="1" hangingPunct="1">
              <a:lnSpc>
                <a:spcPct val="90000"/>
              </a:lnSpc>
              <a:buFontTx/>
              <a:buNone/>
            </a:pPr>
            <a:r>
              <a:rPr lang="hr-HR" sz="2400" smtClean="0">
                <a:solidFill>
                  <a:srgbClr val="000066"/>
                </a:solidFill>
              </a:rPr>
              <a:t>	- izvršiti identifikaciju pikova na osnovu retencionih vremena</a:t>
            </a:r>
            <a:endParaRPr lang="en-US" sz="2400" smtClean="0">
              <a:solidFill>
                <a:srgbClr val="000066"/>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424" y="609329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hr-HR" sz="4000" smtClean="0">
                <a:solidFill>
                  <a:srgbClr val="000066"/>
                </a:solidFill>
              </a:rPr>
              <a:t>Kvantitativna hromatografska analiza</a:t>
            </a:r>
            <a:endParaRPr lang="en-US" sz="4000" smtClean="0">
              <a:solidFill>
                <a:srgbClr val="000066"/>
              </a:solidFill>
            </a:endParaRPr>
          </a:p>
        </p:txBody>
      </p:sp>
      <p:sp>
        <p:nvSpPr>
          <p:cNvPr id="35843" name="Rectangle 3"/>
          <p:cNvSpPr>
            <a:spLocks noGrp="1" noChangeArrowheads="1"/>
          </p:cNvSpPr>
          <p:nvPr>
            <p:ph type="body" idx="1"/>
          </p:nvPr>
        </p:nvSpPr>
        <p:spPr>
          <a:xfrm>
            <a:off x="457200" y="1600200"/>
            <a:ext cx="8229600" cy="676275"/>
          </a:xfrm>
        </p:spPr>
        <p:txBody>
          <a:bodyPr/>
          <a:lstStyle/>
          <a:p>
            <a:pPr eaLnBrk="1" hangingPunct="1"/>
            <a:r>
              <a:rPr lang="hr-HR" sz="2400" smtClean="0">
                <a:solidFill>
                  <a:srgbClr val="000066"/>
                </a:solidFill>
              </a:rPr>
              <a:t>Češće se primenjuje nego kvalitativna.</a:t>
            </a:r>
            <a:endParaRPr lang="en-US" sz="2400" smtClean="0">
              <a:solidFill>
                <a:srgbClr val="000066"/>
              </a:solidFill>
            </a:endParaRPr>
          </a:p>
        </p:txBody>
      </p:sp>
      <p:grpSp>
        <p:nvGrpSpPr>
          <p:cNvPr id="35844" name="Group 27"/>
          <p:cNvGrpSpPr>
            <a:grpSpLocks/>
          </p:cNvGrpSpPr>
          <p:nvPr/>
        </p:nvGrpSpPr>
        <p:grpSpPr bwMode="auto">
          <a:xfrm>
            <a:off x="323850" y="1089025"/>
            <a:ext cx="8291513" cy="4953000"/>
            <a:chOff x="480" y="288"/>
            <a:chExt cx="5223" cy="3120"/>
          </a:xfrm>
        </p:grpSpPr>
        <p:sp>
          <p:nvSpPr>
            <p:cNvPr id="35845" name="Rectangle 28"/>
            <p:cNvSpPr>
              <a:spLocks noChangeArrowheads="1"/>
            </p:cNvSpPr>
            <p:nvPr/>
          </p:nvSpPr>
          <p:spPr bwMode="auto">
            <a:xfrm>
              <a:off x="4059" y="1389"/>
              <a:ext cx="1584" cy="1968"/>
            </a:xfrm>
            <a:prstGeom prst="rect">
              <a:avLst/>
            </a:prstGeom>
            <a:solidFill>
              <a:srgbClr val="969696"/>
            </a:solidFill>
            <a:ln w="12700">
              <a:solidFill>
                <a:srgbClr val="FF0000"/>
              </a:solidFill>
              <a:miter lim="800000"/>
              <a:headEnd type="none" w="sm" len="sm"/>
              <a:tailEnd type="none" w="sm" len="sm"/>
            </a:ln>
          </p:spPr>
          <p:txBody>
            <a:bodyPr wrap="none" anchor="ctr"/>
            <a:lstStyle/>
            <a:p>
              <a:pPr algn="ctr" eaLnBrk="0" hangingPunct="0"/>
              <a:endParaRPr lang="en-US" sz="1600">
                <a:latin typeface="Times New Roman" pitchFamily="18" charset="0"/>
              </a:endParaRPr>
            </a:p>
          </p:txBody>
        </p:sp>
        <p:sp>
          <p:nvSpPr>
            <p:cNvPr id="35846" name="Rectangle 29"/>
            <p:cNvSpPr>
              <a:spLocks noChangeArrowheads="1"/>
            </p:cNvSpPr>
            <p:nvPr/>
          </p:nvSpPr>
          <p:spPr bwMode="auto">
            <a:xfrm>
              <a:off x="960" y="288"/>
              <a:ext cx="4464" cy="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endParaRPr lang="en-US" sz="4400">
                <a:solidFill>
                  <a:schemeClr val="tx2"/>
                </a:solidFill>
              </a:endParaRPr>
            </a:p>
          </p:txBody>
        </p:sp>
        <p:sp>
          <p:nvSpPr>
            <p:cNvPr id="35847" name="Rectangle 30"/>
            <p:cNvSpPr>
              <a:spLocks noChangeArrowheads="1"/>
            </p:cNvSpPr>
            <p:nvPr/>
          </p:nvSpPr>
          <p:spPr bwMode="auto">
            <a:xfrm>
              <a:off x="480" y="1296"/>
              <a:ext cx="3552" cy="2112"/>
            </a:xfrm>
            <a:prstGeom prst="rect">
              <a:avLst/>
            </a:prstGeom>
            <a:noFill/>
            <a:ln w="12700">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48" name="Freeform 31"/>
            <p:cNvSpPr>
              <a:spLocks/>
            </p:cNvSpPr>
            <p:nvPr/>
          </p:nvSpPr>
          <p:spPr bwMode="auto">
            <a:xfrm>
              <a:off x="912" y="1920"/>
              <a:ext cx="2976" cy="952"/>
            </a:xfrm>
            <a:custGeom>
              <a:avLst/>
              <a:gdLst>
                <a:gd name="T0" fmla="*/ 0 w 2928"/>
                <a:gd name="T1" fmla="*/ 816 h 952"/>
                <a:gd name="T2" fmla="*/ 892 w 2928"/>
                <a:gd name="T3" fmla="*/ 816 h 952"/>
                <a:gd name="T4" fmla="*/ 1289 w 2928"/>
                <a:gd name="T5" fmla="*/ 0 h 952"/>
                <a:gd name="T6" fmla="*/ 1587 w 2928"/>
                <a:gd name="T7" fmla="*/ 816 h 952"/>
                <a:gd name="T8" fmla="*/ 1884 w 2928"/>
                <a:gd name="T9" fmla="*/ 816 h 952"/>
                <a:gd name="T10" fmla="*/ 2231 w 2928"/>
                <a:gd name="T11" fmla="*/ 48 h 952"/>
                <a:gd name="T12" fmla="*/ 2579 w 2928"/>
                <a:gd name="T13" fmla="*/ 816 h 952"/>
                <a:gd name="T14" fmla="*/ 3025 w 2928"/>
                <a:gd name="T15" fmla="*/ 816 h 952"/>
                <a:gd name="T16" fmla="*/ 0 60000 65536"/>
                <a:gd name="T17" fmla="*/ 0 60000 65536"/>
                <a:gd name="T18" fmla="*/ 0 60000 65536"/>
                <a:gd name="T19" fmla="*/ 0 60000 65536"/>
                <a:gd name="T20" fmla="*/ 0 60000 65536"/>
                <a:gd name="T21" fmla="*/ 0 60000 65536"/>
                <a:gd name="T22" fmla="*/ 0 60000 65536"/>
                <a:gd name="T23" fmla="*/ 0 60000 65536"/>
                <a:gd name="T24" fmla="*/ 0 w 2928"/>
                <a:gd name="T25" fmla="*/ 0 h 952"/>
                <a:gd name="T26" fmla="*/ 2928 w 2928"/>
                <a:gd name="T27" fmla="*/ 952 h 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28" h="952">
                  <a:moveTo>
                    <a:pt x="0" y="816"/>
                  </a:moveTo>
                  <a:cubicBezTo>
                    <a:pt x="328" y="884"/>
                    <a:pt x="656" y="952"/>
                    <a:pt x="864" y="816"/>
                  </a:cubicBezTo>
                  <a:cubicBezTo>
                    <a:pt x="1072" y="680"/>
                    <a:pt x="1136" y="0"/>
                    <a:pt x="1248" y="0"/>
                  </a:cubicBezTo>
                  <a:cubicBezTo>
                    <a:pt x="1360" y="0"/>
                    <a:pt x="1440" y="680"/>
                    <a:pt x="1536" y="816"/>
                  </a:cubicBezTo>
                  <a:cubicBezTo>
                    <a:pt x="1632" y="952"/>
                    <a:pt x="1720" y="944"/>
                    <a:pt x="1824" y="816"/>
                  </a:cubicBezTo>
                  <a:cubicBezTo>
                    <a:pt x="1928" y="688"/>
                    <a:pt x="2048" y="48"/>
                    <a:pt x="2160" y="48"/>
                  </a:cubicBezTo>
                  <a:cubicBezTo>
                    <a:pt x="2272" y="48"/>
                    <a:pt x="2368" y="688"/>
                    <a:pt x="2496" y="816"/>
                  </a:cubicBezTo>
                  <a:cubicBezTo>
                    <a:pt x="2624" y="944"/>
                    <a:pt x="2776" y="880"/>
                    <a:pt x="2928" y="816"/>
                  </a:cubicBez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49" name="Line 32"/>
            <p:cNvSpPr>
              <a:spLocks noChangeShapeType="1"/>
            </p:cNvSpPr>
            <p:nvPr/>
          </p:nvSpPr>
          <p:spPr bwMode="auto">
            <a:xfrm>
              <a:off x="2160" y="1728"/>
              <a:ext cx="0" cy="1680"/>
            </a:xfrm>
            <a:prstGeom prst="line">
              <a:avLst/>
            </a:prstGeom>
            <a:noFill/>
            <a:ln w="12700">
              <a:solidFill>
                <a:srgbClr val="FF6600"/>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5850" name="Line 33"/>
            <p:cNvSpPr>
              <a:spLocks noChangeShapeType="1"/>
            </p:cNvSpPr>
            <p:nvPr/>
          </p:nvSpPr>
          <p:spPr bwMode="auto">
            <a:xfrm>
              <a:off x="3120" y="1536"/>
              <a:ext cx="0" cy="1872"/>
            </a:xfrm>
            <a:prstGeom prst="line">
              <a:avLst/>
            </a:prstGeom>
            <a:noFill/>
            <a:ln w="12700">
              <a:solidFill>
                <a:srgbClr val="FF6600"/>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5851" name="AutoShape 34"/>
            <p:cNvSpPr>
              <a:spLocks noChangeArrowheads="1"/>
            </p:cNvSpPr>
            <p:nvPr/>
          </p:nvSpPr>
          <p:spPr bwMode="auto">
            <a:xfrm>
              <a:off x="912" y="1632"/>
              <a:ext cx="1248" cy="192"/>
            </a:xfrm>
            <a:prstGeom prst="rightArrow">
              <a:avLst>
                <a:gd name="adj1" fmla="val 50000"/>
                <a:gd name="adj2" fmla="val 162500"/>
              </a:avLst>
            </a:prstGeom>
            <a:solidFill>
              <a:srgbClr val="808080"/>
            </a:solidFill>
            <a:ln w="12700">
              <a:solidFill>
                <a:schemeClr val="bg2"/>
              </a:solidFill>
              <a:miter lim="800000"/>
              <a:headEnd type="none" w="sm" len="sm"/>
              <a:tailEnd type="none" w="sm" len="sm"/>
            </a:ln>
          </p:spPr>
          <p:txBody>
            <a:bodyPr wrap="none" anchor="ctr"/>
            <a:lstStyle/>
            <a:p>
              <a:endParaRPr lang="en-US"/>
            </a:p>
          </p:txBody>
        </p:sp>
        <p:sp>
          <p:nvSpPr>
            <p:cNvPr id="35852" name="AutoShape 35"/>
            <p:cNvSpPr>
              <a:spLocks noChangeArrowheads="1"/>
            </p:cNvSpPr>
            <p:nvPr/>
          </p:nvSpPr>
          <p:spPr bwMode="auto">
            <a:xfrm>
              <a:off x="912" y="1440"/>
              <a:ext cx="2208" cy="192"/>
            </a:xfrm>
            <a:prstGeom prst="rightArrow">
              <a:avLst>
                <a:gd name="adj1" fmla="val 50000"/>
                <a:gd name="adj2" fmla="val 287500"/>
              </a:avLst>
            </a:prstGeom>
            <a:solidFill>
              <a:srgbClr val="808080"/>
            </a:solidFill>
            <a:ln w="12700">
              <a:solidFill>
                <a:schemeClr val="bg2"/>
              </a:solidFill>
              <a:miter lim="800000"/>
              <a:headEnd type="none" w="sm" len="sm"/>
              <a:tailEnd type="none" w="sm" len="sm"/>
            </a:ln>
          </p:spPr>
          <p:txBody>
            <a:bodyPr wrap="none" anchor="ctr"/>
            <a:lstStyle/>
            <a:p>
              <a:endParaRPr lang="en-US"/>
            </a:p>
          </p:txBody>
        </p:sp>
        <p:sp>
          <p:nvSpPr>
            <p:cNvPr id="35853" name="Line 36"/>
            <p:cNvSpPr>
              <a:spLocks noChangeShapeType="1"/>
            </p:cNvSpPr>
            <p:nvPr/>
          </p:nvSpPr>
          <p:spPr bwMode="auto">
            <a:xfrm>
              <a:off x="912" y="2880"/>
              <a:ext cx="297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5854" name="Text Box 37"/>
            <p:cNvSpPr txBox="1">
              <a:spLocks noChangeArrowheads="1"/>
            </p:cNvSpPr>
            <p:nvPr/>
          </p:nvSpPr>
          <p:spPr bwMode="auto">
            <a:xfrm>
              <a:off x="768" y="2928"/>
              <a:ext cx="312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600">
                  <a:latin typeface="Times New Roman" pitchFamily="18" charset="0"/>
                </a:rPr>
                <a:t> 0           1           2           3           4           5           6           7</a:t>
              </a:r>
            </a:p>
            <a:p>
              <a:pPr algn="ctr"/>
              <a:r>
                <a:rPr lang="hr-HR" sz="2000">
                  <a:latin typeface="Times New Roman" pitchFamily="18" charset="0"/>
                </a:rPr>
                <a:t>Vreme</a:t>
              </a:r>
              <a:r>
                <a:rPr lang="en-US" sz="2000">
                  <a:latin typeface="Times New Roman" pitchFamily="18" charset="0"/>
                </a:rPr>
                <a:t> (min</a:t>
              </a:r>
              <a:r>
                <a:rPr lang="hr-HR" sz="2000">
                  <a:latin typeface="Times New Roman" pitchFamily="18" charset="0"/>
                </a:rPr>
                <a:t>uti</a:t>
              </a:r>
              <a:r>
                <a:rPr lang="en-US" sz="2000">
                  <a:latin typeface="Times New Roman" pitchFamily="18" charset="0"/>
                </a:rPr>
                <a:t>)</a:t>
              </a:r>
              <a:r>
                <a:rPr lang="en-US" sz="1600">
                  <a:latin typeface="Times New Roman" pitchFamily="18" charset="0"/>
                </a:rPr>
                <a:t> </a:t>
              </a:r>
            </a:p>
          </p:txBody>
        </p:sp>
        <p:sp>
          <p:nvSpPr>
            <p:cNvPr id="35855" name="Text Box 38"/>
            <p:cNvSpPr txBox="1">
              <a:spLocks noChangeArrowheads="1"/>
            </p:cNvSpPr>
            <p:nvPr/>
          </p:nvSpPr>
          <p:spPr bwMode="auto">
            <a:xfrm rot="-5400000">
              <a:off x="140" y="2025"/>
              <a:ext cx="112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hr-HR" sz="2000">
                  <a:latin typeface="Times New Roman" pitchFamily="18" charset="0"/>
                </a:rPr>
                <a:t>absorbancija</a:t>
              </a:r>
              <a:r>
                <a:rPr lang="en-US" sz="2000">
                  <a:latin typeface="Times New Roman" pitchFamily="18" charset="0"/>
                  <a:sym typeface="Symbol" pitchFamily="18" charset="2"/>
                </a:rPr>
                <a:t> </a:t>
              </a:r>
              <a:endParaRPr lang="en-US" sz="1600">
                <a:latin typeface="Times New Roman" pitchFamily="18" charset="0"/>
              </a:endParaRPr>
            </a:p>
          </p:txBody>
        </p:sp>
        <p:sp>
          <p:nvSpPr>
            <p:cNvPr id="35856" name="Line 39"/>
            <p:cNvSpPr>
              <a:spLocks noChangeShapeType="1"/>
            </p:cNvSpPr>
            <p:nvPr/>
          </p:nvSpPr>
          <p:spPr bwMode="auto">
            <a:xfrm flipH="1">
              <a:off x="4368" y="1584"/>
              <a:ext cx="432" cy="1632"/>
            </a:xfrm>
            <a:prstGeom prst="line">
              <a:avLst/>
            </a:prstGeom>
            <a:noFill/>
            <a:ln w="12700">
              <a:solidFill>
                <a:srgbClr val="000080"/>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5857" name="Line 40"/>
            <p:cNvSpPr>
              <a:spLocks noChangeShapeType="1"/>
            </p:cNvSpPr>
            <p:nvPr/>
          </p:nvSpPr>
          <p:spPr bwMode="auto">
            <a:xfrm rot="-8020">
              <a:off x="4655" y="1584"/>
              <a:ext cx="432" cy="1632"/>
            </a:xfrm>
            <a:prstGeom prst="line">
              <a:avLst/>
            </a:prstGeom>
            <a:noFill/>
            <a:ln w="12700">
              <a:solidFill>
                <a:srgbClr val="000080"/>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5858" name="Line 41"/>
            <p:cNvSpPr>
              <a:spLocks noChangeShapeType="1"/>
            </p:cNvSpPr>
            <p:nvPr/>
          </p:nvSpPr>
          <p:spPr bwMode="auto">
            <a:xfrm>
              <a:off x="912" y="1488"/>
              <a:ext cx="0" cy="139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5859" name="Freeform 42"/>
            <p:cNvSpPr>
              <a:spLocks/>
            </p:cNvSpPr>
            <p:nvPr/>
          </p:nvSpPr>
          <p:spPr bwMode="auto">
            <a:xfrm>
              <a:off x="4368" y="2064"/>
              <a:ext cx="768" cy="1008"/>
            </a:xfrm>
            <a:custGeom>
              <a:avLst/>
              <a:gdLst>
                <a:gd name="T0" fmla="*/ 0 w 720"/>
                <a:gd name="T1" fmla="*/ 864 h 1008"/>
                <a:gd name="T2" fmla="*/ 109 w 720"/>
                <a:gd name="T3" fmla="*/ 864 h 1008"/>
                <a:gd name="T4" fmla="*/ 382 w 720"/>
                <a:gd name="T5" fmla="*/ 0 h 1008"/>
                <a:gd name="T6" fmla="*/ 710 w 720"/>
                <a:gd name="T7" fmla="*/ 864 h 1008"/>
                <a:gd name="T8" fmla="*/ 819 w 720"/>
                <a:gd name="T9" fmla="*/ 864 h 1008"/>
                <a:gd name="T10" fmla="*/ 0 60000 65536"/>
                <a:gd name="T11" fmla="*/ 0 60000 65536"/>
                <a:gd name="T12" fmla="*/ 0 60000 65536"/>
                <a:gd name="T13" fmla="*/ 0 60000 65536"/>
                <a:gd name="T14" fmla="*/ 0 60000 65536"/>
                <a:gd name="T15" fmla="*/ 0 w 720"/>
                <a:gd name="T16" fmla="*/ 0 h 1008"/>
                <a:gd name="T17" fmla="*/ 720 w 720"/>
                <a:gd name="T18" fmla="*/ 1008 h 1008"/>
              </a:gdLst>
              <a:ahLst/>
              <a:cxnLst>
                <a:cxn ang="T10">
                  <a:pos x="T0" y="T1"/>
                </a:cxn>
                <a:cxn ang="T11">
                  <a:pos x="T2" y="T3"/>
                </a:cxn>
                <a:cxn ang="T12">
                  <a:pos x="T4" y="T5"/>
                </a:cxn>
                <a:cxn ang="T13">
                  <a:pos x="T6" y="T7"/>
                </a:cxn>
                <a:cxn ang="T14">
                  <a:pos x="T8" y="T9"/>
                </a:cxn>
              </a:cxnLst>
              <a:rect l="T15" t="T16" r="T17" b="T18"/>
              <a:pathLst>
                <a:path w="720" h="1008">
                  <a:moveTo>
                    <a:pt x="0" y="864"/>
                  </a:moveTo>
                  <a:cubicBezTo>
                    <a:pt x="20" y="936"/>
                    <a:pt x="40" y="1008"/>
                    <a:pt x="96" y="864"/>
                  </a:cubicBezTo>
                  <a:cubicBezTo>
                    <a:pt x="152" y="720"/>
                    <a:pt x="248" y="0"/>
                    <a:pt x="336" y="0"/>
                  </a:cubicBezTo>
                  <a:cubicBezTo>
                    <a:pt x="424" y="0"/>
                    <a:pt x="560" y="720"/>
                    <a:pt x="624" y="864"/>
                  </a:cubicBezTo>
                  <a:cubicBezTo>
                    <a:pt x="688" y="1008"/>
                    <a:pt x="704" y="936"/>
                    <a:pt x="720" y="864"/>
                  </a:cubicBezTo>
                </a:path>
              </a:pathLst>
            </a:custGeom>
            <a:noFill/>
            <a:ln w="1270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60" name="Line 43"/>
            <p:cNvSpPr>
              <a:spLocks noChangeShapeType="1"/>
            </p:cNvSpPr>
            <p:nvPr/>
          </p:nvSpPr>
          <p:spPr bwMode="auto">
            <a:xfrm>
              <a:off x="4272" y="3024"/>
              <a:ext cx="1008" cy="0"/>
            </a:xfrm>
            <a:prstGeom prst="line">
              <a:avLst/>
            </a:prstGeom>
            <a:noFill/>
            <a:ln w="12700">
              <a:solidFill>
                <a:srgbClr val="00FFFF"/>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5861" name="AutoShape 44"/>
            <p:cNvSpPr>
              <a:spLocks/>
            </p:cNvSpPr>
            <p:nvPr/>
          </p:nvSpPr>
          <p:spPr bwMode="auto">
            <a:xfrm rot="5400000" flipV="1">
              <a:off x="4656" y="2784"/>
              <a:ext cx="144" cy="624"/>
            </a:xfrm>
            <a:prstGeom prst="rightBrace">
              <a:avLst>
                <a:gd name="adj1" fmla="val 36111"/>
                <a:gd name="adj2" fmla="val 50000"/>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62" name="Text Box 45"/>
            <p:cNvSpPr txBox="1">
              <a:spLocks noChangeArrowheads="1"/>
            </p:cNvSpPr>
            <p:nvPr/>
          </p:nvSpPr>
          <p:spPr bwMode="auto">
            <a:xfrm>
              <a:off x="4560" y="3120"/>
              <a:ext cx="47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hr-HR" sz="1600">
                  <a:latin typeface="Times New Roman" pitchFamily="18" charset="0"/>
                </a:rPr>
                <a:t>osnova</a:t>
              </a:r>
              <a:endParaRPr lang="en-US" sz="1600">
                <a:latin typeface="Times New Roman" pitchFamily="18" charset="0"/>
              </a:endParaRPr>
            </a:p>
          </p:txBody>
        </p:sp>
        <p:sp>
          <p:nvSpPr>
            <p:cNvPr id="35863" name="AutoShape 46"/>
            <p:cNvSpPr>
              <a:spLocks/>
            </p:cNvSpPr>
            <p:nvPr/>
          </p:nvSpPr>
          <p:spPr bwMode="auto">
            <a:xfrm>
              <a:off x="5088" y="2112"/>
              <a:ext cx="192" cy="912"/>
            </a:xfrm>
            <a:prstGeom prst="rightBrace">
              <a:avLst>
                <a:gd name="adj1" fmla="val 39583"/>
                <a:gd name="adj2" fmla="val 50000"/>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64" name="Text Box 47"/>
            <p:cNvSpPr txBox="1">
              <a:spLocks noChangeArrowheads="1"/>
            </p:cNvSpPr>
            <p:nvPr/>
          </p:nvSpPr>
          <p:spPr bwMode="auto">
            <a:xfrm>
              <a:off x="5280" y="2448"/>
              <a:ext cx="42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hr-HR" sz="1600">
                  <a:latin typeface="Times New Roman" pitchFamily="18" charset="0"/>
                </a:rPr>
                <a:t>visina</a:t>
              </a:r>
              <a:endParaRPr lang="en-US" sz="1600">
                <a:latin typeface="Times New Roman" pitchFamily="18" charset="0"/>
              </a:endParaRPr>
            </a:p>
          </p:txBody>
        </p:sp>
        <p:sp>
          <p:nvSpPr>
            <p:cNvPr id="35865" name="Text Box 48"/>
            <p:cNvSpPr txBox="1">
              <a:spLocks noChangeArrowheads="1"/>
            </p:cNvSpPr>
            <p:nvPr/>
          </p:nvSpPr>
          <p:spPr bwMode="auto">
            <a:xfrm>
              <a:off x="1584" y="2016"/>
              <a:ext cx="41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600">
                  <a:latin typeface="Times New Roman" pitchFamily="18" charset="0"/>
                </a:rPr>
                <a:t>P</a:t>
              </a:r>
              <a:r>
                <a:rPr lang="hr-HR" sz="1600">
                  <a:latin typeface="Times New Roman" pitchFamily="18" charset="0"/>
                </a:rPr>
                <a:t>ik</a:t>
              </a:r>
              <a:r>
                <a:rPr lang="en-US" sz="1600">
                  <a:latin typeface="Times New Roman" pitchFamily="18" charset="0"/>
                </a:rPr>
                <a:t> A</a:t>
              </a:r>
            </a:p>
          </p:txBody>
        </p:sp>
        <p:sp>
          <p:nvSpPr>
            <p:cNvPr id="35866" name="Text Box 49"/>
            <p:cNvSpPr txBox="1">
              <a:spLocks noChangeArrowheads="1"/>
            </p:cNvSpPr>
            <p:nvPr/>
          </p:nvSpPr>
          <p:spPr bwMode="auto">
            <a:xfrm>
              <a:off x="2542" y="2016"/>
              <a:ext cx="40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600">
                  <a:latin typeface="Times New Roman" pitchFamily="18" charset="0"/>
                </a:rPr>
                <a:t>P</a:t>
              </a:r>
              <a:r>
                <a:rPr lang="hr-HR" sz="1600">
                  <a:latin typeface="Times New Roman" pitchFamily="18" charset="0"/>
                </a:rPr>
                <a:t>ik</a:t>
              </a:r>
              <a:r>
                <a:rPr lang="en-US" sz="1600">
                  <a:latin typeface="Times New Roman" pitchFamily="18" charset="0"/>
                </a:rPr>
                <a:t> B</a:t>
              </a:r>
            </a:p>
          </p:txBody>
        </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5313" y="616530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sz="quarter"/>
          </p:nvPr>
        </p:nvSpPr>
        <p:spPr/>
        <p:txBody>
          <a:bodyPr/>
          <a:lstStyle/>
          <a:p>
            <a:pPr eaLnBrk="1" hangingPunct="1"/>
            <a:r>
              <a:rPr lang="hr-HR" sz="4000" smtClean="0">
                <a:solidFill>
                  <a:srgbClr val="000066"/>
                </a:solidFill>
              </a:rPr>
              <a:t>Određivanje adsorpcione izoterme</a:t>
            </a:r>
            <a:endParaRPr lang="en-US" sz="4000" smtClean="0">
              <a:solidFill>
                <a:srgbClr val="000066"/>
              </a:solidFill>
            </a:endParaRPr>
          </a:p>
        </p:txBody>
      </p:sp>
      <p:graphicFrame>
        <p:nvGraphicFramePr>
          <p:cNvPr id="36867" name="Object 4"/>
          <p:cNvGraphicFramePr>
            <a:graphicFrameLocks noGrp="1" noChangeAspect="1"/>
          </p:cNvGraphicFramePr>
          <p:nvPr>
            <p:ph sz="quarter" idx="1"/>
          </p:nvPr>
        </p:nvGraphicFramePr>
        <p:xfrm>
          <a:off x="3348038" y="1412875"/>
          <a:ext cx="1439862" cy="635000"/>
        </p:xfrm>
        <a:graphic>
          <a:graphicData uri="http://schemas.openxmlformats.org/presentationml/2006/ole">
            <mc:AlternateContent xmlns:mc="http://schemas.openxmlformats.org/markup-compatibility/2006">
              <mc:Choice xmlns:v="urn:schemas-microsoft-com:vml" Requires="v">
                <p:oleObj spid="_x0000_s36931" name="Equation" r:id="rId6" imgW="971646" imgH="419157" progId="Equation.3">
                  <p:embed/>
                </p:oleObj>
              </mc:Choice>
              <mc:Fallback>
                <p:oleObj name="Equation" r:id="rId6" imgW="971646" imgH="419157"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8038" y="1412875"/>
                        <a:ext cx="1439862"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868" name="Object 6"/>
          <p:cNvGraphicFramePr>
            <a:graphicFrameLocks noGrp="1" noChangeAspect="1"/>
          </p:cNvGraphicFramePr>
          <p:nvPr>
            <p:ph sz="quarter" idx="2"/>
          </p:nvPr>
        </p:nvGraphicFramePr>
        <p:xfrm>
          <a:off x="2987675" y="2349500"/>
          <a:ext cx="2520950" cy="912813"/>
        </p:xfrm>
        <a:graphic>
          <a:graphicData uri="http://schemas.openxmlformats.org/presentationml/2006/ole">
            <mc:AlternateContent xmlns:mc="http://schemas.openxmlformats.org/markup-compatibility/2006">
              <mc:Choice xmlns:v="urn:schemas-microsoft-com:vml" Requires="v">
                <p:oleObj spid="_x0000_s36932" name="Equation" r:id="rId8" imgW="1323959" imgH="476350" progId="Equation.3">
                  <p:embed/>
                </p:oleObj>
              </mc:Choice>
              <mc:Fallback>
                <p:oleObj name="Equation" r:id="rId8" imgW="1323959" imgH="476350" progId="Equation.3">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7675" y="2349500"/>
                        <a:ext cx="2520950" cy="91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6869" name="Picture 10" descr="Sl2-12"/>
          <p:cNvPicPr>
            <a:picLocks noGrp="1" noChangeAspect="1" noChangeArrowheads="1"/>
          </p:cNvPicPr>
          <p:nvPr>
            <p:ph sz="quarter" idx="3"/>
          </p:nvPr>
        </p:nvPicPr>
        <p:blipFill>
          <a:blip r:embed="rId10">
            <a:extLst>
              <a:ext uri="{28A0092B-C50C-407E-A947-70E740481C1C}">
                <a14:useLocalDpi xmlns:a14="http://schemas.microsoft.com/office/drawing/2010/main" val="0"/>
              </a:ext>
            </a:extLst>
          </a:blip>
          <a:srcRect/>
          <a:stretch>
            <a:fillRect/>
          </a:stretch>
        </p:blipFill>
        <p:spPr>
          <a:xfrm>
            <a:off x="1908175" y="3284538"/>
            <a:ext cx="4465638" cy="2155825"/>
          </a:xfrm>
          <a:noFill/>
        </p:spPr>
      </p:pic>
      <p:sp>
        <p:nvSpPr>
          <p:cNvPr id="36870" name="Text Box 8"/>
          <p:cNvSpPr txBox="1">
            <a:spLocks noChangeArrowheads="1"/>
          </p:cNvSpPr>
          <p:nvPr/>
        </p:nvSpPr>
        <p:spPr bwMode="auto">
          <a:xfrm>
            <a:off x="684213" y="1628775"/>
            <a:ext cx="2165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Integracijom izraza:</a:t>
            </a:r>
            <a:endParaRPr lang="en-US">
              <a:solidFill>
                <a:srgbClr val="000066"/>
              </a:solidFill>
            </a:endParaRPr>
          </a:p>
        </p:txBody>
      </p:sp>
      <p:sp>
        <p:nvSpPr>
          <p:cNvPr id="36871" name="Text Box 9"/>
          <p:cNvSpPr txBox="1">
            <a:spLocks noChangeArrowheads="1"/>
          </p:cNvSpPr>
          <p:nvPr/>
        </p:nvSpPr>
        <p:spPr bwMode="auto">
          <a:xfrm>
            <a:off x="755650" y="2349500"/>
            <a:ext cx="116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dobija se:</a:t>
            </a:r>
            <a:endParaRPr lang="en-US">
              <a:solidFill>
                <a:srgbClr val="000066"/>
              </a:solidFill>
            </a:endParaRPr>
          </a:p>
        </p:txBody>
      </p:sp>
      <p:sp>
        <p:nvSpPr>
          <p:cNvPr id="36872" name="Text Box 13"/>
          <p:cNvSpPr txBox="1">
            <a:spLocks noChangeArrowheads="1"/>
          </p:cNvSpPr>
          <p:nvPr/>
        </p:nvSpPr>
        <p:spPr bwMode="auto">
          <a:xfrm>
            <a:off x="6877050" y="4797425"/>
            <a:ext cx="1028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c = K </a:t>
            </a:r>
            <a:r>
              <a:rPr lang="en-US">
                <a:solidFill>
                  <a:srgbClr val="000066"/>
                </a:solidFill>
                <a:cs typeface="Arial" charset="0"/>
              </a:rPr>
              <a:t>·</a:t>
            </a:r>
            <a:r>
              <a:rPr lang="hr-HR">
                <a:solidFill>
                  <a:srgbClr val="000066"/>
                </a:solidFill>
                <a:cs typeface="Arial" charset="0"/>
              </a:rPr>
              <a:t> h</a:t>
            </a:r>
            <a:endParaRPr lang="en-US">
              <a:solidFill>
                <a:srgbClr val="000066"/>
              </a:solidFill>
              <a:cs typeface="Arial" charset="0"/>
            </a:endParaRPr>
          </a:p>
        </p:txBody>
      </p:sp>
      <p:graphicFrame>
        <p:nvGraphicFramePr>
          <p:cNvPr id="36873" name="Object 14"/>
          <p:cNvGraphicFramePr>
            <a:graphicFrameLocks noGrp="1" noChangeAspect="1"/>
          </p:cNvGraphicFramePr>
          <p:nvPr>
            <p:ph sz="quarter" idx="4"/>
          </p:nvPr>
        </p:nvGraphicFramePr>
        <p:xfrm>
          <a:off x="323850" y="5661025"/>
          <a:ext cx="5543550" cy="925513"/>
        </p:xfrm>
        <a:graphic>
          <a:graphicData uri="http://schemas.openxmlformats.org/presentationml/2006/ole">
            <mc:AlternateContent xmlns:mc="http://schemas.openxmlformats.org/markup-compatibility/2006">
              <mc:Choice xmlns:v="urn:schemas-microsoft-com:vml" Requires="v">
                <p:oleObj spid="_x0000_s36933" name="Equation" r:id="rId11" imgW="2962195" imgH="485946" progId="Equation.3">
                  <p:embed/>
                </p:oleObj>
              </mc:Choice>
              <mc:Fallback>
                <p:oleObj name="Equation" r:id="rId11" imgW="2962195" imgH="485946" progId="Equation.3">
                  <p:embed/>
                  <p:pic>
                    <p:nvPicPr>
                      <p:cNvPr id="0" name="Object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3850" y="5661025"/>
                        <a:ext cx="5543550" cy="925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874" name="Object 16"/>
          <p:cNvGraphicFramePr>
            <a:graphicFrameLocks noChangeAspect="1"/>
          </p:cNvGraphicFramePr>
          <p:nvPr/>
        </p:nvGraphicFramePr>
        <p:xfrm>
          <a:off x="6948488" y="5734050"/>
          <a:ext cx="1152525" cy="830263"/>
        </p:xfrm>
        <a:graphic>
          <a:graphicData uri="http://schemas.openxmlformats.org/presentationml/2006/ole">
            <mc:AlternateContent xmlns:mc="http://schemas.openxmlformats.org/markup-compatibility/2006">
              <mc:Choice xmlns:v="urn:schemas-microsoft-com:vml" Requires="v">
                <p:oleObj spid="_x0000_s36934" name="Equation" r:id="rId13" imgW="533272" imgH="381156" progId="Equation.3">
                  <p:embed/>
                </p:oleObj>
              </mc:Choice>
              <mc:Fallback>
                <p:oleObj name="Equation" r:id="rId13" imgW="533272" imgH="381156" progId="Equation.3">
                  <p:embed/>
                  <p:pic>
                    <p:nvPicPr>
                      <p:cNvPr id="0" name="Object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48488" y="5734050"/>
                        <a:ext cx="1152525" cy="830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8424" y="537321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7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hr-HR" smtClean="0">
                <a:solidFill>
                  <a:srgbClr val="000066"/>
                </a:solidFill>
              </a:rPr>
              <a:t>Određivanje entalpije raspodele</a:t>
            </a:r>
            <a:endParaRPr lang="en-US" smtClean="0">
              <a:solidFill>
                <a:srgbClr val="000066"/>
              </a:solidFill>
            </a:endParaRPr>
          </a:p>
        </p:txBody>
      </p:sp>
      <p:graphicFrame>
        <p:nvGraphicFramePr>
          <p:cNvPr id="37891" name="Object 4"/>
          <p:cNvGraphicFramePr>
            <a:graphicFrameLocks noGrp="1" noChangeAspect="1"/>
          </p:cNvGraphicFramePr>
          <p:nvPr>
            <p:ph sz="half" idx="1"/>
          </p:nvPr>
        </p:nvGraphicFramePr>
        <p:xfrm>
          <a:off x="1042988" y="1341438"/>
          <a:ext cx="2808287" cy="965200"/>
        </p:xfrm>
        <a:graphic>
          <a:graphicData uri="http://schemas.openxmlformats.org/presentationml/2006/ole">
            <mc:AlternateContent xmlns:mc="http://schemas.openxmlformats.org/markup-compatibility/2006">
              <mc:Choice xmlns:v="urn:schemas-microsoft-com:vml" Requires="v">
                <p:oleObj spid="_x0000_s37926" name="Equation" r:id="rId6" imgW="1247887" imgH="419157" progId="Equation.3">
                  <p:embed/>
                </p:oleObj>
              </mc:Choice>
              <mc:Fallback>
                <p:oleObj name="Equation" r:id="rId6" imgW="1247887" imgH="419157"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2988" y="1341438"/>
                        <a:ext cx="2808287" cy="96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892" name="Object 6"/>
          <p:cNvGraphicFramePr>
            <a:graphicFrameLocks noGrp="1" noChangeAspect="1"/>
          </p:cNvGraphicFramePr>
          <p:nvPr>
            <p:ph sz="quarter" idx="2"/>
          </p:nvPr>
        </p:nvGraphicFramePr>
        <p:xfrm>
          <a:off x="4932363" y="1341438"/>
          <a:ext cx="2519362" cy="965200"/>
        </p:xfrm>
        <a:graphic>
          <a:graphicData uri="http://schemas.openxmlformats.org/presentationml/2006/ole">
            <mc:AlternateContent xmlns:mc="http://schemas.openxmlformats.org/markup-compatibility/2006">
              <mc:Choice xmlns:v="urn:schemas-microsoft-com:vml" Requires="v">
                <p:oleObj spid="_x0000_s37927" name="Equation" r:id="rId8" imgW="1019287" imgH="381156" progId="Equation.3">
                  <p:embed/>
                </p:oleObj>
              </mc:Choice>
              <mc:Fallback>
                <p:oleObj name="Equation" r:id="rId8" imgW="1019287" imgH="381156" progId="Equation.3">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2363" y="1341438"/>
                        <a:ext cx="2519362" cy="96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7893" name="Text Box 8"/>
          <p:cNvSpPr txBox="1">
            <a:spLocks noChangeArrowheads="1"/>
          </p:cNvSpPr>
          <p:nvPr/>
        </p:nvSpPr>
        <p:spPr bwMode="auto">
          <a:xfrm>
            <a:off x="1547813" y="2636838"/>
            <a:ext cx="4816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Za simetrične pikove:         ln((t</a:t>
            </a:r>
            <a:r>
              <a:rPr lang="hr-HR" baseline="-25000">
                <a:solidFill>
                  <a:srgbClr val="000066"/>
                </a:solidFill>
              </a:rPr>
              <a:t>r</a:t>
            </a:r>
            <a:r>
              <a:rPr lang="hr-HR">
                <a:solidFill>
                  <a:srgbClr val="000066"/>
                </a:solidFill>
              </a:rPr>
              <a:t>-t</a:t>
            </a:r>
            <a:r>
              <a:rPr lang="hr-HR" baseline="-25000">
                <a:solidFill>
                  <a:srgbClr val="000066"/>
                </a:solidFill>
              </a:rPr>
              <a:t>o</a:t>
            </a:r>
            <a:r>
              <a:rPr lang="hr-HR">
                <a:solidFill>
                  <a:srgbClr val="000066"/>
                </a:solidFill>
              </a:rPr>
              <a:t>)/t</a:t>
            </a:r>
            <a:r>
              <a:rPr lang="hr-HR" baseline="-25000">
                <a:solidFill>
                  <a:srgbClr val="000066"/>
                </a:solidFill>
              </a:rPr>
              <a:t>o</a:t>
            </a:r>
            <a:r>
              <a:rPr lang="hr-HR">
                <a:solidFill>
                  <a:srgbClr val="000066"/>
                </a:solidFill>
              </a:rPr>
              <a:t>) = f (1/T)</a:t>
            </a:r>
            <a:endParaRPr lang="en-US">
              <a:solidFill>
                <a:srgbClr val="000066"/>
              </a:solidFill>
            </a:endParaRPr>
          </a:p>
        </p:txBody>
      </p:sp>
      <p:sp>
        <p:nvSpPr>
          <p:cNvPr id="37894" name="Text Box 9"/>
          <p:cNvSpPr txBox="1">
            <a:spLocks noChangeArrowheads="1"/>
          </p:cNvSpPr>
          <p:nvPr/>
        </p:nvSpPr>
        <p:spPr bwMode="auto">
          <a:xfrm>
            <a:off x="395288" y="3213100"/>
            <a:ext cx="2800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Ako pikovi nisu simetrični:</a:t>
            </a:r>
            <a:endParaRPr lang="en-US">
              <a:solidFill>
                <a:srgbClr val="000066"/>
              </a:solidFill>
            </a:endParaRPr>
          </a:p>
        </p:txBody>
      </p:sp>
      <p:pic>
        <p:nvPicPr>
          <p:cNvPr id="37895" name="Picture 10" descr="Sl2-13"/>
          <p:cNvPicPr>
            <a:picLocks noGrp="1" noChangeAspect="1" noChangeArrowheads="1"/>
          </p:cNvPicPr>
          <p:nvPr>
            <p:ph sz="quarter" idx="3"/>
          </p:nvPr>
        </p:nvPicPr>
        <p:blipFill>
          <a:blip r:embed="rId10">
            <a:extLst>
              <a:ext uri="{28A0092B-C50C-407E-A947-70E740481C1C}">
                <a14:useLocalDpi xmlns:a14="http://schemas.microsoft.com/office/drawing/2010/main" val="0"/>
              </a:ext>
            </a:extLst>
          </a:blip>
          <a:srcRect/>
          <a:stretch>
            <a:fillRect/>
          </a:stretch>
        </p:blipFill>
        <p:spPr>
          <a:xfrm>
            <a:off x="395288" y="3789363"/>
            <a:ext cx="4537075" cy="2857500"/>
          </a:xfrm>
          <a:noFill/>
        </p:spPr>
      </p:pic>
      <p:sp>
        <p:nvSpPr>
          <p:cNvPr id="37896" name="Text Box 12"/>
          <p:cNvSpPr txBox="1">
            <a:spLocks noChangeArrowheads="1"/>
          </p:cNvSpPr>
          <p:nvPr/>
        </p:nvSpPr>
        <p:spPr bwMode="auto">
          <a:xfrm>
            <a:off x="4962525" y="3987800"/>
            <a:ext cx="41989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Za c</a:t>
            </a:r>
            <a:r>
              <a:rPr lang="hr-HR" baseline="-25000">
                <a:solidFill>
                  <a:srgbClr val="000066"/>
                </a:solidFill>
              </a:rPr>
              <a:t>a</a:t>
            </a:r>
            <a:r>
              <a:rPr lang="hr-HR">
                <a:solidFill>
                  <a:srgbClr val="000066"/>
                </a:solidFill>
              </a:rPr>
              <a:t> = </a:t>
            </a:r>
            <a:r>
              <a:rPr lang="hr-HR" i="1">
                <a:solidFill>
                  <a:srgbClr val="000066"/>
                </a:solidFill>
              </a:rPr>
              <a:t>const </a:t>
            </a:r>
            <a:r>
              <a:rPr lang="hr-HR">
                <a:solidFill>
                  <a:srgbClr val="000066"/>
                </a:solidFill>
              </a:rPr>
              <a:t>odrede se nagibi izotermi,</a:t>
            </a:r>
          </a:p>
          <a:p>
            <a:pPr eaLnBrk="1" hangingPunct="1"/>
            <a:r>
              <a:rPr lang="hr-HR">
                <a:solidFill>
                  <a:srgbClr val="000066"/>
                </a:solidFill>
              </a:rPr>
              <a:t>tj. nađu se parovi K</a:t>
            </a:r>
            <a:r>
              <a:rPr lang="hr-HR" baseline="-25000">
                <a:solidFill>
                  <a:srgbClr val="000066"/>
                </a:solidFill>
              </a:rPr>
              <a:t>c</a:t>
            </a:r>
            <a:r>
              <a:rPr lang="hr-HR">
                <a:solidFill>
                  <a:srgbClr val="000066"/>
                </a:solidFill>
              </a:rPr>
              <a:t> = f(T)</a:t>
            </a:r>
            <a:endParaRPr lang="en-US">
              <a:solidFill>
                <a:srgbClr val="000066"/>
              </a:solidFill>
            </a:endParaRPr>
          </a:p>
        </p:txBody>
      </p:sp>
      <p:sp>
        <p:nvSpPr>
          <p:cNvPr id="37897" name="Text Box 13"/>
          <p:cNvSpPr txBox="1">
            <a:spLocks noChangeArrowheads="1"/>
          </p:cNvSpPr>
          <p:nvPr/>
        </p:nvSpPr>
        <p:spPr bwMode="auto">
          <a:xfrm>
            <a:off x="5191125" y="5200650"/>
            <a:ext cx="2882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Crta se grafik lnK</a:t>
            </a:r>
            <a:r>
              <a:rPr lang="hr-HR" baseline="-25000">
                <a:solidFill>
                  <a:srgbClr val="000066"/>
                </a:solidFill>
              </a:rPr>
              <a:t>c</a:t>
            </a:r>
            <a:r>
              <a:rPr lang="hr-HR">
                <a:solidFill>
                  <a:srgbClr val="000066"/>
                </a:solidFill>
              </a:rPr>
              <a:t> = f (1/T)</a:t>
            </a:r>
            <a:endParaRPr lang="en-US">
              <a:solidFill>
                <a:srgbClr val="000066"/>
              </a:solidFill>
            </a:endParaRP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244408" y="587727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8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hr-HR" sz="2400" b="1" smtClean="0">
                <a:solidFill>
                  <a:srgbClr val="000066"/>
                </a:solidFill>
              </a:rPr>
              <a:t>TEČNA HROMATOGRAFIJA VISOKIH PERFORMANSI </a:t>
            </a:r>
            <a:br>
              <a:rPr lang="hr-HR" sz="2400" b="1" smtClean="0">
                <a:solidFill>
                  <a:srgbClr val="000066"/>
                </a:solidFill>
              </a:rPr>
            </a:br>
            <a:r>
              <a:rPr lang="hr-HR" sz="2400" b="1" smtClean="0">
                <a:solidFill>
                  <a:srgbClr val="000066"/>
                </a:solidFill>
              </a:rPr>
              <a:t>(HPLC = High Performance Liquid Chromatography)</a:t>
            </a:r>
            <a:endParaRPr lang="en-US" sz="2400" b="1" smtClean="0">
              <a:solidFill>
                <a:srgbClr val="000066"/>
              </a:solidFill>
            </a:endParaRPr>
          </a:p>
        </p:txBody>
      </p:sp>
      <p:sp>
        <p:nvSpPr>
          <p:cNvPr id="38915" name="Rectangle 3"/>
          <p:cNvSpPr>
            <a:spLocks noGrp="1" noChangeArrowheads="1"/>
          </p:cNvSpPr>
          <p:nvPr>
            <p:ph type="body" idx="1"/>
          </p:nvPr>
        </p:nvSpPr>
        <p:spPr>
          <a:xfrm>
            <a:off x="457200" y="1600200"/>
            <a:ext cx="8229600" cy="5257800"/>
          </a:xfrm>
        </p:spPr>
        <p:txBody>
          <a:bodyPr/>
          <a:lstStyle/>
          <a:p>
            <a:pPr eaLnBrk="1" hangingPunct="1">
              <a:lnSpc>
                <a:spcPct val="80000"/>
              </a:lnSpc>
            </a:pPr>
            <a:r>
              <a:rPr lang="hr-HR" sz="2000" smtClean="0">
                <a:solidFill>
                  <a:srgbClr val="000066"/>
                </a:solidFill>
              </a:rPr>
              <a:t>Pokretna faza tečna, a nepokretna faza je granulovana čvrsta faza ili tečnost nanesena na granule čvrstog nosača, nerastvorna u tečnosti koja predstavlja pokretnu fazu.</a:t>
            </a:r>
          </a:p>
          <a:p>
            <a:pPr eaLnBrk="1" hangingPunct="1">
              <a:lnSpc>
                <a:spcPct val="80000"/>
              </a:lnSpc>
              <a:buFontTx/>
              <a:buNone/>
            </a:pPr>
            <a:endParaRPr lang="hr-HR" sz="2000" smtClean="0">
              <a:solidFill>
                <a:srgbClr val="000066"/>
              </a:solidFill>
            </a:endParaRPr>
          </a:p>
          <a:p>
            <a:pPr eaLnBrk="1" hangingPunct="1">
              <a:lnSpc>
                <a:spcPct val="80000"/>
              </a:lnSpc>
            </a:pPr>
            <a:r>
              <a:rPr lang="hr-HR" sz="2000" smtClean="0">
                <a:solidFill>
                  <a:srgbClr val="000066"/>
                </a:solidFill>
              </a:rPr>
              <a:t>Separacija komponenti smese se odvija zbog različitih koeficijenata raspodele između pokretne i nepokretne faze.</a:t>
            </a:r>
          </a:p>
          <a:p>
            <a:pPr eaLnBrk="1" hangingPunct="1">
              <a:lnSpc>
                <a:spcPct val="80000"/>
              </a:lnSpc>
            </a:pPr>
            <a:endParaRPr lang="hr-HR" sz="2000" smtClean="0">
              <a:solidFill>
                <a:srgbClr val="000066"/>
              </a:solidFill>
            </a:endParaRPr>
          </a:p>
          <a:p>
            <a:pPr eaLnBrk="1" hangingPunct="1">
              <a:lnSpc>
                <a:spcPct val="80000"/>
              </a:lnSpc>
            </a:pPr>
            <a:r>
              <a:rPr lang="hr-HR" sz="2000" smtClean="0">
                <a:solidFill>
                  <a:srgbClr val="000066"/>
                </a:solidFill>
              </a:rPr>
              <a:t>Uglavnom se izvodi u oblasti sobne temperature. </a:t>
            </a:r>
          </a:p>
          <a:p>
            <a:pPr eaLnBrk="1" hangingPunct="1">
              <a:lnSpc>
                <a:spcPct val="80000"/>
              </a:lnSpc>
              <a:buFontTx/>
              <a:buNone/>
            </a:pPr>
            <a:r>
              <a:rPr lang="hr-HR" sz="2000" smtClean="0">
                <a:solidFill>
                  <a:srgbClr val="000066"/>
                </a:solidFill>
              </a:rPr>
              <a:t>	Moguća analiza termički nestabilnih supstanci kao što su organske supstance biološkog porekla i značaja.</a:t>
            </a:r>
          </a:p>
          <a:p>
            <a:pPr eaLnBrk="1" hangingPunct="1">
              <a:lnSpc>
                <a:spcPct val="80000"/>
              </a:lnSpc>
            </a:pPr>
            <a:endParaRPr lang="hr-HR" sz="2000" smtClean="0">
              <a:solidFill>
                <a:srgbClr val="000066"/>
              </a:solidFill>
            </a:endParaRPr>
          </a:p>
          <a:p>
            <a:pPr eaLnBrk="1" hangingPunct="1">
              <a:lnSpc>
                <a:spcPct val="80000"/>
              </a:lnSpc>
            </a:pPr>
            <a:r>
              <a:rPr lang="hr-HR" sz="2000" smtClean="0">
                <a:solidFill>
                  <a:srgbClr val="000066"/>
                </a:solidFill>
              </a:rPr>
              <a:t>Širok izbor parova pokretna/nepokretna faza: na pr. pokretna faza može biti voda ili drugi polarni rastvarači, pa se mogu razdvajati smese jonskih i drugih u vodi rastvorenih soli. Za smese organskih jedinjenja odgovarajući organski rastvarači kao pokretna faza.</a:t>
            </a:r>
          </a:p>
          <a:p>
            <a:pPr eaLnBrk="1" hangingPunct="1">
              <a:lnSpc>
                <a:spcPct val="80000"/>
              </a:lnSpc>
              <a:buFontTx/>
              <a:buNone/>
            </a:pPr>
            <a:endParaRPr lang="hr-HR" sz="2000" smtClean="0">
              <a:solidFill>
                <a:srgbClr val="000066"/>
              </a:solidFill>
            </a:endParaRPr>
          </a:p>
          <a:p>
            <a:pPr eaLnBrk="1" hangingPunct="1">
              <a:lnSpc>
                <a:spcPct val="80000"/>
              </a:lnSpc>
            </a:pPr>
            <a:r>
              <a:rPr lang="hr-HR" sz="2000" smtClean="0">
                <a:solidFill>
                  <a:srgbClr val="000066"/>
                </a:solidFill>
              </a:rPr>
              <a:t>Mala količina uzorka u maloj količini rastvarača (reda veličine mililitra).</a:t>
            </a:r>
            <a:endParaRPr lang="en-US" sz="2000" smtClean="0">
              <a:solidFill>
                <a:srgbClr val="000066"/>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424" y="602128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0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Fig24-1"/>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778000" y="134938"/>
            <a:ext cx="5864225" cy="6624637"/>
          </a:xfrm>
          <a:noFill/>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4408" y="587727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hr-HR" smtClean="0">
                <a:solidFill>
                  <a:srgbClr val="000066"/>
                </a:solidFill>
              </a:rPr>
              <a:t>Delovi tečnog hromatografa</a:t>
            </a:r>
            <a:endParaRPr lang="en-US" smtClean="0">
              <a:solidFill>
                <a:srgbClr val="000066"/>
              </a:solidFill>
            </a:endParaRPr>
          </a:p>
        </p:txBody>
      </p:sp>
      <p:pic>
        <p:nvPicPr>
          <p:cNvPr id="40963" name="Picture 4" descr="Sl3-1"/>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476250" y="1616075"/>
            <a:ext cx="8316913" cy="3686175"/>
          </a:xfrm>
          <a:noFill/>
        </p:spPr>
      </p:pic>
      <p:sp>
        <p:nvSpPr>
          <p:cNvPr id="40964" name="Text Box 6"/>
          <p:cNvSpPr txBox="1">
            <a:spLocks noChangeArrowheads="1"/>
          </p:cNvSpPr>
          <p:nvPr/>
        </p:nvSpPr>
        <p:spPr bwMode="auto">
          <a:xfrm>
            <a:off x="539750" y="5589588"/>
            <a:ext cx="82359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AutoNum type="arabicPeriod"/>
            </a:pPr>
            <a:r>
              <a:rPr lang="hr-HR">
                <a:solidFill>
                  <a:srgbClr val="000066"/>
                </a:solidFill>
              </a:rPr>
              <a:t>rezervoari rastvarača koji imaju funkciju pokretne faze, 2. mešač, 3. pumpa, </a:t>
            </a:r>
          </a:p>
          <a:p>
            <a:pPr eaLnBrk="1" hangingPunct="1"/>
            <a:r>
              <a:rPr lang="hr-HR">
                <a:solidFill>
                  <a:srgbClr val="000066"/>
                </a:solidFill>
              </a:rPr>
              <a:t>4. injekcioni sistem, 5. kolona u termostatskom prostoru, 6. detektor, 7. pisač, </a:t>
            </a:r>
          </a:p>
          <a:p>
            <a:pPr eaLnBrk="1" hangingPunct="1"/>
            <a:r>
              <a:rPr lang="hr-HR">
                <a:solidFill>
                  <a:srgbClr val="000066"/>
                </a:solidFill>
              </a:rPr>
              <a:t>8. kolektor</a:t>
            </a:r>
            <a:endParaRPr lang="en-US">
              <a:solidFill>
                <a:srgbClr val="000066"/>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70900" y="604758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135"/>
          <p:cNvGrpSpPr>
            <a:grpSpLocks/>
          </p:cNvGrpSpPr>
          <p:nvPr/>
        </p:nvGrpSpPr>
        <p:grpSpPr bwMode="auto">
          <a:xfrm>
            <a:off x="971550" y="2205038"/>
            <a:ext cx="7358063" cy="4465637"/>
            <a:chOff x="240" y="960"/>
            <a:chExt cx="5088" cy="3072"/>
          </a:xfrm>
        </p:grpSpPr>
        <p:sp>
          <p:nvSpPr>
            <p:cNvPr id="5124" name="Rectangle 19"/>
            <p:cNvSpPr>
              <a:spLocks noChangeArrowheads="1"/>
            </p:cNvSpPr>
            <p:nvPr/>
          </p:nvSpPr>
          <p:spPr bwMode="auto">
            <a:xfrm>
              <a:off x="2256" y="1200"/>
              <a:ext cx="3072" cy="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spcBef>
                  <a:spcPct val="20000"/>
                </a:spcBef>
              </a:pPr>
              <a:r>
                <a:rPr lang="hr-HR" sz="2000">
                  <a:solidFill>
                    <a:srgbClr val="000066"/>
                  </a:solidFill>
                </a:rPr>
                <a:t>H</a:t>
              </a:r>
              <a:r>
                <a:rPr lang="en-US" sz="2000">
                  <a:solidFill>
                    <a:srgbClr val="000066"/>
                  </a:solidFill>
                </a:rPr>
                <a:t>romatogram – </a:t>
              </a:r>
              <a:r>
                <a:rPr lang="hr-HR" sz="2000">
                  <a:solidFill>
                    <a:srgbClr val="000066"/>
                  </a:solidFill>
                </a:rPr>
                <a:t>Signal detektora u f-ji</a:t>
              </a:r>
              <a:r>
                <a:rPr lang="en-US" sz="2000">
                  <a:solidFill>
                    <a:srgbClr val="000066"/>
                  </a:solidFill>
                </a:rPr>
                <a:t> </a:t>
              </a:r>
              <a:r>
                <a:rPr lang="hr-HR" sz="2000">
                  <a:solidFill>
                    <a:srgbClr val="000066"/>
                  </a:solidFill>
                </a:rPr>
                <a:t>retencionog vremena ili zapremina</a:t>
              </a:r>
              <a:endParaRPr lang="en-US" sz="2000">
                <a:solidFill>
                  <a:srgbClr val="000066"/>
                </a:solidFill>
              </a:endParaRPr>
            </a:p>
          </p:txBody>
        </p:sp>
        <p:sp>
          <p:nvSpPr>
            <p:cNvPr id="5125" name="Line 21"/>
            <p:cNvSpPr>
              <a:spLocks noChangeShapeType="1"/>
            </p:cNvSpPr>
            <p:nvPr/>
          </p:nvSpPr>
          <p:spPr bwMode="auto">
            <a:xfrm>
              <a:off x="2462" y="2060"/>
              <a:ext cx="0" cy="110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126" name="Line 22"/>
            <p:cNvSpPr>
              <a:spLocks noChangeShapeType="1"/>
            </p:cNvSpPr>
            <p:nvPr/>
          </p:nvSpPr>
          <p:spPr bwMode="auto">
            <a:xfrm flipV="1">
              <a:off x="2462" y="3169"/>
              <a:ext cx="2819"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127" name="Text Box 23"/>
            <p:cNvSpPr txBox="1">
              <a:spLocks noChangeArrowheads="1"/>
            </p:cNvSpPr>
            <p:nvPr/>
          </p:nvSpPr>
          <p:spPr bwMode="auto">
            <a:xfrm>
              <a:off x="3470" y="3307"/>
              <a:ext cx="142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hr-HR">
                  <a:solidFill>
                    <a:srgbClr val="000066"/>
                  </a:solidFill>
                  <a:latin typeface="Times New Roman" pitchFamily="18" charset="0"/>
                </a:rPr>
                <a:t>Vreme ili zapremina</a:t>
              </a:r>
              <a:endParaRPr lang="en-US">
                <a:solidFill>
                  <a:srgbClr val="000066"/>
                </a:solidFill>
                <a:latin typeface="Times New Roman" pitchFamily="18" charset="0"/>
              </a:endParaRPr>
            </a:p>
          </p:txBody>
        </p:sp>
        <p:sp>
          <p:nvSpPr>
            <p:cNvPr id="5128" name="Text Box 24"/>
            <p:cNvSpPr txBox="1">
              <a:spLocks noChangeArrowheads="1"/>
            </p:cNvSpPr>
            <p:nvPr/>
          </p:nvSpPr>
          <p:spPr bwMode="auto">
            <a:xfrm rot="-5400000">
              <a:off x="1760" y="2335"/>
              <a:ext cx="115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solidFill>
                    <a:srgbClr val="000066"/>
                  </a:solidFill>
                  <a:latin typeface="Times New Roman" pitchFamily="18" charset="0"/>
                </a:rPr>
                <a:t>Signal</a:t>
              </a:r>
              <a:r>
                <a:rPr lang="hr-HR">
                  <a:solidFill>
                    <a:srgbClr val="000066"/>
                  </a:solidFill>
                  <a:latin typeface="Times New Roman" pitchFamily="18" charset="0"/>
                </a:rPr>
                <a:t> detektora</a:t>
              </a:r>
              <a:endParaRPr lang="en-US">
                <a:solidFill>
                  <a:srgbClr val="000066"/>
                </a:solidFill>
                <a:latin typeface="Times New Roman" pitchFamily="18" charset="0"/>
              </a:endParaRPr>
            </a:p>
          </p:txBody>
        </p:sp>
        <p:sp>
          <p:nvSpPr>
            <p:cNvPr id="5129" name="Line 25"/>
            <p:cNvSpPr>
              <a:spLocks noChangeShapeType="1"/>
            </p:cNvSpPr>
            <p:nvPr/>
          </p:nvSpPr>
          <p:spPr bwMode="auto">
            <a:xfrm>
              <a:off x="2462" y="3134"/>
              <a:ext cx="105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130" name="Line 26"/>
            <p:cNvSpPr>
              <a:spLocks noChangeShapeType="1"/>
            </p:cNvSpPr>
            <p:nvPr/>
          </p:nvSpPr>
          <p:spPr bwMode="auto">
            <a:xfrm flipV="1">
              <a:off x="3514" y="2233"/>
              <a:ext cx="226" cy="90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131" name="Line 27"/>
            <p:cNvSpPr>
              <a:spLocks noChangeShapeType="1"/>
            </p:cNvSpPr>
            <p:nvPr/>
          </p:nvSpPr>
          <p:spPr bwMode="auto">
            <a:xfrm>
              <a:off x="3740" y="2233"/>
              <a:ext cx="188" cy="90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132" name="Line 28"/>
            <p:cNvSpPr>
              <a:spLocks noChangeShapeType="1"/>
            </p:cNvSpPr>
            <p:nvPr/>
          </p:nvSpPr>
          <p:spPr bwMode="auto">
            <a:xfrm>
              <a:off x="3928" y="3134"/>
              <a:ext cx="1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133" name="Line 29"/>
            <p:cNvSpPr>
              <a:spLocks noChangeShapeType="1"/>
            </p:cNvSpPr>
            <p:nvPr/>
          </p:nvSpPr>
          <p:spPr bwMode="auto">
            <a:xfrm flipV="1">
              <a:off x="4116" y="2233"/>
              <a:ext cx="150" cy="90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134" name="Line 30"/>
            <p:cNvSpPr>
              <a:spLocks noChangeShapeType="1"/>
            </p:cNvSpPr>
            <p:nvPr/>
          </p:nvSpPr>
          <p:spPr bwMode="auto">
            <a:xfrm>
              <a:off x="4266" y="2233"/>
              <a:ext cx="188" cy="90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135" name="Line 31"/>
            <p:cNvSpPr>
              <a:spLocks noChangeShapeType="1"/>
            </p:cNvSpPr>
            <p:nvPr/>
          </p:nvSpPr>
          <p:spPr bwMode="auto">
            <a:xfrm>
              <a:off x="4454" y="3134"/>
              <a:ext cx="71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136" name="Text Box 32"/>
            <p:cNvSpPr txBox="1">
              <a:spLocks noChangeArrowheads="1"/>
            </p:cNvSpPr>
            <p:nvPr/>
          </p:nvSpPr>
          <p:spPr bwMode="auto">
            <a:xfrm>
              <a:off x="3627" y="2059"/>
              <a:ext cx="215"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a:solidFill>
                    <a:srgbClr val="000066"/>
                  </a:solidFill>
                  <a:latin typeface="Times New Roman" pitchFamily="18" charset="0"/>
                </a:rPr>
                <a:t>1</a:t>
              </a:r>
            </a:p>
          </p:txBody>
        </p:sp>
        <p:sp>
          <p:nvSpPr>
            <p:cNvPr id="5137" name="Text Box 33"/>
            <p:cNvSpPr txBox="1">
              <a:spLocks noChangeArrowheads="1"/>
            </p:cNvSpPr>
            <p:nvPr/>
          </p:nvSpPr>
          <p:spPr bwMode="auto">
            <a:xfrm>
              <a:off x="4191" y="2059"/>
              <a:ext cx="215"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a:solidFill>
                    <a:srgbClr val="000066"/>
                  </a:solidFill>
                  <a:latin typeface="Times New Roman" pitchFamily="18" charset="0"/>
                </a:rPr>
                <a:t>2</a:t>
              </a:r>
            </a:p>
          </p:txBody>
        </p:sp>
        <p:sp>
          <p:nvSpPr>
            <p:cNvPr id="5138" name="Rectangle 34"/>
            <p:cNvSpPr>
              <a:spLocks noChangeArrowheads="1"/>
            </p:cNvSpPr>
            <p:nvPr/>
          </p:nvSpPr>
          <p:spPr bwMode="auto">
            <a:xfrm>
              <a:off x="864" y="1728"/>
              <a:ext cx="576" cy="1488"/>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5139" name="Oval 35"/>
            <p:cNvSpPr>
              <a:spLocks noChangeArrowheads="1"/>
            </p:cNvSpPr>
            <p:nvPr/>
          </p:nvSpPr>
          <p:spPr bwMode="auto">
            <a:xfrm>
              <a:off x="1008" y="1824"/>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40" name="Oval 36"/>
            <p:cNvSpPr>
              <a:spLocks noChangeArrowheads="1"/>
            </p:cNvSpPr>
            <p:nvPr/>
          </p:nvSpPr>
          <p:spPr bwMode="auto">
            <a:xfrm>
              <a:off x="1104" y="1920"/>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41" name="Oval 37"/>
            <p:cNvSpPr>
              <a:spLocks noChangeArrowheads="1"/>
            </p:cNvSpPr>
            <p:nvPr/>
          </p:nvSpPr>
          <p:spPr bwMode="auto">
            <a:xfrm>
              <a:off x="1200" y="2016"/>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42" name="Oval 38"/>
            <p:cNvSpPr>
              <a:spLocks noChangeArrowheads="1"/>
            </p:cNvSpPr>
            <p:nvPr/>
          </p:nvSpPr>
          <p:spPr bwMode="auto">
            <a:xfrm>
              <a:off x="960" y="1968"/>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43" name="Oval 39"/>
            <p:cNvSpPr>
              <a:spLocks noChangeArrowheads="1"/>
            </p:cNvSpPr>
            <p:nvPr/>
          </p:nvSpPr>
          <p:spPr bwMode="auto">
            <a:xfrm>
              <a:off x="1056" y="2112"/>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44" name="Oval 40"/>
            <p:cNvSpPr>
              <a:spLocks noChangeArrowheads="1"/>
            </p:cNvSpPr>
            <p:nvPr/>
          </p:nvSpPr>
          <p:spPr bwMode="auto">
            <a:xfrm>
              <a:off x="1200" y="2208"/>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45" name="Oval 41"/>
            <p:cNvSpPr>
              <a:spLocks noChangeArrowheads="1"/>
            </p:cNvSpPr>
            <p:nvPr/>
          </p:nvSpPr>
          <p:spPr bwMode="auto">
            <a:xfrm>
              <a:off x="960" y="2208"/>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46" name="Oval 42"/>
            <p:cNvSpPr>
              <a:spLocks noChangeArrowheads="1"/>
            </p:cNvSpPr>
            <p:nvPr/>
          </p:nvSpPr>
          <p:spPr bwMode="auto">
            <a:xfrm>
              <a:off x="1056" y="2304"/>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47" name="Oval 43"/>
            <p:cNvSpPr>
              <a:spLocks noChangeArrowheads="1"/>
            </p:cNvSpPr>
            <p:nvPr/>
          </p:nvSpPr>
          <p:spPr bwMode="auto">
            <a:xfrm>
              <a:off x="1152" y="2352"/>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48" name="Oval 44"/>
            <p:cNvSpPr>
              <a:spLocks noChangeArrowheads="1"/>
            </p:cNvSpPr>
            <p:nvPr/>
          </p:nvSpPr>
          <p:spPr bwMode="auto">
            <a:xfrm>
              <a:off x="912" y="2352"/>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49" name="Oval 45"/>
            <p:cNvSpPr>
              <a:spLocks noChangeArrowheads="1"/>
            </p:cNvSpPr>
            <p:nvPr/>
          </p:nvSpPr>
          <p:spPr bwMode="auto">
            <a:xfrm>
              <a:off x="1104" y="2496"/>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50" name="Oval 46"/>
            <p:cNvSpPr>
              <a:spLocks noChangeArrowheads="1"/>
            </p:cNvSpPr>
            <p:nvPr/>
          </p:nvSpPr>
          <p:spPr bwMode="auto">
            <a:xfrm>
              <a:off x="1200" y="2592"/>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51" name="Oval 47"/>
            <p:cNvSpPr>
              <a:spLocks noChangeArrowheads="1"/>
            </p:cNvSpPr>
            <p:nvPr/>
          </p:nvSpPr>
          <p:spPr bwMode="auto">
            <a:xfrm>
              <a:off x="1296" y="2688"/>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52" name="Oval 48"/>
            <p:cNvSpPr>
              <a:spLocks noChangeArrowheads="1"/>
            </p:cNvSpPr>
            <p:nvPr/>
          </p:nvSpPr>
          <p:spPr bwMode="auto">
            <a:xfrm>
              <a:off x="1056" y="2640"/>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53" name="Oval 49"/>
            <p:cNvSpPr>
              <a:spLocks noChangeArrowheads="1"/>
            </p:cNvSpPr>
            <p:nvPr/>
          </p:nvSpPr>
          <p:spPr bwMode="auto">
            <a:xfrm>
              <a:off x="1152" y="2784"/>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54" name="Oval 50"/>
            <p:cNvSpPr>
              <a:spLocks noChangeArrowheads="1"/>
            </p:cNvSpPr>
            <p:nvPr/>
          </p:nvSpPr>
          <p:spPr bwMode="auto">
            <a:xfrm>
              <a:off x="1296" y="2880"/>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55" name="Oval 51"/>
            <p:cNvSpPr>
              <a:spLocks noChangeArrowheads="1"/>
            </p:cNvSpPr>
            <p:nvPr/>
          </p:nvSpPr>
          <p:spPr bwMode="auto">
            <a:xfrm>
              <a:off x="1056" y="2880"/>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56" name="Oval 52"/>
            <p:cNvSpPr>
              <a:spLocks noChangeArrowheads="1"/>
            </p:cNvSpPr>
            <p:nvPr/>
          </p:nvSpPr>
          <p:spPr bwMode="auto">
            <a:xfrm>
              <a:off x="1152" y="2976"/>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57" name="Oval 53"/>
            <p:cNvSpPr>
              <a:spLocks noChangeArrowheads="1"/>
            </p:cNvSpPr>
            <p:nvPr/>
          </p:nvSpPr>
          <p:spPr bwMode="auto">
            <a:xfrm>
              <a:off x="1248" y="3024"/>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58" name="Oval 54"/>
            <p:cNvSpPr>
              <a:spLocks noChangeArrowheads="1"/>
            </p:cNvSpPr>
            <p:nvPr/>
          </p:nvSpPr>
          <p:spPr bwMode="auto">
            <a:xfrm>
              <a:off x="1008" y="3024"/>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59" name="Oval 55"/>
            <p:cNvSpPr>
              <a:spLocks noChangeArrowheads="1"/>
            </p:cNvSpPr>
            <p:nvPr/>
          </p:nvSpPr>
          <p:spPr bwMode="auto">
            <a:xfrm>
              <a:off x="1104" y="1776"/>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60" name="Oval 56"/>
            <p:cNvSpPr>
              <a:spLocks noChangeArrowheads="1"/>
            </p:cNvSpPr>
            <p:nvPr/>
          </p:nvSpPr>
          <p:spPr bwMode="auto">
            <a:xfrm>
              <a:off x="1200" y="1872"/>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61" name="Oval 57"/>
            <p:cNvSpPr>
              <a:spLocks noChangeArrowheads="1"/>
            </p:cNvSpPr>
            <p:nvPr/>
          </p:nvSpPr>
          <p:spPr bwMode="auto">
            <a:xfrm>
              <a:off x="1296" y="1968"/>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62" name="Oval 58"/>
            <p:cNvSpPr>
              <a:spLocks noChangeArrowheads="1"/>
            </p:cNvSpPr>
            <p:nvPr/>
          </p:nvSpPr>
          <p:spPr bwMode="auto">
            <a:xfrm>
              <a:off x="1056" y="1920"/>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63" name="Oval 59"/>
            <p:cNvSpPr>
              <a:spLocks noChangeArrowheads="1"/>
            </p:cNvSpPr>
            <p:nvPr/>
          </p:nvSpPr>
          <p:spPr bwMode="auto">
            <a:xfrm>
              <a:off x="1152" y="2064"/>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64" name="Oval 60"/>
            <p:cNvSpPr>
              <a:spLocks noChangeArrowheads="1"/>
            </p:cNvSpPr>
            <p:nvPr/>
          </p:nvSpPr>
          <p:spPr bwMode="auto">
            <a:xfrm>
              <a:off x="1296" y="2160"/>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65" name="Oval 61"/>
            <p:cNvSpPr>
              <a:spLocks noChangeArrowheads="1"/>
            </p:cNvSpPr>
            <p:nvPr/>
          </p:nvSpPr>
          <p:spPr bwMode="auto">
            <a:xfrm>
              <a:off x="1056" y="2160"/>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66" name="Oval 62"/>
            <p:cNvSpPr>
              <a:spLocks noChangeArrowheads="1"/>
            </p:cNvSpPr>
            <p:nvPr/>
          </p:nvSpPr>
          <p:spPr bwMode="auto">
            <a:xfrm>
              <a:off x="1152" y="2256"/>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67" name="Oval 63"/>
            <p:cNvSpPr>
              <a:spLocks noChangeArrowheads="1"/>
            </p:cNvSpPr>
            <p:nvPr/>
          </p:nvSpPr>
          <p:spPr bwMode="auto">
            <a:xfrm>
              <a:off x="1248" y="2304"/>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68" name="Oval 64"/>
            <p:cNvSpPr>
              <a:spLocks noChangeArrowheads="1"/>
            </p:cNvSpPr>
            <p:nvPr/>
          </p:nvSpPr>
          <p:spPr bwMode="auto">
            <a:xfrm>
              <a:off x="1008" y="2304"/>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69" name="Oval 65"/>
            <p:cNvSpPr>
              <a:spLocks noChangeArrowheads="1"/>
            </p:cNvSpPr>
            <p:nvPr/>
          </p:nvSpPr>
          <p:spPr bwMode="auto">
            <a:xfrm>
              <a:off x="960" y="2256"/>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70" name="Oval 66"/>
            <p:cNvSpPr>
              <a:spLocks noChangeArrowheads="1"/>
            </p:cNvSpPr>
            <p:nvPr/>
          </p:nvSpPr>
          <p:spPr bwMode="auto">
            <a:xfrm>
              <a:off x="1056" y="2352"/>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71" name="Oval 67"/>
            <p:cNvSpPr>
              <a:spLocks noChangeArrowheads="1"/>
            </p:cNvSpPr>
            <p:nvPr/>
          </p:nvSpPr>
          <p:spPr bwMode="auto">
            <a:xfrm>
              <a:off x="1152" y="2448"/>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72" name="Oval 68"/>
            <p:cNvSpPr>
              <a:spLocks noChangeArrowheads="1"/>
            </p:cNvSpPr>
            <p:nvPr/>
          </p:nvSpPr>
          <p:spPr bwMode="auto">
            <a:xfrm>
              <a:off x="912" y="2400"/>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73" name="Oval 69"/>
            <p:cNvSpPr>
              <a:spLocks noChangeArrowheads="1"/>
            </p:cNvSpPr>
            <p:nvPr/>
          </p:nvSpPr>
          <p:spPr bwMode="auto">
            <a:xfrm>
              <a:off x="1008" y="2544"/>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74" name="Oval 70"/>
            <p:cNvSpPr>
              <a:spLocks noChangeArrowheads="1"/>
            </p:cNvSpPr>
            <p:nvPr/>
          </p:nvSpPr>
          <p:spPr bwMode="auto">
            <a:xfrm>
              <a:off x="1152" y="2640"/>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75" name="Oval 71"/>
            <p:cNvSpPr>
              <a:spLocks noChangeArrowheads="1"/>
            </p:cNvSpPr>
            <p:nvPr/>
          </p:nvSpPr>
          <p:spPr bwMode="auto">
            <a:xfrm>
              <a:off x="912" y="2640"/>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76" name="Oval 72"/>
            <p:cNvSpPr>
              <a:spLocks noChangeArrowheads="1"/>
            </p:cNvSpPr>
            <p:nvPr/>
          </p:nvSpPr>
          <p:spPr bwMode="auto">
            <a:xfrm>
              <a:off x="1008" y="2736"/>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77" name="Oval 73"/>
            <p:cNvSpPr>
              <a:spLocks noChangeArrowheads="1"/>
            </p:cNvSpPr>
            <p:nvPr/>
          </p:nvSpPr>
          <p:spPr bwMode="auto">
            <a:xfrm>
              <a:off x="1104" y="2784"/>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78" name="Oval 74"/>
            <p:cNvSpPr>
              <a:spLocks noChangeArrowheads="1"/>
            </p:cNvSpPr>
            <p:nvPr/>
          </p:nvSpPr>
          <p:spPr bwMode="auto">
            <a:xfrm>
              <a:off x="864" y="2784"/>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79" name="Oval 75"/>
            <p:cNvSpPr>
              <a:spLocks noChangeArrowheads="1"/>
            </p:cNvSpPr>
            <p:nvPr/>
          </p:nvSpPr>
          <p:spPr bwMode="auto">
            <a:xfrm>
              <a:off x="1104" y="2064"/>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80" name="Oval 76"/>
            <p:cNvSpPr>
              <a:spLocks noChangeArrowheads="1"/>
            </p:cNvSpPr>
            <p:nvPr/>
          </p:nvSpPr>
          <p:spPr bwMode="auto">
            <a:xfrm>
              <a:off x="1200" y="2160"/>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81" name="Oval 77"/>
            <p:cNvSpPr>
              <a:spLocks noChangeArrowheads="1"/>
            </p:cNvSpPr>
            <p:nvPr/>
          </p:nvSpPr>
          <p:spPr bwMode="auto">
            <a:xfrm>
              <a:off x="1296" y="2256"/>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82" name="Oval 78"/>
            <p:cNvSpPr>
              <a:spLocks noChangeArrowheads="1"/>
            </p:cNvSpPr>
            <p:nvPr/>
          </p:nvSpPr>
          <p:spPr bwMode="auto">
            <a:xfrm>
              <a:off x="1056" y="2208"/>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83" name="Oval 79"/>
            <p:cNvSpPr>
              <a:spLocks noChangeArrowheads="1"/>
            </p:cNvSpPr>
            <p:nvPr/>
          </p:nvSpPr>
          <p:spPr bwMode="auto">
            <a:xfrm>
              <a:off x="1152" y="2352"/>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84" name="Oval 80"/>
            <p:cNvSpPr>
              <a:spLocks noChangeArrowheads="1"/>
            </p:cNvSpPr>
            <p:nvPr/>
          </p:nvSpPr>
          <p:spPr bwMode="auto">
            <a:xfrm>
              <a:off x="1296" y="2448"/>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85" name="Oval 81"/>
            <p:cNvSpPr>
              <a:spLocks noChangeArrowheads="1"/>
            </p:cNvSpPr>
            <p:nvPr/>
          </p:nvSpPr>
          <p:spPr bwMode="auto">
            <a:xfrm>
              <a:off x="1056" y="2448"/>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86" name="Oval 82"/>
            <p:cNvSpPr>
              <a:spLocks noChangeArrowheads="1"/>
            </p:cNvSpPr>
            <p:nvPr/>
          </p:nvSpPr>
          <p:spPr bwMode="auto">
            <a:xfrm>
              <a:off x="1152" y="2544"/>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87" name="Oval 83"/>
            <p:cNvSpPr>
              <a:spLocks noChangeArrowheads="1"/>
            </p:cNvSpPr>
            <p:nvPr/>
          </p:nvSpPr>
          <p:spPr bwMode="auto">
            <a:xfrm>
              <a:off x="1248" y="2592"/>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88" name="Oval 84"/>
            <p:cNvSpPr>
              <a:spLocks noChangeArrowheads="1"/>
            </p:cNvSpPr>
            <p:nvPr/>
          </p:nvSpPr>
          <p:spPr bwMode="auto">
            <a:xfrm>
              <a:off x="1008" y="2592"/>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89" name="Oval 85"/>
            <p:cNvSpPr>
              <a:spLocks noChangeArrowheads="1"/>
            </p:cNvSpPr>
            <p:nvPr/>
          </p:nvSpPr>
          <p:spPr bwMode="auto">
            <a:xfrm>
              <a:off x="960" y="2496"/>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90" name="Oval 86"/>
            <p:cNvSpPr>
              <a:spLocks noChangeArrowheads="1"/>
            </p:cNvSpPr>
            <p:nvPr/>
          </p:nvSpPr>
          <p:spPr bwMode="auto">
            <a:xfrm>
              <a:off x="1056" y="2592"/>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91" name="Oval 87"/>
            <p:cNvSpPr>
              <a:spLocks noChangeArrowheads="1"/>
            </p:cNvSpPr>
            <p:nvPr/>
          </p:nvSpPr>
          <p:spPr bwMode="auto">
            <a:xfrm>
              <a:off x="1152" y="2688"/>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92" name="Oval 88"/>
            <p:cNvSpPr>
              <a:spLocks noChangeArrowheads="1"/>
            </p:cNvSpPr>
            <p:nvPr/>
          </p:nvSpPr>
          <p:spPr bwMode="auto">
            <a:xfrm>
              <a:off x="912" y="2640"/>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93" name="Oval 89"/>
            <p:cNvSpPr>
              <a:spLocks noChangeArrowheads="1"/>
            </p:cNvSpPr>
            <p:nvPr/>
          </p:nvSpPr>
          <p:spPr bwMode="auto">
            <a:xfrm>
              <a:off x="1008" y="2784"/>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94" name="Oval 90"/>
            <p:cNvSpPr>
              <a:spLocks noChangeArrowheads="1"/>
            </p:cNvSpPr>
            <p:nvPr/>
          </p:nvSpPr>
          <p:spPr bwMode="auto">
            <a:xfrm>
              <a:off x="1248" y="2784"/>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95" name="Oval 91"/>
            <p:cNvSpPr>
              <a:spLocks noChangeArrowheads="1"/>
            </p:cNvSpPr>
            <p:nvPr/>
          </p:nvSpPr>
          <p:spPr bwMode="auto">
            <a:xfrm>
              <a:off x="912" y="2880"/>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96" name="Oval 92"/>
            <p:cNvSpPr>
              <a:spLocks noChangeArrowheads="1"/>
            </p:cNvSpPr>
            <p:nvPr/>
          </p:nvSpPr>
          <p:spPr bwMode="auto">
            <a:xfrm>
              <a:off x="1008" y="2976"/>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97" name="Oval 93"/>
            <p:cNvSpPr>
              <a:spLocks noChangeArrowheads="1"/>
            </p:cNvSpPr>
            <p:nvPr/>
          </p:nvSpPr>
          <p:spPr bwMode="auto">
            <a:xfrm>
              <a:off x="1104" y="3024"/>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98" name="Oval 94"/>
            <p:cNvSpPr>
              <a:spLocks noChangeArrowheads="1"/>
            </p:cNvSpPr>
            <p:nvPr/>
          </p:nvSpPr>
          <p:spPr bwMode="auto">
            <a:xfrm>
              <a:off x="864" y="3024"/>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199" name="Oval 95"/>
            <p:cNvSpPr>
              <a:spLocks noChangeArrowheads="1"/>
            </p:cNvSpPr>
            <p:nvPr/>
          </p:nvSpPr>
          <p:spPr bwMode="auto">
            <a:xfrm>
              <a:off x="912" y="1776"/>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200" name="Oval 96"/>
            <p:cNvSpPr>
              <a:spLocks noChangeArrowheads="1"/>
            </p:cNvSpPr>
            <p:nvPr/>
          </p:nvSpPr>
          <p:spPr bwMode="auto">
            <a:xfrm>
              <a:off x="1008" y="1872"/>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201" name="Oval 97"/>
            <p:cNvSpPr>
              <a:spLocks noChangeArrowheads="1"/>
            </p:cNvSpPr>
            <p:nvPr/>
          </p:nvSpPr>
          <p:spPr bwMode="auto">
            <a:xfrm>
              <a:off x="1104" y="1968"/>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202" name="Oval 98"/>
            <p:cNvSpPr>
              <a:spLocks noChangeArrowheads="1"/>
            </p:cNvSpPr>
            <p:nvPr/>
          </p:nvSpPr>
          <p:spPr bwMode="auto">
            <a:xfrm>
              <a:off x="864" y="1920"/>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203" name="Oval 99"/>
            <p:cNvSpPr>
              <a:spLocks noChangeArrowheads="1"/>
            </p:cNvSpPr>
            <p:nvPr/>
          </p:nvSpPr>
          <p:spPr bwMode="auto">
            <a:xfrm>
              <a:off x="960" y="2064"/>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204" name="Oval 100"/>
            <p:cNvSpPr>
              <a:spLocks noChangeArrowheads="1"/>
            </p:cNvSpPr>
            <p:nvPr/>
          </p:nvSpPr>
          <p:spPr bwMode="auto">
            <a:xfrm>
              <a:off x="1104" y="2160"/>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205" name="Oval 101"/>
            <p:cNvSpPr>
              <a:spLocks noChangeArrowheads="1"/>
            </p:cNvSpPr>
            <p:nvPr/>
          </p:nvSpPr>
          <p:spPr bwMode="auto">
            <a:xfrm>
              <a:off x="864" y="2160"/>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206" name="Oval 102"/>
            <p:cNvSpPr>
              <a:spLocks noChangeArrowheads="1"/>
            </p:cNvSpPr>
            <p:nvPr/>
          </p:nvSpPr>
          <p:spPr bwMode="auto">
            <a:xfrm>
              <a:off x="960" y="2256"/>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207" name="Oval 103"/>
            <p:cNvSpPr>
              <a:spLocks noChangeArrowheads="1"/>
            </p:cNvSpPr>
            <p:nvPr/>
          </p:nvSpPr>
          <p:spPr bwMode="auto">
            <a:xfrm>
              <a:off x="1056" y="2304"/>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208" name="Oval 104"/>
            <p:cNvSpPr>
              <a:spLocks noChangeArrowheads="1"/>
            </p:cNvSpPr>
            <p:nvPr/>
          </p:nvSpPr>
          <p:spPr bwMode="auto">
            <a:xfrm>
              <a:off x="1296" y="1824"/>
              <a:ext cx="96" cy="144"/>
            </a:xfrm>
            <a:prstGeom prst="ellipse">
              <a:avLst/>
            </a:prstGeom>
            <a:solidFill>
              <a:schemeClr val="accent2"/>
            </a:solidFill>
            <a:ln w="12700">
              <a:solidFill>
                <a:schemeClr val="tx1"/>
              </a:solidFill>
              <a:round/>
              <a:headEnd type="none" w="sm" len="sm"/>
              <a:tailEnd type="none" w="sm" len="sm"/>
            </a:ln>
          </p:spPr>
          <p:txBody>
            <a:bodyPr wrap="none" anchor="ctr"/>
            <a:lstStyle/>
            <a:p>
              <a:endParaRPr lang="en-US"/>
            </a:p>
          </p:txBody>
        </p:sp>
        <p:sp>
          <p:nvSpPr>
            <p:cNvPr id="5209" name="AutoShape 105"/>
            <p:cNvSpPr>
              <a:spLocks noChangeArrowheads="1"/>
            </p:cNvSpPr>
            <p:nvPr/>
          </p:nvSpPr>
          <p:spPr bwMode="auto">
            <a:xfrm rot="2534783">
              <a:off x="240" y="960"/>
              <a:ext cx="432" cy="480"/>
            </a:xfrm>
            <a:prstGeom prst="can">
              <a:avLst>
                <a:gd name="adj" fmla="val 27778"/>
              </a:avLst>
            </a:prstGeom>
            <a:solidFill>
              <a:schemeClr val="accent1"/>
            </a:solidFill>
            <a:ln w="12700">
              <a:solidFill>
                <a:schemeClr val="tx1"/>
              </a:solidFill>
              <a:round/>
              <a:headEnd type="none" w="sm" len="sm"/>
              <a:tailEnd type="none" w="sm" len="sm"/>
            </a:ln>
          </p:spPr>
          <p:txBody>
            <a:bodyPr wrap="none" anchor="ctr"/>
            <a:lstStyle/>
            <a:p>
              <a:endParaRPr lang="en-US"/>
            </a:p>
          </p:txBody>
        </p:sp>
        <p:sp>
          <p:nvSpPr>
            <p:cNvPr id="5210" name="AutoShape 106"/>
            <p:cNvSpPr>
              <a:spLocks noChangeArrowheads="1"/>
            </p:cNvSpPr>
            <p:nvPr/>
          </p:nvSpPr>
          <p:spPr bwMode="auto">
            <a:xfrm rot="2516850">
              <a:off x="336" y="1152"/>
              <a:ext cx="144" cy="144"/>
            </a:xfrm>
            <a:prstGeom prst="triangle">
              <a:avLst>
                <a:gd name="adj" fmla="val 50000"/>
              </a:avLst>
            </a:prstGeom>
            <a:solidFill>
              <a:srgbClr val="FFFF00"/>
            </a:solidFill>
            <a:ln w="12700">
              <a:solidFill>
                <a:schemeClr val="tx1"/>
              </a:solidFill>
              <a:miter lim="800000"/>
              <a:headEnd type="none" w="sm" len="sm"/>
              <a:tailEnd type="none" w="sm" len="sm"/>
            </a:ln>
          </p:spPr>
          <p:txBody>
            <a:bodyPr wrap="none" anchor="ctr"/>
            <a:lstStyle/>
            <a:p>
              <a:endParaRPr lang="en-US"/>
            </a:p>
          </p:txBody>
        </p:sp>
        <p:sp>
          <p:nvSpPr>
            <p:cNvPr id="5211" name="AutoShape 107"/>
            <p:cNvSpPr>
              <a:spLocks noChangeArrowheads="1"/>
            </p:cNvSpPr>
            <p:nvPr/>
          </p:nvSpPr>
          <p:spPr bwMode="auto">
            <a:xfrm rot="2534568">
              <a:off x="768" y="1008"/>
              <a:ext cx="192" cy="192"/>
            </a:xfrm>
            <a:prstGeom prst="diamond">
              <a:avLst/>
            </a:prstGeom>
            <a:solidFill>
              <a:srgbClr val="FF0000"/>
            </a:solidFill>
            <a:ln w="12700">
              <a:solidFill>
                <a:schemeClr val="tx1"/>
              </a:solidFill>
              <a:miter lim="800000"/>
              <a:headEnd type="none" w="sm" len="sm"/>
              <a:tailEnd type="none" w="sm" len="sm"/>
            </a:ln>
          </p:spPr>
          <p:txBody>
            <a:bodyPr wrap="none" anchor="ctr"/>
            <a:lstStyle/>
            <a:p>
              <a:endParaRPr lang="en-US"/>
            </a:p>
          </p:txBody>
        </p:sp>
        <p:sp>
          <p:nvSpPr>
            <p:cNvPr id="5212" name="AutoShape 108"/>
            <p:cNvSpPr>
              <a:spLocks noChangeArrowheads="1"/>
            </p:cNvSpPr>
            <p:nvPr/>
          </p:nvSpPr>
          <p:spPr bwMode="auto">
            <a:xfrm rot="2516850">
              <a:off x="480" y="1104"/>
              <a:ext cx="144" cy="144"/>
            </a:xfrm>
            <a:prstGeom prst="triangle">
              <a:avLst>
                <a:gd name="adj" fmla="val 50000"/>
              </a:avLst>
            </a:prstGeom>
            <a:solidFill>
              <a:srgbClr val="FFFF00"/>
            </a:solidFill>
            <a:ln w="12700">
              <a:solidFill>
                <a:schemeClr val="tx1"/>
              </a:solidFill>
              <a:miter lim="800000"/>
              <a:headEnd type="none" w="sm" len="sm"/>
              <a:tailEnd type="none" w="sm" len="sm"/>
            </a:ln>
          </p:spPr>
          <p:txBody>
            <a:bodyPr wrap="none" anchor="ctr"/>
            <a:lstStyle/>
            <a:p>
              <a:endParaRPr lang="en-US"/>
            </a:p>
          </p:txBody>
        </p:sp>
        <p:sp>
          <p:nvSpPr>
            <p:cNvPr id="5213" name="AutoShape 109"/>
            <p:cNvSpPr>
              <a:spLocks noChangeArrowheads="1"/>
            </p:cNvSpPr>
            <p:nvPr/>
          </p:nvSpPr>
          <p:spPr bwMode="auto">
            <a:xfrm rot="2534568">
              <a:off x="240" y="1056"/>
              <a:ext cx="192" cy="192"/>
            </a:xfrm>
            <a:prstGeom prst="diamond">
              <a:avLst/>
            </a:prstGeom>
            <a:solidFill>
              <a:srgbClr val="FF0000"/>
            </a:solidFill>
            <a:ln w="12700">
              <a:solidFill>
                <a:schemeClr val="tx1"/>
              </a:solidFill>
              <a:miter lim="800000"/>
              <a:headEnd type="none" w="sm" len="sm"/>
              <a:tailEnd type="none" w="sm" len="sm"/>
            </a:ln>
          </p:spPr>
          <p:txBody>
            <a:bodyPr wrap="none" anchor="ctr"/>
            <a:lstStyle/>
            <a:p>
              <a:endParaRPr lang="en-US"/>
            </a:p>
          </p:txBody>
        </p:sp>
        <p:sp>
          <p:nvSpPr>
            <p:cNvPr id="5214" name="AutoShape 110"/>
            <p:cNvSpPr>
              <a:spLocks noChangeArrowheads="1"/>
            </p:cNvSpPr>
            <p:nvPr/>
          </p:nvSpPr>
          <p:spPr bwMode="auto">
            <a:xfrm rot="2534568">
              <a:off x="336" y="1248"/>
              <a:ext cx="192" cy="192"/>
            </a:xfrm>
            <a:prstGeom prst="diamond">
              <a:avLst/>
            </a:prstGeom>
            <a:solidFill>
              <a:srgbClr val="FF0000"/>
            </a:solidFill>
            <a:ln w="12700">
              <a:solidFill>
                <a:schemeClr val="tx1"/>
              </a:solidFill>
              <a:miter lim="800000"/>
              <a:headEnd type="none" w="sm" len="sm"/>
              <a:tailEnd type="none" w="sm" len="sm"/>
            </a:ln>
          </p:spPr>
          <p:txBody>
            <a:bodyPr wrap="none" anchor="ctr"/>
            <a:lstStyle/>
            <a:p>
              <a:endParaRPr lang="en-US"/>
            </a:p>
          </p:txBody>
        </p:sp>
        <p:sp>
          <p:nvSpPr>
            <p:cNvPr id="5215" name="AutoShape 111"/>
            <p:cNvSpPr>
              <a:spLocks noChangeArrowheads="1"/>
            </p:cNvSpPr>
            <p:nvPr/>
          </p:nvSpPr>
          <p:spPr bwMode="auto">
            <a:xfrm rot="2516850">
              <a:off x="1056" y="2352"/>
              <a:ext cx="144" cy="144"/>
            </a:xfrm>
            <a:prstGeom prst="triangle">
              <a:avLst>
                <a:gd name="adj" fmla="val 50000"/>
              </a:avLst>
            </a:prstGeom>
            <a:solidFill>
              <a:srgbClr val="FFFF00"/>
            </a:solidFill>
            <a:ln w="12700">
              <a:solidFill>
                <a:schemeClr val="tx1"/>
              </a:solidFill>
              <a:miter lim="800000"/>
              <a:headEnd type="none" w="sm" len="sm"/>
              <a:tailEnd type="none" w="sm" len="sm"/>
            </a:ln>
          </p:spPr>
          <p:txBody>
            <a:bodyPr wrap="none" anchor="ctr"/>
            <a:lstStyle/>
            <a:p>
              <a:endParaRPr lang="en-US"/>
            </a:p>
          </p:txBody>
        </p:sp>
        <p:sp>
          <p:nvSpPr>
            <p:cNvPr id="5216" name="AutoShape 112"/>
            <p:cNvSpPr>
              <a:spLocks noChangeArrowheads="1"/>
            </p:cNvSpPr>
            <p:nvPr/>
          </p:nvSpPr>
          <p:spPr bwMode="auto">
            <a:xfrm rot="2516850">
              <a:off x="1104" y="1440"/>
              <a:ext cx="144" cy="144"/>
            </a:xfrm>
            <a:prstGeom prst="triangle">
              <a:avLst>
                <a:gd name="adj" fmla="val 50000"/>
              </a:avLst>
            </a:prstGeom>
            <a:solidFill>
              <a:srgbClr val="FFFF00"/>
            </a:solidFill>
            <a:ln w="12700">
              <a:solidFill>
                <a:schemeClr val="tx1"/>
              </a:solidFill>
              <a:miter lim="800000"/>
              <a:headEnd type="none" w="sm" len="sm"/>
              <a:tailEnd type="none" w="sm" len="sm"/>
            </a:ln>
          </p:spPr>
          <p:txBody>
            <a:bodyPr wrap="none" anchor="ctr"/>
            <a:lstStyle/>
            <a:p>
              <a:endParaRPr lang="en-US"/>
            </a:p>
          </p:txBody>
        </p:sp>
        <p:sp>
          <p:nvSpPr>
            <p:cNvPr id="5217" name="AutoShape 113"/>
            <p:cNvSpPr>
              <a:spLocks noChangeArrowheads="1"/>
            </p:cNvSpPr>
            <p:nvPr/>
          </p:nvSpPr>
          <p:spPr bwMode="auto">
            <a:xfrm rot="2534568">
              <a:off x="1152" y="1200"/>
              <a:ext cx="192" cy="192"/>
            </a:xfrm>
            <a:prstGeom prst="diamond">
              <a:avLst/>
            </a:prstGeom>
            <a:solidFill>
              <a:srgbClr val="FF0000"/>
            </a:solidFill>
            <a:ln w="12700">
              <a:solidFill>
                <a:schemeClr val="tx1"/>
              </a:solidFill>
              <a:miter lim="800000"/>
              <a:headEnd type="none" w="sm" len="sm"/>
              <a:tailEnd type="none" w="sm" len="sm"/>
            </a:ln>
          </p:spPr>
          <p:txBody>
            <a:bodyPr wrap="none" anchor="ctr"/>
            <a:lstStyle/>
            <a:p>
              <a:endParaRPr lang="en-US"/>
            </a:p>
          </p:txBody>
        </p:sp>
        <p:sp>
          <p:nvSpPr>
            <p:cNvPr id="5218" name="AutoShape 114"/>
            <p:cNvSpPr>
              <a:spLocks noChangeArrowheads="1"/>
            </p:cNvSpPr>
            <p:nvPr/>
          </p:nvSpPr>
          <p:spPr bwMode="auto">
            <a:xfrm rot="224987">
              <a:off x="3696" y="1872"/>
              <a:ext cx="144" cy="144"/>
            </a:xfrm>
            <a:prstGeom prst="triangle">
              <a:avLst>
                <a:gd name="adj" fmla="val 50000"/>
              </a:avLst>
            </a:prstGeom>
            <a:solidFill>
              <a:srgbClr val="FFFF00"/>
            </a:solidFill>
            <a:ln w="12700">
              <a:solidFill>
                <a:schemeClr val="tx1"/>
              </a:solidFill>
              <a:miter lim="800000"/>
              <a:headEnd type="none" w="sm" len="sm"/>
              <a:tailEnd type="none" w="sm" len="sm"/>
            </a:ln>
          </p:spPr>
          <p:txBody>
            <a:bodyPr wrap="none" anchor="ctr"/>
            <a:lstStyle/>
            <a:p>
              <a:endParaRPr lang="en-US"/>
            </a:p>
          </p:txBody>
        </p:sp>
        <p:sp>
          <p:nvSpPr>
            <p:cNvPr id="5219" name="AutoShape 115"/>
            <p:cNvSpPr>
              <a:spLocks noChangeArrowheads="1"/>
            </p:cNvSpPr>
            <p:nvPr/>
          </p:nvSpPr>
          <p:spPr bwMode="auto">
            <a:xfrm rot="2946553">
              <a:off x="4195" y="1888"/>
              <a:ext cx="192" cy="192"/>
            </a:xfrm>
            <a:prstGeom prst="diamond">
              <a:avLst/>
            </a:prstGeom>
            <a:solidFill>
              <a:srgbClr val="FF0000"/>
            </a:solidFill>
            <a:ln w="12700">
              <a:solidFill>
                <a:schemeClr val="tx1"/>
              </a:solidFill>
              <a:miter lim="800000"/>
              <a:headEnd type="none" w="sm" len="sm"/>
              <a:tailEnd type="none" w="sm" len="sm"/>
            </a:ln>
          </p:spPr>
          <p:txBody>
            <a:bodyPr wrap="none" anchor="ctr"/>
            <a:lstStyle/>
            <a:p>
              <a:endParaRPr lang="en-US"/>
            </a:p>
          </p:txBody>
        </p:sp>
        <p:sp>
          <p:nvSpPr>
            <p:cNvPr id="5220" name="AutoShape 116"/>
            <p:cNvSpPr>
              <a:spLocks noChangeArrowheads="1"/>
            </p:cNvSpPr>
            <p:nvPr/>
          </p:nvSpPr>
          <p:spPr bwMode="auto">
            <a:xfrm rot="2534568">
              <a:off x="1056" y="1776"/>
              <a:ext cx="192" cy="192"/>
            </a:xfrm>
            <a:prstGeom prst="diamond">
              <a:avLst/>
            </a:prstGeom>
            <a:solidFill>
              <a:srgbClr val="FF0000"/>
            </a:solidFill>
            <a:ln w="12700">
              <a:solidFill>
                <a:schemeClr val="tx1"/>
              </a:solidFill>
              <a:miter lim="800000"/>
              <a:headEnd type="none" w="sm" len="sm"/>
              <a:tailEnd type="none" w="sm" len="sm"/>
            </a:ln>
          </p:spPr>
          <p:txBody>
            <a:bodyPr wrap="none" anchor="ctr"/>
            <a:lstStyle/>
            <a:p>
              <a:endParaRPr lang="en-US"/>
            </a:p>
          </p:txBody>
        </p:sp>
        <p:sp>
          <p:nvSpPr>
            <p:cNvPr id="5221" name="AutoShape 117"/>
            <p:cNvSpPr>
              <a:spLocks noChangeArrowheads="1"/>
            </p:cNvSpPr>
            <p:nvPr/>
          </p:nvSpPr>
          <p:spPr bwMode="auto">
            <a:xfrm rot="2534568">
              <a:off x="1152" y="1968"/>
              <a:ext cx="192" cy="192"/>
            </a:xfrm>
            <a:prstGeom prst="diamond">
              <a:avLst/>
            </a:prstGeom>
            <a:solidFill>
              <a:srgbClr val="FF0000"/>
            </a:solidFill>
            <a:ln w="12700">
              <a:solidFill>
                <a:schemeClr val="tx1"/>
              </a:solidFill>
              <a:miter lim="800000"/>
              <a:headEnd type="none" w="sm" len="sm"/>
              <a:tailEnd type="none" w="sm" len="sm"/>
            </a:ln>
          </p:spPr>
          <p:txBody>
            <a:bodyPr wrap="none" anchor="ctr"/>
            <a:lstStyle/>
            <a:p>
              <a:endParaRPr lang="en-US"/>
            </a:p>
          </p:txBody>
        </p:sp>
        <p:sp>
          <p:nvSpPr>
            <p:cNvPr id="5222" name="AutoShape 118"/>
            <p:cNvSpPr>
              <a:spLocks noChangeArrowheads="1"/>
            </p:cNvSpPr>
            <p:nvPr/>
          </p:nvSpPr>
          <p:spPr bwMode="auto">
            <a:xfrm rot="2516850">
              <a:off x="1152" y="2448"/>
              <a:ext cx="144" cy="144"/>
            </a:xfrm>
            <a:prstGeom prst="triangle">
              <a:avLst>
                <a:gd name="adj" fmla="val 50000"/>
              </a:avLst>
            </a:prstGeom>
            <a:solidFill>
              <a:srgbClr val="FFFF00"/>
            </a:solidFill>
            <a:ln w="12700">
              <a:solidFill>
                <a:schemeClr val="tx1"/>
              </a:solidFill>
              <a:miter lim="800000"/>
              <a:headEnd type="none" w="sm" len="sm"/>
              <a:tailEnd type="none" w="sm" len="sm"/>
            </a:ln>
          </p:spPr>
          <p:txBody>
            <a:bodyPr wrap="none" anchor="ctr"/>
            <a:lstStyle/>
            <a:p>
              <a:endParaRPr lang="en-US"/>
            </a:p>
          </p:txBody>
        </p:sp>
        <p:sp>
          <p:nvSpPr>
            <p:cNvPr id="5223" name="AutoShape 119"/>
            <p:cNvSpPr>
              <a:spLocks noChangeArrowheads="1"/>
            </p:cNvSpPr>
            <p:nvPr/>
          </p:nvSpPr>
          <p:spPr bwMode="auto">
            <a:xfrm rot="2516850">
              <a:off x="1008" y="1056"/>
              <a:ext cx="144" cy="144"/>
            </a:xfrm>
            <a:prstGeom prst="triangle">
              <a:avLst>
                <a:gd name="adj" fmla="val 50000"/>
              </a:avLst>
            </a:prstGeom>
            <a:solidFill>
              <a:srgbClr val="FFFF00"/>
            </a:solidFill>
            <a:ln w="12700">
              <a:solidFill>
                <a:schemeClr val="tx1"/>
              </a:solidFill>
              <a:miter lim="800000"/>
              <a:headEnd type="none" w="sm" len="sm"/>
              <a:tailEnd type="none" w="sm" len="sm"/>
            </a:ln>
          </p:spPr>
          <p:txBody>
            <a:bodyPr wrap="none" anchor="ctr"/>
            <a:lstStyle/>
            <a:p>
              <a:endParaRPr lang="en-US"/>
            </a:p>
          </p:txBody>
        </p:sp>
        <p:sp>
          <p:nvSpPr>
            <p:cNvPr id="5224" name="AutoShape 121"/>
            <p:cNvSpPr>
              <a:spLocks noChangeArrowheads="1"/>
            </p:cNvSpPr>
            <p:nvPr/>
          </p:nvSpPr>
          <p:spPr bwMode="auto">
            <a:xfrm>
              <a:off x="1272" y="3387"/>
              <a:ext cx="132" cy="485"/>
            </a:xfrm>
            <a:prstGeom prst="can">
              <a:avLst>
                <a:gd name="adj" fmla="val 91856"/>
              </a:avLst>
            </a:prstGeom>
            <a:solidFill>
              <a:schemeClr val="accent1"/>
            </a:solidFill>
            <a:ln w="12700">
              <a:solidFill>
                <a:schemeClr val="tx1"/>
              </a:solidFill>
              <a:round/>
              <a:headEnd type="none" w="sm" len="sm"/>
              <a:tailEnd type="none" w="sm" len="sm"/>
            </a:ln>
          </p:spPr>
          <p:txBody>
            <a:bodyPr wrap="none" anchor="ctr"/>
            <a:lstStyle/>
            <a:p>
              <a:endParaRPr lang="en-US"/>
            </a:p>
          </p:txBody>
        </p:sp>
        <p:sp>
          <p:nvSpPr>
            <p:cNvPr id="5225" name="AutoShape 122"/>
            <p:cNvSpPr>
              <a:spLocks noChangeArrowheads="1"/>
            </p:cNvSpPr>
            <p:nvPr/>
          </p:nvSpPr>
          <p:spPr bwMode="auto">
            <a:xfrm>
              <a:off x="1140" y="3312"/>
              <a:ext cx="132" cy="485"/>
            </a:xfrm>
            <a:prstGeom prst="can">
              <a:avLst>
                <a:gd name="adj" fmla="val 91856"/>
              </a:avLst>
            </a:prstGeom>
            <a:solidFill>
              <a:schemeClr val="accent1"/>
            </a:solidFill>
            <a:ln w="12700">
              <a:solidFill>
                <a:schemeClr val="tx1"/>
              </a:solidFill>
              <a:round/>
              <a:headEnd type="none" w="sm" len="sm"/>
              <a:tailEnd type="none" w="sm" len="sm"/>
            </a:ln>
          </p:spPr>
          <p:txBody>
            <a:bodyPr wrap="none" anchor="ctr"/>
            <a:lstStyle/>
            <a:p>
              <a:endParaRPr lang="en-US"/>
            </a:p>
          </p:txBody>
        </p:sp>
        <p:sp>
          <p:nvSpPr>
            <p:cNvPr id="5226" name="AutoShape 123"/>
            <p:cNvSpPr>
              <a:spLocks noChangeArrowheads="1"/>
            </p:cNvSpPr>
            <p:nvPr/>
          </p:nvSpPr>
          <p:spPr bwMode="auto">
            <a:xfrm>
              <a:off x="1008" y="3312"/>
              <a:ext cx="132" cy="485"/>
            </a:xfrm>
            <a:prstGeom prst="can">
              <a:avLst>
                <a:gd name="adj" fmla="val 91856"/>
              </a:avLst>
            </a:prstGeom>
            <a:solidFill>
              <a:schemeClr val="accent1"/>
            </a:solidFill>
            <a:ln w="12700">
              <a:solidFill>
                <a:schemeClr val="tx1"/>
              </a:solidFill>
              <a:round/>
              <a:headEnd type="none" w="sm" len="sm"/>
              <a:tailEnd type="none" w="sm" len="sm"/>
            </a:ln>
          </p:spPr>
          <p:txBody>
            <a:bodyPr wrap="none" anchor="ctr"/>
            <a:lstStyle/>
            <a:p>
              <a:endParaRPr lang="en-US"/>
            </a:p>
          </p:txBody>
        </p:sp>
        <p:sp>
          <p:nvSpPr>
            <p:cNvPr id="5227" name="AutoShape 124"/>
            <p:cNvSpPr>
              <a:spLocks noChangeArrowheads="1"/>
            </p:cNvSpPr>
            <p:nvPr/>
          </p:nvSpPr>
          <p:spPr bwMode="auto">
            <a:xfrm>
              <a:off x="1096" y="3387"/>
              <a:ext cx="132" cy="485"/>
            </a:xfrm>
            <a:prstGeom prst="can">
              <a:avLst>
                <a:gd name="adj" fmla="val 91856"/>
              </a:avLst>
            </a:prstGeom>
            <a:solidFill>
              <a:schemeClr val="accent1"/>
            </a:solidFill>
            <a:ln w="12700">
              <a:solidFill>
                <a:schemeClr val="tx1"/>
              </a:solidFill>
              <a:round/>
              <a:headEnd type="none" w="sm" len="sm"/>
              <a:tailEnd type="none" w="sm" len="sm"/>
            </a:ln>
          </p:spPr>
          <p:txBody>
            <a:bodyPr wrap="none" anchor="ctr"/>
            <a:lstStyle/>
            <a:p>
              <a:endParaRPr lang="en-US"/>
            </a:p>
          </p:txBody>
        </p:sp>
        <p:sp>
          <p:nvSpPr>
            <p:cNvPr id="5228" name="AutoShape 125"/>
            <p:cNvSpPr>
              <a:spLocks noChangeArrowheads="1"/>
            </p:cNvSpPr>
            <p:nvPr/>
          </p:nvSpPr>
          <p:spPr bwMode="auto">
            <a:xfrm>
              <a:off x="1184" y="3461"/>
              <a:ext cx="132" cy="486"/>
            </a:xfrm>
            <a:prstGeom prst="can">
              <a:avLst>
                <a:gd name="adj" fmla="val 92045"/>
              </a:avLst>
            </a:prstGeom>
            <a:solidFill>
              <a:schemeClr val="accent1"/>
            </a:solidFill>
            <a:ln w="12700">
              <a:solidFill>
                <a:schemeClr val="tx1"/>
              </a:solidFill>
              <a:round/>
              <a:headEnd type="none" w="sm" len="sm"/>
              <a:tailEnd type="none" w="sm" len="sm"/>
            </a:ln>
          </p:spPr>
          <p:txBody>
            <a:bodyPr wrap="none" anchor="ctr"/>
            <a:lstStyle/>
            <a:p>
              <a:endParaRPr lang="en-US"/>
            </a:p>
          </p:txBody>
        </p:sp>
        <p:sp>
          <p:nvSpPr>
            <p:cNvPr id="5229" name="AutoShape 126"/>
            <p:cNvSpPr>
              <a:spLocks noChangeArrowheads="1"/>
            </p:cNvSpPr>
            <p:nvPr/>
          </p:nvSpPr>
          <p:spPr bwMode="auto">
            <a:xfrm>
              <a:off x="1272" y="3499"/>
              <a:ext cx="132" cy="485"/>
            </a:xfrm>
            <a:prstGeom prst="can">
              <a:avLst>
                <a:gd name="adj" fmla="val 91856"/>
              </a:avLst>
            </a:prstGeom>
            <a:solidFill>
              <a:schemeClr val="accent1"/>
            </a:solidFill>
            <a:ln w="12700">
              <a:solidFill>
                <a:schemeClr val="tx1"/>
              </a:solidFill>
              <a:round/>
              <a:headEnd type="none" w="sm" len="sm"/>
              <a:tailEnd type="none" w="sm" len="sm"/>
            </a:ln>
          </p:spPr>
          <p:txBody>
            <a:bodyPr wrap="none" anchor="ctr"/>
            <a:lstStyle/>
            <a:p>
              <a:endParaRPr lang="en-US"/>
            </a:p>
          </p:txBody>
        </p:sp>
        <p:sp>
          <p:nvSpPr>
            <p:cNvPr id="5230" name="AutoShape 127"/>
            <p:cNvSpPr>
              <a:spLocks noChangeArrowheads="1"/>
            </p:cNvSpPr>
            <p:nvPr/>
          </p:nvSpPr>
          <p:spPr bwMode="auto">
            <a:xfrm>
              <a:off x="1404" y="3499"/>
              <a:ext cx="132" cy="485"/>
            </a:xfrm>
            <a:prstGeom prst="can">
              <a:avLst>
                <a:gd name="adj" fmla="val 91856"/>
              </a:avLst>
            </a:prstGeom>
            <a:solidFill>
              <a:schemeClr val="accent1"/>
            </a:solidFill>
            <a:ln w="12700">
              <a:solidFill>
                <a:schemeClr val="tx1"/>
              </a:solidFill>
              <a:round/>
              <a:headEnd type="none" w="sm" len="sm"/>
              <a:tailEnd type="none" w="sm" len="sm"/>
            </a:ln>
          </p:spPr>
          <p:txBody>
            <a:bodyPr wrap="none" anchor="ctr"/>
            <a:lstStyle/>
            <a:p>
              <a:endParaRPr lang="en-US"/>
            </a:p>
          </p:txBody>
        </p:sp>
        <p:sp>
          <p:nvSpPr>
            <p:cNvPr id="5231" name="Line 128"/>
            <p:cNvSpPr>
              <a:spLocks noChangeShapeType="1"/>
            </p:cNvSpPr>
            <p:nvPr/>
          </p:nvSpPr>
          <p:spPr bwMode="auto">
            <a:xfrm>
              <a:off x="720" y="3552"/>
              <a:ext cx="528" cy="480"/>
            </a:xfrm>
            <a:prstGeom prst="line">
              <a:avLst/>
            </a:prstGeom>
            <a:noFill/>
            <a:ln w="5715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5232" name="AutoShape 129"/>
            <p:cNvSpPr>
              <a:spLocks noChangeArrowheads="1"/>
            </p:cNvSpPr>
            <p:nvPr/>
          </p:nvSpPr>
          <p:spPr bwMode="auto">
            <a:xfrm rot="2516850">
              <a:off x="1296" y="3750"/>
              <a:ext cx="144" cy="96"/>
            </a:xfrm>
            <a:prstGeom prst="triangle">
              <a:avLst>
                <a:gd name="adj" fmla="val 41727"/>
              </a:avLst>
            </a:prstGeom>
            <a:solidFill>
              <a:srgbClr val="FFFF00"/>
            </a:solidFill>
            <a:ln w="12700">
              <a:solidFill>
                <a:schemeClr val="tx1"/>
              </a:solidFill>
              <a:miter lim="800000"/>
              <a:headEnd type="none" w="sm" len="sm"/>
              <a:tailEnd type="none" w="sm" len="sm"/>
            </a:ln>
          </p:spPr>
          <p:txBody>
            <a:bodyPr wrap="none" anchor="ctr"/>
            <a:lstStyle/>
            <a:p>
              <a:endParaRPr lang="en-US"/>
            </a:p>
          </p:txBody>
        </p:sp>
        <p:sp>
          <p:nvSpPr>
            <p:cNvPr id="5233" name="AutoShape 130"/>
            <p:cNvSpPr>
              <a:spLocks noChangeArrowheads="1"/>
            </p:cNvSpPr>
            <p:nvPr/>
          </p:nvSpPr>
          <p:spPr bwMode="auto">
            <a:xfrm rot="2534568">
              <a:off x="1139" y="3577"/>
              <a:ext cx="61" cy="94"/>
            </a:xfrm>
            <a:prstGeom prst="diamond">
              <a:avLst/>
            </a:prstGeom>
            <a:solidFill>
              <a:srgbClr val="FF0000"/>
            </a:solidFill>
            <a:ln w="12700">
              <a:solidFill>
                <a:schemeClr val="tx1"/>
              </a:solidFill>
              <a:miter lim="800000"/>
              <a:headEnd type="none" w="sm" len="sm"/>
              <a:tailEnd type="none" w="sm" len="sm"/>
            </a:ln>
          </p:spPr>
          <p:txBody>
            <a:bodyPr wrap="none" anchor="ctr"/>
            <a:lstStyle/>
            <a:p>
              <a:endParaRPr lang="en-US"/>
            </a:p>
          </p:txBody>
        </p:sp>
        <p:sp>
          <p:nvSpPr>
            <p:cNvPr id="5234" name="AutoShape 131"/>
            <p:cNvSpPr>
              <a:spLocks noChangeArrowheads="1"/>
            </p:cNvSpPr>
            <p:nvPr/>
          </p:nvSpPr>
          <p:spPr bwMode="auto">
            <a:xfrm rot="2534568">
              <a:off x="1104" y="3696"/>
              <a:ext cx="103" cy="160"/>
            </a:xfrm>
            <a:prstGeom prst="diamond">
              <a:avLst/>
            </a:prstGeom>
            <a:solidFill>
              <a:srgbClr val="FF0000"/>
            </a:solidFill>
            <a:ln w="12700">
              <a:solidFill>
                <a:schemeClr val="tx1"/>
              </a:solidFill>
              <a:miter lim="800000"/>
              <a:headEnd type="none" w="sm" len="sm"/>
              <a:tailEnd type="none" w="sm" len="sm"/>
            </a:ln>
          </p:spPr>
          <p:txBody>
            <a:bodyPr wrap="none" anchor="ctr"/>
            <a:lstStyle/>
            <a:p>
              <a:endParaRPr lang="en-US"/>
            </a:p>
          </p:txBody>
        </p:sp>
        <p:sp>
          <p:nvSpPr>
            <p:cNvPr id="5235" name="AutoShape 132"/>
            <p:cNvSpPr>
              <a:spLocks noChangeArrowheads="1"/>
            </p:cNvSpPr>
            <p:nvPr/>
          </p:nvSpPr>
          <p:spPr bwMode="auto">
            <a:xfrm rot="2516850">
              <a:off x="1305" y="3622"/>
              <a:ext cx="96" cy="96"/>
            </a:xfrm>
            <a:prstGeom prst="triangle">
              <a:avLst>
                <a:gd name="adj" fmla="val 41727"/>
              </a:avLst>
            </a:prstGeom>
            <a:solidFill>
              <a:srgbClr val="FFFF00"/>
            </a:solidFill>
            <a:ln w="12700">
              <a:solidFill>
                <a:schemeClr val="tx1"/>
              </a:solidFill>
              <a:miter lim="800000"/>
              <a:headEnd type="none" w="sm" len="sm"/>
              <a:tailEnd type="none" w="sm" len="sm"/>
            </a:ln>
          </p:spPr>
          <p:txBody>
            <a:bodyPr wrap="none" anchor="ctr"/>
            <a:lstStyle/>
            <a:p>
              <a:endParaRPr lang="en-US"/>
            </a:p>
          </p:txBody>
        </p:sp>
      </p:grpSp>
      <p:sp>
        <p:nvSpPr>
          <p:cNvPr id="5123" name="Rectangle 136"/>
          <p:cNvSpPr>
            <a:spLocks noChangeArrowheads="1"/>
          </p:cNvSpPr>
          <p:nvPr/>
        </p:nvSpPr>
        <p:spPr bwMode="auto">
          <a:xfrm>
            <a:off x="684213" y="260350"/>
            <a:ext cx="75819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hr-HR" sz="2000">
                <a:solidFill>
                  <a:srgbClr val="000066"/>
                </a:solidFill>
              </a:rPr>
              <a:t>Hromatografija predstavlja razdvajanje komponenti smeše na osnovu različitih koeficijen</a:t>
            </a:r>
            <a:r>
              <a:rPr lang="en-US" sz="2000">
                <a:solidFill>
                  <a:srgbClr val="000066"/>
                </a:solidFill>
              </a:rPr>
              <a:t>a</a:t>
            </a:r>
            <a:r>
              <a:rPr lang="hr-HR" sz="2000">
                <a:solidFill>
                  <a:srgbClr val="000066"/>
                </a:solidFill>
              </a:rPr>
              <a:t>ta raspodele između pokretne (mobilne) i nepokretne (stacionarne) faze</a:t>
            </a:r>
          </a:p>
          <a:p>
            <a:pPr marL="2057400" lvl="4" indent="-228600">
              <a:lnSpc>
                <a:spcPct val="90000"/>
              </a:lnSpc>
              <a:spcBef>
                <a:spcPct val="20000"/>
              </a:spcBef>
              <a:buFontTx/>
              <a:buChar char="»"/>
            </a:pPr>
            <a:r>
              <a:rPr lang="hr-HR" sz="2000">
                <a:solidFill>
                  <a:srgbClr val="000066"/>
                </a:solidFill>
              </a:rPr>
              <a:t>Mobilna faza = rastvarač</a:t>
            </a:r>
          </a:p>
          <a:p>
            <a:pPr marL="2057400" lvl="4" indent="-228600">
              <a:lnSpc>
                <a:spcPct val="90000"/>
              </a:lnSpc>
              <a:spcBef>
                <a:spcPct val="20000"/>
              </a:spcBef>
              <a:buFontTx/>
              <a:buChar char="»"/>
            </a:pPr>
            <a:r>
              <a:rPr lang="hr-HR" sz="2000">
                <a:solidFill>
                  <a:srgbClr val="000066"/>
                </a:solidFill>
              </a:rPr>
              <a:t>Stacionar</a:t>
            </a:r>
            <a:r>
              <a:rPr lang="en-US" sz="2000">
                <a:solidFill>
                  <a:srgbClr val="000066"/>
                </a:solidFill>
              </a:rPr>
              <a:t>na</a:t>
            </a:r>
            <a:r>
              <a:rPr lang="hr-HR" sz="2000">
                <a:solidFill>
                  <a:srgbClr val="000066"/>
                </a:solidFill>
              </a:rPr>
              <a:t> faza  = materijal upakovan u kolonu</a:t>
            </a:r>
            <a:endParaRPr lang="en-US" sz="2000">
              <a:solidFill>
                <a:srgbClr val="000066"/>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51071" y="594358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HPLC - Basic Components"/>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b="5173"/>
          <a:stretch>
            <a:fillRect/>
          </a:stretch>
        </p:blipFill>
        <p:spPr>
          <a:xfrm>
            <a:off x="468313" y="260350"/>
            <a:ext cx="8081962" cy="6381750"/>
          </a:xfrm>
          <a:noFill/>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8424" y="609329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HPLC - reciprocating pump"/>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50825" y="836613"/>
            <a:ext cx="5400675" cy="3602037"/>
          </a:xfrm>
          <a:noFill/>
        </p:spPr>
      </p:pic>
      <p:sp>
        <p:nvSpPr>
          <p:cNvPr id="43011" name="Text Box 7"/>
          <p:cNvSpPr txBox="1">
            <a:spLocks noChangeArrowheads="1"/>
          </p:cNvSpPr>
          <p:nvPr/>
        </p:nvSpPr>
        <p:spPr bwMode="auto">
          <a:xfrm>
            <a:off x="5724525" y="1700213"/>
            <a:ext cx="3206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Pumpe pokreću mobilnu fazu.</a:t>
            </a:r>
            <a:endParaRPr lang="en-US">
              <a:solidFill>
                <a:srgbClr val="000066"/>
              </a:solidFill>
            </a:endParaRPr>
          </a:p>
        </p:txBody>
      </p:sp>
      <p:sp>
        <p:nvSpPr>
          <p:cNvPr id="43012" name="Text Box 8"/>
          <p:cNvSpPr txBox="1">
            <a:spLocks noChangeArrowheads="1"/>
          </p:cNvSpPr>
          <p:nvPr/>
        </p:nvSpPr>
        <p:spPr bwMode="auto">
          <a:xfrm>
            <a:off x="1042988" y="4797425"/>
            <a:ext cx="40735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Mora se postići:</a:t>
            </a:r>
          </a:p>
          <a:p>
            <a:pPr eaLnBrk="1" hangingPunct="1">
              <a:buFontTx/>
              <a:buChar char="-"/>
            </a:pPr>
            <a:r>
              <a:rPr lang="hr-HR">
                <a:solidFill>
                  <a:srgbClr val="000066"/>
                </a:solidFill>
              </a:rPr>
              <a:t> ravnomeran tok rastvarača</a:t>
            </a:r>
          </a:p>
          <a:p>
            <a:pPr eaLnBrk="1" hangingPunct="1">
              <a:buFontTx/>
              <a:buChar char="-"/>
            </a:pPr>
            <a:r>
              <a:rPr lang="hr-HR">
                <a:solidFill>
                  <a:srgbClr val="000066"/>
                </a:solidFill>
              </a:rPr>
              <a:t> bez pulsiranja</a:t>
            </a:r>
          </a:p>
          <a:p>
            <a:pPr eaLnBrk="1" hangingPunct="1">
              <a:buFontTx/>
              <a:buChar char="-"/>
            </a:pPr>
            <a:r>
              <a:rPr lang="hr-HR">
                <a:solidFill>
                  <a:srgbClr val="000066"/>
                </a:solidFill>
              </a:rPr>
              <a:t> širok interval protoka 10</a:t>
            </a:r>
            <a:r>
              <a:rPr lang="hr-HR" baseline="30000">
                <a:solidFill>
                  <a:srgbClr val="000066"/>
                </a:solidFill>
              </a:rPr>
              <a:t>-6</a:t>
            </a:r>
            <a:r>
              <a:rPr lang="hr-HR">
                <a:solidFill>
                  <a:srgbClr val="000066"/>
                </a:solidFill>
              </a:rPr>
              <a:t> – 10</a:t>
            </a:r>
            <a:r>
              <a:rPr lang="hr-HR" baseline="30000">
                <a:solidFill>
                  <a:srgbClr val="000066"/>
                </a:solidFill>
              </a:rPr>
              <a:t>-2</a:t>
            </a:r>
            <a:r>
              <a:rPr lang="hr-HR">
                <a:solidFill>
                  <a:srgbClr val="000066"/>
                </a:solidFill>
              </a:rPr>
              <a:t> l/min</a:t>
            </a:r>
            <a:endParaRPr lang="en-US">
              <a:solidFill>
                <a:srgbClr val="000066"/>
              </a:solidFill>
            </a:endParaRPr>
          </a:p>
        </p:txBody>
      </p:sp>
      <p:sp>
        <p:nvSpPr>
          <p:cNvPr id="43013" name="Text Box 9"/>
          <p:cNvSpPr txBox="1">
            <a:spLocks noChangeArrowheads="1"/>
          </p:cNvSpPr>
          <p:nvPr/>
        </p:nvSpPr>
        <p:spPr bwMode="auto">
          <a:xfrm>
            <a:off x="5848350" y="4745038"/>
            <a:ext cx="31686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Vrhunsko dotignuće moderne</a:t>
            </a:r>
          </a:p>
          <a:p>
            <a:pPr eaLnBrk="1" hangingPunct="1"/>
            <a:r>
              <a:rPr lang="hr-HR">
                <a:solidFill>
                  <a:srgbClr val="000066"/>
                </a:solidFill>
              </a:rPr>
              <a:t> tehnologije i najskuplji deo </a:t>
            </a:r>
          </a:p>
          <a:p>
            <a:pPr eaLnBrk="1" hangingPunct="1"/>
            <a:r>
              <a:rPr lang="hr-HR">
                <a:solidFill>
                  <a:srgbClr val="000066"/>
                </a:solidFill>
              </a:rPr>
              <a:t> tečnog hromatografa.</a:t>
            </a:r>
            <a:endParaRPr lang="en-US">
              <a:solidFill>
                <a:srgbClr val="000066"/>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90166" y="59880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hr-HR" smtClean="0">
                <a:solidFill>
                  <a:srgbClr val="000066"/>
                </a:solidFill>
              </a:rPr>
              <a:t>Doziranje uzorka</a:t>
            </a:r>
            <a:endParaRPr lang="en-US" smtClean="0">
              <a:solidFill>
                <a:srgbClr val="000066"/>
              </a:solidFill>
            </a:endParaRPr>
          </a:p>
        </p:txBody>
      </p:sp>
      <p:sp>
        <p:nvSpPr>
          <p:cNvPr id="44035" name="Rectangle 3"/>
          <p:cNvSpPr>
            <a:spLocks noGrp="1" noChangeArrowheads="1"/>
          </p:cNvSpPr>
          <p:nvPr>
            <p:ph type="body" sz="half" idx="1"/>
          </p:nvPr>
        </p:nvSpPr>
        <p:spPr>
          <a:xfrm>
            <a:off x="442913" y="1346200"/>
            <a:ext cx="8362950" cy="1612900"/>
          </a:xfrm>
        </p:spPr>
        <p:txBody>
          <a:bodyPr/>
          <a:lstStyle/>
          <a:p>
            <a:pPr eaLnBrk="1" hangingPunct="1">
              <a:lnSpc>
                <a:spcPct val="90000"/>
              </a:lnSpc>
            </a:pPr>
            <a:r>
              <a:rPr lang="hr-HR" sz="2000" smtClean="0">
                <a:solidFill>
                  <a:srgbClr val="000066"/>
                </a:solidFill>
              </a:rPr>
              <a:t>Mikrošrpricevi</a:t>
            </a:r>
          </a:p>
          <a:p>
            <a:pPr eaLnBrk="1" hangingPunct="1">
              <a:lnSpc>
                <a:spcPct val="90000"/>
              </a:lnSpc>
            </a:pPr>
            <a:r>
              <a:rPr lang="hr-HR" sz="2000" smtClean="0">
                <a:solidFill>
                  <a:srgbClr val="000066"/>
                </a:solidFill>
              </a:rPr>
              <a:t>Četvorokrake slavine</a:t>
            </a:r>
          </a:p>
          <a:p>
            <a:pPr eaLnBrk="1" hangingPunct="1">
              <a:lnSpc>
                <a:spcPct val="90000"/>
              </a:lnSpc>
            </a:pPr>
            <a:r>
              <a:rPr lang="hr-HR" sz="2000" smtClean="0">
                <a:solidFill>
                  <a:srgbClr val="000066"/>
                </a:solidFill>
              </a:rPr>
              <a:t>Savremeni uređaji imaju kružne sisteme za doziranje – u određenim vremenskim intervalima se unose programirane količine uzorka automatski</a:t>
            </a:r>
            <a:endParaRPr lang="en-US" sz="2000" smtClean="0">
              <a:solidFill>
                <a:srgbClr val="000066"/>
              </a:solidFill>
            </a:endParaRPr>
          </a:p>
        </p:txBody>
      </p:sp>
      <p:pic>
        <p:nvPicPr>
          <p:cNvPr id="44036" name="Picture 4" descr="Fig26-4"/>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25450" y="2892425"/>
            <a:ext cx="6192838" cy="3824288"/>
          </a:xfrm>
          <a:noFill/>
        </p:spPr>
      </p:pic>
      <p:sp>
        <p:nvSpPr>
          <p:cNvPr id="44037" name="Text Box 6"/>
          <p:cNvSpPr txBox="1">
            <a:spLocks noChangeArrowheads="1"/>
          </p:cNvSpPr>
          <p:nvPr/>
        </p:nvSpPr>
        <p:spPr bwMode="auto">
          <a:xfrm>
            <a:off x="6732588" y="4724400"/>
            <a:ext cx="2203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0,001-0,5 ml uzorka</a:t>
            </a:r>
            <a:endParaRPr lang="en-US">
              <a:solidFill>
                <a:srgbClr val="000066"/>
              </a:solidFill>
            </a:endParaRPr>
          </a:p>
        </p:txBody>
      </p:sp>
      <p:sp>
        <p:nvSpPr>
          <p:cNvPr id="44038" name="Text Box 7"/>
          <p:cNvSpPr txBox="1">
            <a:spLocks noChangeArrowheads="1"/>
          </p:cNvSpPr>
          <p:nvPr/>
        </p:nvSpPr>
        <p:spPr bwMode="auto">
          <a:xfrm>
            <a:off x="827088" y="5876925"/>
            <a:ext cx="2406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r-HR"/>
              <a:t>puni se kružni deo sa </a:t>
            </a:r>
          </a:p>
          <a:p>
            <a:pPr algn="ctr" eaLnBrk="1" hangingPunct="1"/>
            <a:r>
              <a:rPr lang="hr-HR"/>
              <a:t>uzrokom</a:t>
            </a:r>
            <a:endParaRPr lang="en-US"/>
          </a:p>
        </p:txBody>
      </p:sp>
      <p:sp>
        <p:nvSpPr>
          <p:cNvPr id="44039" name="Text Box 8"/>
          <p:cNvSpPr txBox="1">
            <a:spLocks noChangeArrowheads="1"/>
          </p:cNvSpPr>
          <p:nvPr/>
        </p:nvSpPr>
        <p:spPr bwMode="auto">
          <a:xfrm>
            <a:off x="3502025" y="5907088"/>
            <a:ext cx="2292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r-HR"/>
              <a:t>uzorak se ubacuje u </a:t>
            </a:r>
          </a:p>
          <a:p>
            <a:pPr algn="ctr" eaLnBrk="1" hangingPunct="1"/>
            <a:r>
              <a:rPr lang="hr-HR"/>
              <a:t>kolonu</a:t>
            </a:r>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2400" y="596903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p:cNvSpPr>
            <a:spLocks noGrp="1" noChangeArrowheads="1"/>
          </p:cNvSpPr>
          <p:nvPr>
            <p:ph type="title"/>
          </p:nvPr>
        </p:nvSpPr>
        <p:spPr/>
        <p:txBody>
          <a:bodyPr/>
          <a:lstStyle/>
          <a:p>
            <a:pPr eaLnBrk="1" hangingPunct="1"/>
            <a:r>
              <a:rPr lang="hr-HR" smtClean="0">
                <a:solidFill>
                  <a:srgbClr val="000066"/>
                </a:solidFill>
              </a:rPr>
              <a:t>HPLC kolona</a:t>
            </a:r>
            <a:endParaRPr lang="en-US" smtClean="0">
              <a:solidFill>
                <a:srgbClr val="000066"/>
              </a:solidFill>
            </a:endParaRPr>
          </a:p>
        </p:txBody>
      </p:sp>
      <p:pic>
        <p:nvPicPr>
          <p:cNvPr id="45059" name="Picture 4" descr="hplc coluimn"/>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l="7335" t="1714" r="14670" b="23987"/>
          <a:stretch>
            <a:fillRect/>
          </a:stretch>
        </p:blipFill>
        <p:spPr>
          <a:xfrm>
            <a:off x="323850" y="1196975"/>
            <a:ext cx="2598738" cy="5562600"/>
          </a:xfrm>
          <a:noFill/>
          <a:ln>
            <a:solidFill>
              <a:schemeClr val="tx1"/>
            </a:solidFill>
            <a:miter lim="800000"/>
            <a:headEnd/>
            <a:tailEnd/>
          </a:ln>
        </p:spPr>
      </p:pic>
      <p:sp>
        <p:nvSpPr>
          <p:cNvPr id="45060" name="Text Box 7"/>
          <p:cNvSpPr txBox="1">
            <a:spLocks noChangeArrowheads="1"/>
          </p:cNvSpPr>
          <p:nvPr/>
        </p:nvSpPr>
        <p:spPr bwMode="auto">
          <a:xfrm>
            <a:off x="3105150" y="1628775"/>
            <a:ext cx="60388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Od nerđajućeg čelika sa urezanim navojima  na krajevima</a:t>
            </a:r>
          </a:p>
          <a:p>
            <a:pPr eaLnBrk="1" hangingPunct="1"/>
            <a:r>
              <a:rPr lang="hr-HR">
                <a:solidFill>
                  <a:srgbClr val="000066"/>
                </a:solidFill>
              </a:rPr>
              <a:t>tako da se šrafljenjem mogu učvrstiti na odgovarajuće</a:t>
            </a:r>
          </a:p>
          <a:p>
            <a:pPr eaLnBrk="1" hangingPunct="1"/>
            <a:r>
              <a:rPr lang="hr-HR">
                <a:solidFill>
                  <a:srgbClr val="000066"/>
                </a:solidFill>
              </a:rPr>
              <a:t>mesto u termostatiranom prostoru hromatografa.</a:t>
            </a:r>
            <a:endParaRPr lang="en-US">
              <a:solidFill>
                <a:srgbClr val="000066"/>
              </a:solidFill>
            </a:endParaRPr>
          </a:p>
        </p:txBody>
      </p:sp>
      <p:sp>
        <p:nvSpPr>
          <p:cNvPr id="45061" name="Text Box 8"/>
          <p:cNvSpPr txBox="1">
            <a:spLocks noChangeArrowheads="1"/>
          </p:cNvSpPr>
          <p:nvPr/>
        </p:nvSpPr>
        <p:spPr bwMode="auto">
          <a:xfrm>
            <a:off x="3114675" y="2728913"/>
            <a:ext cx="4286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Tipično 10-30 cm dugačke, prečnik 1 cm</a:t>
            </a:r>
            <a:endParaRPr lang="en-US">
              <a:solidFill>
                <a:srgbClr val="000066"/>
              </a:solidFill>
            </a:endParaRPr>
          </a:p>
        </p:txBody>
      </p:sp>
      <p:sp>
        <p:nvSpPr>
          <p:cNvPr id="45062" name="Text Box 9"/>
          <p:cNvSpPr txBox="1">
            <a:spLocks noChangeArrowheads="1"/>
          </p:cNvSpPr>
          <p:nvPr/>
        </p:nvSpPr>
        <p:spPr bwMode="auto">
          <a:xfrm>
            <a:off x="3132138" y="3213100"/>
            <a:ext cx="2355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Postoje i mikrokolone</a:t>
            </a:r>
            <a:endParaRPr lang="en-US">
              <a:solidFill>
                <a:srgbClr val="000066"/>
              </a:solidFill>
            </a:endParaRPr>
          </a:p>
        </p:txBody>
      </p:sp>
      <p:sp>
        <p:nvSpPr>
          <p:cNvPr id="45063" name="Text Box 10"/>
          <p:cNvSpPr txBox="1">
            <a:spLocks noChangeArrowheads="1"/>
          </p:cNvSpPr>
          <p:nvPr/>
        </p:nvSpPr>
        <p:spPr bwMode="auto">
          <a:xfrm>
            <a:off x="3111500" y="3881438"/>
            <a:ext cx="4921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Različita punjenja kolona omogućavaju analize</a:t>
            </a:r>
          </a:p>
          <a:p>
            <a:pPr eaLnBrk="1" hangingPunct="1"/>
            <a:r>
              <a:rPr lang="hr-HR">
                <a:solidFill>
                  <a:srgbClr val="000066"/>
                </a:solidFill>
              </a:rPr>
              <a:t>različitih smesa</a:t>
            </a:r>
            <a:endParaRPr lang="en-US">
              <a:solidFill>
                <a:srgbClr val="000066"/>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2400" y="602128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hplccolumns"/>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4427538" y="2060575"/>
            <a:ext cx="4248150" cy="3033713"/>
          </a:xfrm>
          <a:noFill/>
        </p:spPr>
      </p:pic>
      <p:pic>
        <p:nvPicPr>
          <p:cNvPr id="46083" name="Picture 7" descr="lccolumn"/>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250825" y="2060575"/>
            <a:ext cx="4032250" cy="2994025"/>
          </a:xfrm>
          <a:noFill/>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00392" y="594928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1100system"/>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0" y="1557338"/>
            <a:ext cx="4019550" cy="4248150"/>
          </a:xfrm>
          <a:noFill/>
        </p:spPr>
      </p:pic>
      <p:pic>
        <p:nvPicPr>
          <p:cNvPr id="47107" name="Content Placeholder 6" descr="plantour 33.jpg"/>
          <p:cNvPicPr>
            <a:picLocks noGrp="1" noChangeAspect="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3929063" y="1857375"/>
            <a:ext cx="5048250" cy="3786188"/>
          </a:xfr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6416" y="602128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hr-HR" sz="4000" smtClean="0">
                <a:solidFill>
                  <a:srgbClr val="000066"/>
                </a:solidFill>
              </a:rPr>
              <a:t>Detektori za tečnu hromatografiju</a:t>
            </a:r>
            <a:endParaRPr lang="en-US" sz="4000" smtClean="0">
              <a:solidFill>
                <a:srgbClr val="000066"/>
              </a:solidFill>
            </a:endParaRPr>
          </a:p>
        </p:txBody>
      </p:sp>
      <p:sp>
        <p:nvSpPr>
          <p:cNvPr id="48131" name="Rectangle 3"/>
          <p:cNvSpPr>
            <a:spLocks noGrp="1" noChangeArrowheads="1"/>
          </p:cNvSpPr>
          <p:nvPr>
            <p:ph type="body" sz="half" idx="1"/>
          </p:nvPr>
        </p:nvSpPr>
        <p:spPr>
          <a:xfrm>
            <a:off x="457200" y="1600200"/>
            <a:ext cx="7499350" cy="604838"/>
          </a:xfrm>
        </p:spPr>
        <p:txBody>
          <a:bodyPr/>
          <a:lstStyle/>
          <a:p>
            <a:pPr eaLnBrk="1" hangingPunct="1"/>
            <a:r>
              <a:rPr lang="hr-HR" sz="2400" smtClean="0">
                <a:solidFill>
                  <a:srgbClr val="000066"/>
                </a:solidFill>
              </a:rPr>
              <a:t>DETEKTOR NA BAZI UV SPEKTROMETRIJE</a:t>
            </a:r>
            <a:endParaRPr lang="en-US" sz="2400" smtClean="0">
              <a:solidFill>
                <a:srgbClr val="000066"/>
              </a:solidFill>
            </a:endParaRPr>
          </a:p>
        </p:txBody>
      </p:sp>
      <p:pic>
        <p:nvPicPr>
          <p:cNvPr id="48132" name="Picture 4" descr="Sl3-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11188" y="2132013"/>
            <a:ext cx="3871912" cy="4508500"/>
          </a:xfrm>
          <a:noFill/>
        </p:spPr>
      </p:pic>
      <p:sp>
        <p:nvSpPr>
          <p:cNvPr id="48133" name="Text Box 6"/>
          <p:cNvSpPr txBox="1">
            <a:spLocks noChangeArrowheads="1"/>
          </p:cNvSpPr>
          <p:nvPr/>
        </p:nvSpPr>
        <p:spPr bwMode="auto">
          <a:xfrm>
            <a:off x="4787900" y="3068638"/>
            <a:ext cx="38798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AutoNum type="arabicPeriod"/>
            </a:pPr>
            <a:r>
              <a:rPr lang="hr-HR">
                <a:solidFill>
                  <a:srgbClr val="000066"/>
                </a:solidFill>
              </a:rPr>
              <a:t>izvor UV zračenja, 2. reflektor, </a:t>
            </a:r>
          </a:p>
          <a:p>
            <a:pPr eaLnBrk="1" hangingPunct="1"/>
            <a:r>
              <a:rPr lang="hr-HR">
                <a:solidFill>
                  <a:srgbClr val="000066"/>
                </a:solidFill>
              </a:rPr>
              <a:t>3. delitelj snopa UV zračenja,</a:t>
            </a:r>
          </a:p>
          <a:p>
            <a:pPr eaLnBrk="1" hangingPunct="1"/>
            <a:r>
              <a:rPr lang="hr-HR">
                <a:solidFill>
                  <a:srgbClr val="000066"/>
                </a:solidFill>
              </a:rPr>
              <a:t>4. referentna fotodioda, 5. sočiva,</a:t>
            </a:r>
          </a:p>
          <a:p>
            <a:pPr eaLnBrk="1" hangingPunct="1"/>
            <a:r>
              <a:rPr lang="hr-HR">
                <a:solidFill>
                  <a:srgbClr val="000066"/>
                </a:solidFill>
              </a:rPr>
              <a:t>6. protočna ćelija, 7. radna fotodioda</a:t>
            </a:r>
            <a:endParaRPr lang="en-US">
              <a:solidFill>
                <a:srgbClr val="000066"/>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2950" y="580526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sz="half" idx="1"/>
          </p:nvPr>
        </p:nvSpPr>
        <p:spPr>
          <a:xfrm>
            <a:off x="711200" y="698500"/>
            <a:ext cx="7931150" cy="820738"/>
          </a:xfrm>
        </p:spPr>
        <p:txBody>
          <a:bodyPr/>
          <a:lstStyle/>
          <a:p>
            <a:pPr eaLnBrk="1" hangingPunct="1"/>
            <a:r>
              <a:rPr lang="hr-HR" sz="2800" smtClean="0">
                <a:solidFill>
                  <a:srgbClr val="000066"/>
                </a:solidFill>
              </a:rPr>
              <a:t>POLAROGRAFSKI DETEKTOR</a:t>
            </a:r>
            <a:endParaRPr lang="en-US" sz="2800" smtClean="0">
              <a:solidFill>
                <a:srgbClr val="000066"/>
              </a:solidFill>
            </a:endParaRPr>
          </a:p>
        </p:txBody>
      </p:sp>
      <p:pic>
        <p:nvPicPr>
          <p:cNvPr id="49155" name="Picture 4" descr="Sl3-3"/>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2339975" y="1844675"/>
            <a:ext cx="2808288" cy="2808288"/>
          </a:xfrm>
          <a:noFill/>
        </p:spPr>
      </p:pic>
      <p:sp>
        <p:nvSpPr>
          <p:cNvPr id="49156" name="Text Box 7"/>
          <p:cNvSpPr txBox="1">
            <a:spLocks noChangeArrowheads="1"/>
          </p:cNvSpPr>
          <p:nvPr/>
        </p:nvSpPr>
        <p:spPr bwMode="auto">
          <a:xfrm>
            <a:off x="827088" y="5157788"/>
            <a:ext cx="607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AutoNum type="arabicPeriod"/>
            </a:pPr>
            <a:r>
              <a:rPr lang="hr-HR">
                <a:solidFill>
                  <a:srgbClr val="000066"/>
                </a:solidFill>
              </a:rPr>
              <a:t>izlazna cev hromatografa, 2. kapljuća živina elektroda, </a:t>
            </a:r>
          </a:p>
          <a:p>
            <a:pPr eaLnBrk="1" hangingPunct="1"/>
            <a:r>
              <a:rPr lang="hr-HR">
                <a:solidFill>
                  <a:srgbClr val="000066"/>
                </a:solidFill>
              </a:rPr>
              <a:t>3.  referentna elektroda</a:t>
            </a:r>
            <a:endParaRPr lang="en-US">
              <a:solidFill>
                <a:srgbClr val="000066"/>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6416" y="594928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body" idx="1"/>
          </p:nvPr>
        </p:nvSpPr>
        <p:spPr>
          <a:xfrm>
            <a:off x="457200" y="260350"/>
            <a:ext cx="8229600" cy="5865813"/>
          </a:xfrm>
        </p:spPr>
        <p:txBody>
          <a:bodyPr/>
          <a:lstStyle/>
          <a:p>
            <a:pPr eaLnBrk="1" hangingPunct="1">
              <a:lnSpc>
                <a:spcPct val="80000"/>
              </a:lnSpc>
            </a:pPr>
            <a:r>
              <a:rPr lang="hr-HR" sz="2800" smtClean="0">
                <a:solidFill>
                  <a:srgbClr val="000066"/>
                </a:solidFill>
              </a:rPr>
              <a:t>RADIOMETRIJSKI DETEKTOR</a:t>
            </a:r>
          </a:p>
          <a:p>
            <a:pPr eaLnBrk="1" hangingPunct="1">
              <a:lnSpc>
                <a:spcPct val="80000"/>
              </a:lnSpc>
              <a:buFontTx/>
              <a:buNone/>
            </a:pPr>
            <a:r>
              <a:rPr lang="hr-HR" sz="2800" smtClean="0">
                <a:solidFill>
                  <a:srgbClr val="000066"/>
                </a:solidFill>
              </a:rPr>
              <a:t>	- smesa se pre detekcije obeleži radioaktivnim izotopima, na pr. </a:t>
            </a:r>
            <a:r>
              <a:rPr lang="hr-HR" sz="2800" baseline="30000" smtClean="0">
                <a:solidFill>
                  <a:srgbClr val="000066"/>
                </a:solidFill>
              </a:rPr>
              <a:t>14</a:t>
            </a:r>
            <a:r>
              <a:rPr lang="hr-HR" sz="2800" smtClean="0">
                <a:solidFill>
                  <a:srgbClr val="000066"/>
                </a:solidFill>
              </a:rPr>
              <a:t>C, </a:t>
            </a:r>
            <a:r>
              <a:rPr lang="hr-HR" sz="2800" baseline="30000" smtClean="0">
                <a:solidFill>
                  <a:srgbClr val="000066"/>
                </a:solidFill>
              </a:rPr>
              <a:t>3</a:t>
            </a:r>
            <a:r>
              <a:rPr lang="hr-HR" sz="2800" smtClean="0">
                <a:solidFill>
                  <a:srgbClr val="000066"/>
                </a:solidFill>
              </a:rPr>
              <a:t>H, </a:t>
            </a:r>
            <a:r>
              <a:rPr lang="hr-HR" sz="2800" baseline="30000" smtClean="0">
                <a:solidFill>
                  <a:srgbClr val="000066"/>
                </a:solidFill>
              </a:rPr>
              <a:t>32</a:t>
            </a:r>
            <a:r>
              <a:rPr lang="hr-HR" sz="2800" smtClean="0">
                <a:solidFill>
                  <a:srgbClr val="000066"/>
                </a:solidFill>
              </a:rPr>
              <a:t>P</a:t>
            </a:r>
          </a:p>
          <a:p>
            <a:pPr eaLnBrk="1" hangingPunct="1">
              <a:lnSpc>
                <a:spcPct val="80000"/>
              </a:lnSpc>
              <a:buFontTx/>
              <a:buNone/>
            </a:pPr>
            <a:r>
              <a:rPr lang="hr-HR" sz="2800" smtClean="0">
                <a:solidFill>
                  <a:srgbClr val="000066"/>
                </a:solidFill>
              </a:rPr>
              <a:t>	- niske koncentracije obeleživača i mali domet pa se detekcija vrši indirektno – dodaje se luminiscentna supstanca u rastvor i meri se emitovana svetlost pomoću fotodioda</a:t>
            </a:r>
          </a:p>
          <a:p>
            <a:pPr eaLnBrk="1" hangingPunct="1">
              <a:lnSpc>
                <a:spcPct val="80000"/>
              </a:lnSpc>
              <a:buFontTx/>
              <a:buNone/>
            </a:pPr>
            <a:endParaRPr lang="hr-HR" sz="2800" smtClean="0">
              <a:solidFill>
                <a:srgbClr val="000066"/>
              </a:solidFill>
            </a:endParaRPr>
          </a:p>
          <a:p>
            <a:pPr eaLnBrk="1" hangingPunct="1">
              <a:lnSpc>
                <a:spcPct val="80000"/>
              </a:lnSpc>
            </a:pPr>
            <a:r>
              <a:rPr lang="hr-HR" sz="2800" smtClean="0">
                <a:solidFill>
                  <a:srgbClr val="000066"/>
                </a:solidFill>
              </a:rPr>
              <a:t>KONDUKTOMETRIJSKI DETEKTOR</a:t>
            </a:r>
          </a:p>
          <a:p>
            <a:pPr eaLnBrk="1" hangingPunct="1">
              <a:lnSpc>
                <a:spcPct val="80000"/>
              </a:lnSpc>
              <a:buFontTx/>
              <a:buNone/>
            </a:pPr>
            <a:r>
              <a:rPr lang="hr-HR" sz="2800" smtClean="0">
                <a:solidFill>
                  <a:srgbClr val="000066"/>
                </a:solidFill>
              </a:rPr>
              <a:t>	- analizirane komponente utiču na električnu provodljivost pokretne faze, na pr. </a:t>
            </a:r>
            <a:r>
              <a:rPr lang="en-US" sz="2800" smtClean="0">
                <a:solidFill>
                  <a:srgbClr val="000066"/>
                </a:solidFill>
              </a:rPr>
              <a:t>r</a:t>
            </a:r>
            <a:r>
              <a:rPr lang="hr-HR" sz="2800" smtClean="0">
                <a:solidFill>
                  <a:srgbClr val="000066"/>
                </a:solidFill>
              </a:rPr>
              <a:t>azdvajanje smese jonskih soli u neprovodnom polarnom rastvaraču (vodi ili metanolu) ili razdvajanje smesa neprovodnih (organskih) jedinjenja u elektroprovodnom rastvaraču</a:t>
            </a:r>
          </a:p>
          <a:p>
            <a:pPr eaLnBrk="1" hangingPunct="1">
              <a:lnSpc>
                <a:spcPct val="80000"/>
              </a:lnSpc>
            </a:pPr>
            <a:endParaRPr lang="en-US" sz="2800" smtClean="0">
              <a:solidFill>
                <a:srgbClr val="000066"/>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8384" y="587727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body" idx="1"/>
          </p:nvPr>
        </p:nvSpPr>
        <p:spPr>
          <a:xfrm>
            <a:off x="4724400" y="1600200"/>
            <a:ext cx="3962400" cy="4525963"/>
          </a:xfrm>
        </p:spPr>
        <p:txBody>
          <a:bodyPr/>
          <a:lstStyle/>
          <a:p>
            <a:pPr eaLnBrk="1" hangingPunct="1"/>
            <a:endParaRPr lang="en-US" smtClean="0"/>
          </a:p>
        </p:txBody>
      </p:sp>
      <p:pic>
        <p:nvPicPr>
          <p:cNvPr id="51203" name="Picture 4" descr="HPLC - Partition Chromatography Applica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765175"/>
            <a:ext cx="8351837"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 Box 6"/>
          <p:cNvSpPr txBox="1">
            <a:spLocks noChangeArrowheads="1"/>
          </p:cNvSpPr>
          <p:nvPr/>
        </p:nvSpPr>
        <p:spPr bwMode="auto">
          <a:xfrm>
            <a:off x="539750" y="1412875"/>
            <a:ext cx="2381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t>dodaci bezalkoholnim</a:t>
            </a:r>
          </a:p>
          <a:p>
            <a:pPr eaLnBrk="1" hangingPunct="1"/>
            <a:r>
              <a:rPr lang="hr-HR"/>
              <a:t>pićima</a:t>
            </a:r>
            <a:endParaRPr lang="en-US"/>
          </a:p>
        </p:txBody>
      </p:sp>
      <p:sp>
        <p:nvSpPr>
          <p:cNvPr id="51205" name="Text Box 7"/>
          <p:cNvSpPr txBox="1">
            <a:spLocks noChangeArrowheads="1"/>
          </p:cNvSpPr>
          <p:nvPr/>
        </p:nvSpPr>
        <p:spPr bwMode="auto">
          <a:xfrm>
            <a:off x="3779838" y="6021388"/>
            <a:ext cx="1631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t>organofosfatni</a:t>
            </a:r>
          </a:p>
          <a:p>
            <a:pPr eaLnBrk="1" hangingPunct="1"/>
            <a:r>
              <a:rPr lang="hr-HR"/>
              <a:t>insekticidi</a:t>
            </a:r>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37525" y="613206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68313" y="620713"/>
            <a:ext cx="8229600" cy="1143000"/>
          </a:xfrm>
        </p:spPr>
        <p:txBody>
          <a:bodyPr/>
          <a:lstStyle/>
          <a:p>
            <a:pPr eaLnBrk="1" hangingPunct="1"/>
            <a:r>
              <a:rPr lang="hr-HR" sz="4000" smtClean="0">
                <a:solidFill>
                  <a:srgbClr val="000066"/>
                </a:solidFill>
              </a:rPr>
              <a:t>Klasifikacija hromatografskih metoda:</a:t>
            </a:r>
            <a:endParaRPr lang="en-US" sz="4000" smtClean="0">
              <a:solidFill>
                <a:srgbClr val="000066"/>
              </a:solidFill>
            </a:endParaRPr>
          </a:p>
        </p:txBody>
      </p:sp>
      <p:sp>
        <p:nvSpPr>
          <p:cNvPr id="6147" name="Rectangle 3"/>
          <p:cNvSpPr>
            <a:spLocks noGrp="1" noChangeArrowheads="1"/>
          </p:cNvSpPr>
          <p:nvPr>
            <p:ph type="body" idx="1"/>
          </p:nvPr>
        </p:nvSpPr>
        <p:spPr>
          <a:xfrm>
            <a:off x="1116013" y="2924175"/>
            <a:ext cx="5976937" cy="2260600"/>
          </a:xfrm>
        </p:spPr>
        <p:txBody>
          <a:bodyPr/>
          <a:lstStyle/>
          <a:p>
            <a:pPr eaLnBrk="1" hangingPunct="1"/>
            <a:r>
              <a:rPr lang="hr-HR" smtClean="0">
                <a:solidFill>
                  <a:srgbClr val="000066"/>
                </a:solidFill>
              </a:rPr>
              <a:t>Može se vršiti na osnovu:</a:t>
            </a:r>
            <a:endParaRPr lang="en-US" smtClean="0">
              <a:solidFill>
                <a:srgbClr val="000066"/>
              </a:solidFill>
            </a:endParaRPr>
          </a:p>
          <a:p>
            <a:pPr eaLnBrk="1" hangingPunct="1">
              <a:buFontTx/>
              <a:buNone/>
            </a:pPr>
            <a:endParaRPr lang="hr-HR" smtClean="0">
              <a:solidFill>
                <a:srgbClr val="000066"/>
              </a:solidFill>
            </a:endParaRPr>
          </a:p>
          <a:p>
            <a:pPr lvl="1" eaLnBrk="1" hangingPunct="1"/>
            <a:r>
              <a:rPr lang="hr-HR" smtClean="0">
                <a:solidFill>
                  <a:srgbClr val="000066"/>
                </a:solidFill>
              </a:rPr>
              <a:t>mobilne faze</a:t>
            </a:r>
          </a:p>
          <a:p>
            <a:pPr lvl="1" eaLnBrk="1" hangingPunct="1"/>
            <a:r>
              <a:rPr lang="hr-HR" smtClean="0">
                <a:solidFill>
                  <a:srgbClr val="000066"/>
                </a:solidFill>
              </a:rPr>
              <a:t>tipa interakcije (privlačnih sila)</a:t>
            </a:r>
            <a:endParaRPr lang="en-US" smtClean="0">
              <a:solidFill>
                <a:srgbClr val="000066"/>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400" y="587727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HPLC - Adsoprtion Chromatogram - PhospholipidsVitami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333375"/>
            <a:ext cx="3673475" cy="333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5" descr="HPLC - Adsoprtion Chromatogram - Steroid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5513" y="3644900"/>
            <a:ext cx="3313112"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6" descr="HPLC - Adsoprtion Chromatogram - Vitami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3800" y="333375"/>
            <a:ext cx="3744913"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2400" y="594928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3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hr-HR" smtClean="0">
                <a:solidFill>
                  <a:srgbClr val="000066"/>
                </a:solidFill>
              </a:rPr>
              <a:t>Mobilna faza može biti</a:t>
            </a:r>
            <a:endParaRPr lang="en-US" smtClean="0">
              <a:solidFill>
                <a:srgbClr val="000066"/>
              </a:solidFill>
            </a:endParaRPr>
          </a:p>
        </p:txBody>
      </p:sp>
      <p:sp>
        <p:nvSpPr>
          <p:cNvPr id="7171" name="Rectangle 3"/>
          <p:cNvSpPr>
            <a:spLocks noGrp="1" noChangeArrowheads="1"/>
          </p:cNvSpPr>
          <p:nvPr>
            <p:ph type="body" idx="1"/>
          </p:nvPr>
        </p:nvSpPr>
        <p:spPr>
          <a:xfrm>
            <a:off x="539750" y="2565400"/>
            <a:ext cx="8229600" cy="2044700"/>
          </a:xfrm>
        </p:spPr>
        <p:txBody>
          <a:bodyPr/>
          <a:lstStyle/>
          <a:p>
            <a:pPr eaLnBrk="1" hangingPunct="1"/>
            <a:r>
              <a:rPr lang="hr-HR" smtClean="0">
                <a:solidFill>
                  <a:srgbClr val="000066"/>
                </a:solidFill>
              </a:rPr>
              <a:t>gas (GH=GC)</a:t>
            </a:r>
          </a:p>
          <a:p>
            <a:pPr eaLnBrk="1" hangingPunct="1"/>
            <a:r>
              <a:rPr lang="hr-HR" smtClean="0">
                <a:solidFill>
                  <a:srgbClr val="000066"/>
                </a:solidFill>
              </a:rPr>
              <a:t>tečnost (TH=LC)</a:t>
            </a:r>
          </a:p>
          <a:p>
            <a:pPr eaLnBrk="1" hangingPunct="1"/>
            <a:r>
              <a:rPr lang="hr-HR" smtClean="0">
                <a:solidFill>
                  <a:srgbClr val="000066"/>
                </a:solidFill>
              </a:rPr>
              <a:t>superkritični fluid (SFH=SFC)</a:t>
            </a:r>
            <a:endParaRPr lang="en-US" smtClean="0">
              <a:solidFill>
                <a:srgbClr val="000066"/>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8384" y="566124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hr-HR" sz="4000" smtClean="0">
                <a:solidFill>
                  <a:srgbClr val="000066"/>
                </a:solidFill>
              </a:rPr>
              <a:t>Klasifikacija na osnovu tipa interakcije:</a:t>
            </a:r>
            <a:endParaRPr lang="en-US" sz="4000" smtClean="0">
              <a:solidFill>
                <a:srgbClr val="000066"/>
              </a:solidFill>
            </a:endParaRPr>
          </a:p>
        </p:txBody>
      </p:sp>
      <p:sp>
        <p:nvSpPr>
          <p:cNvPr id="8195" name="Rectangle 3"/>
          <p:cNvSpPr>
            <a:spLocks noGrp="1" noChangeArrowheads="1"/>
          </p:cNvSpPr>
          <p:nvPr>
            <p:ph type="body" idx="1"/>
          </p:nvPr>
        </p:nvSpPr>
        <p:spPr>
          <a:xfrm>
            <a:off x="395288" y="1860550"/>
            <a:ext cx="8229600" cy="4997450"/>
          </a:xfrm>
        </p:spPr>
        <p:txBody>
          <a:bodyPr/>
          <a:lstStyle/>
          <a:p>
            <a:pPr eaLnBrk="1" hangingPunct="1">
              <a:lnSpc>
                <a:spcPct val="80000"/>
              </a:lnSpc>
            </a:pPr>
            <a:r>
              <a:rPr lang="hr-HR" sz="1800" b="1" smtClean="0">
                <a:solidFill>
                  <a:srgbClr val="000066"/>
                </a:solidFill>
              </a:rPr>
              <a:t>Adsorpciona hromatografija</a:t>
            </a:r>
            <a:r>
              <a:rPr lang="hr-HR" sz="1800" smtClean="0">
                <a:solidFill>
                  <a:srgbClr val="000066"/>
                </a:solidFill>
              </a:rPr>
              <a:t> – čvsta stacionarna faza, a tečnost ili gas mobilna faza. Adsorpcija na površini stacionarne faze. Ravnoteža koja se uspostavlja između adsorbata sorbovanog na površini i rastovorenog u mobilnoj fazi služi kao osnova za razdvajanje molekula adsorbata. (za polarna jedinjenja)</a:t>
            </a:r>
          </a:p>
          <a:p>
            <a:pPr eaLnBrk="1" hangingPunct="1">
              <a:lnSpc>
                <a:spcPct val="80000"/>
              </a:lnSpc>
            </a:pPr>
            <a:r>
              <a:rPr lang="hr-HR" sz="1800" b="1" smtClean="0">
                <a:solidFill>
                  <a:srgbClr val="000066"/>
                </a:solidFill>
              </a:rPr>
              <a:t>Particiona (podeona) hromatografija</a:t>
            </a:r>
            <a:r>
              <a:rPr lang="hr-HR" sz="1800" smtClean="0">
                <a:solidFill>
                  <a:srgbClr val="000066"/>
                </a:solidFill>
              </a:rPr>
              <a:t> – stacionarna faza je tanak film tečne faze na površini čvrstog nosača. Adsobat se raspoređuje između tečne stacionarne faze i tečne ili gasne mobilne faze. </a:t>
            </a:r>
          </a:p>
          <a:p>
            <a:pPr eaLnBrk="1" hangingPunct="1">
              <a:lnSpc>
                <a:spcPct val="80000"/>
              </a:lnSpc>
              <a:buFontTx/>
              <a:buNone/>
            </a:pPr>
            <a:r>
              <a:rPr lang="hr-HR" sz="1800" smtClean="0">
                <a:solidFill>
                  <a:srgbClr val="000066"/>
                </a:solidFill>
              </a:rPr>
              <a:t>	(</a:t>
            </a:r>
            <a:r>
              <a:rPr lang="hr-HR" sz="1800" b="1" smtClean="0">
                <a:solidFill>
                  <a:srgbClr val="000066"/>
                </a:solidFill>
              </a:rPr>
              <a:t>normalna</a:t>
            </a:r>
            <a:r>
              <a:rPr lang="hr-HR" sz="1800" smtClean="0">
                <a:solidFill>
                  <a:srgbClr val="000066"/>
                </a:solidFill>
              </a:rPr>
              <a:t> – analit nepolarno organsko jedinjenje a stacionarna faza VIŠE polarna od mobilne faze; </a:t>
            </a:r>
            <a:r>
              <a:rPr lang="hr-HR" sz="1800" b="1" smtClean="0">
                <a:solidFill>
                  <a:srgbClr val="000066"/>
                </a:solidFill>
              </a:rPr>
              <a:t>reverzna</a:t>
            </a:r>
            <a:r>
              <a:rPr lang="hr-HR" sz="1800" smtClean="0">
                <a:solidFill>
                  <a:srgbClr val="000066"/>
                </a:solidFill>
              </a:rPr>
              <a:t> – analit polarno organsko jedinjenje, stacionarna faza MANJE polarna od mobilne faze)</a:t>
            </a:r>
          </a:p>
          <a:p>
            <a:pPr eaLnBrk="1" hangingPunct="1">
              <a:lnSpc>
                <a:spcPct val="80000"/>
              </a:lnSpc>
            </a:pPr>
            <a:r>
              <a:rPr lang="hr-HR" sz="1800" b="1" smtClean="0">
                <a:solidFill>
                  <a:srgbClr val="000066"/>
                </a:solidFill>
              </a:rPr>
              <a:t>Jonoizmenjivačka hromatografija</a:t>
            </a:r>
            <a:r>
              <a:rPr lang="hr-HR" sz="1800" smtClean="0">
                <a:solidFill>
                  <a:srgbClr val="000066"/>
                </a:solidFill>
              </a:rPr>
              <a:t> – </a:t>
            </a:r>
            <a:r>
              <a:rPr lang="hr-HR" sz="1800" b="1" smtClean="0">
                <a:solidFill>
                  <a:srgbClr val="000066"/>
                </a:solidFill>
              </a:rPr>
              <a:t>anjonska</a:t>
            </a:r>
            <a:r>
              <a:rPr lang="hr-HR" sz="1800" smtClean="0">
                <a:solidFill>
                  <a:srgbClr val="000066"/>
                </a:solidFill>
              </a:rPr>
              <a:t> kada je analit anjon a vezujuća faza pozitivno naelektrisana; </a:t>
            </a:r>
            <a:r>
              <a:rPr lang="hr-HR" sz="1800" b="1" smtClean="0">
                <a:solidFill>
                  <a:srgbClr val="000066"/>
                </a:solidFill>
              </a:rPr>
              <a:t>katjonska</a:t>
            </a:r>
            <a:r>
              <a:rPr lang="hr-HR" sz="1800" smtClean="0">
                <a:solidFill>
                  <a:srgbClr val="000066"/>
                </a:solidFill>
              </a:rPr>
              <a:t> kada je analit katjon a vezujuća faza negativno naelektrisana (elektrostatičke sile). Stacionarna faza čvrsta, najčešće smole, a mobilna faza tečnost.</a:t>
            </a:r>
          </a:p>
          <a:p>
            <a:pPr eaLnBrk="1" hangingPunct="1">
              <a:lnSpc>
                <a:spcPct val="80000"/>
              </a:lnSpc>
            </a:pPr>
            <a:r>
              <a:rPr lang="hr-HR" sz="1800" b="1" smtClean="0">
                <a:solidFill>
                  <a:srgbClr val="000066"/>
                </a:solidFill>
              </a:rPr>
              <a:t>Hromatografija na bazi veličine molekula (gel hromatografija</a:t>
            </a:r>
            <a:r>
              <a:rPr lang="en-US" sz="1800" b="1" smtClean="0">
                <a:solidFill>
                  <a:srgbClr val="000066"/>
                </a:solidFill>
              </a:rPr>
              <a:t> ili ekskluziona</a:t>
            </a:r>
            <a:r>
              <a:rPr lang="hr-HR" sz="1800" b="1" smtClean="0">
                <a:solidFill>
                  <a:srgbClr val="000066"/>
                </a:solidFill>
              </a:rPr>
              <a:t>)</a:t>
            </a:r>
            <a:r>
              <a:rPr lang="hr-HR" sz="1800" smtClean="0">
                <a:solidFill>
                  <a:srgbClr val="000066"/>
                </a:solidFill>
              </a:rPr>
              <a:t> – nema interakcije između stacionarne faze i adsorbata. Tečna ili gasovita faza prolazi kroz porozni gel pri čemu se molekuli odvajaju na osnovu veličine. Veći molekuli izlaze brže iz kolone jer ne prolaze kroz pore gela, dok manji molekuli mogu da prođu kroz pore gela i njihov pređeni put je znatno duži.</a:t>
            </a:r>
            <a:endParaRPr lang="en-US" sz="1800" smtClean="0">
              <a:solidFill>
                <a:srgbClr val="000066"/>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424" y="580526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l="1717" r="1717" b="66998"/>
          <a:stretch>
            <a:fillRect/>
          </a:stretch>
        </p:blipFill>
        <p:spPr>
          <a:xfrm>
            <a:off x="2335213" y="-14288"/>
            <a:ext cx="4903787" cy="3625851"/>
          </a:xfrm>
          <a:noFill/>
        </p:spPr>
      </p:pic>
      <p:pic>
        <p:nvPicPr>
          <p:cNvPr id="9219" name="Picture 7"/>
          <p:cNvPicPr>
            <a:picLocks noGrp="1" noChangeAspect="1" noChangeArrowheads="1"/>
          </p:cNvPicPr>
          <p:nvPr>
            <p:ph sz="half" idx="2"/>
          </p:nvPr>
        </p:nvPicPr>
        <p:blipFill>
          <a:blip r:embed="rId6" cstate="print">
            <a:extLst>
              <a:ext uri="{28A0092B-C50C-407E-A947-70E740481C1C}">
                <a14:useLocalDpi xmlns:a14="http://schemas.microsoft.com/office/drawing/2010/main" val="0"/>
              </a:ext>
            </a:extLst>
          </a:blip>
          <a:srcRect l="859" t="33165" r="3435" b="32573"/>
          <a:stretch>
            <a:fillRect/>
          </a:stretch>
        </p:blipFill>
        <p:spPr>
          <a:xfrm>
            <a:off x="2324100" y="3617913"/>
            <a:ext cx="4967288" cy="3217862"/>
          </a:xfrm>
          <a:noFill/>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8424" y="616530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7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hr-HR" smtClean="0">
                <a:solidFill>
                  <a:srgbClr val="000066"/>
                </a:solidFill>
              </a:rPr>
              <a:t>GASNA HROMATOGRAFIJA</a:t>
            </a:r>
            <a:endParaRPr lang="en-US" smtClean="0">
              <a:solidFill>
                <a:srgbClr val="000066"/>
              </a:solidFill>
            </a:endParaRPr>
          </a:p>
        </p:txBody>
      </p:sp>
      <p:sp>
        <p:nvSpPr>
          <p:cNvPr id="10243" name="Rectangle 3"/>
          <p:cNvSpPr>
            <a:spLocks noGrp="1" noChangeArrowheads="1"/>
          </p:cNvSpPr>
          <p:nvPr>
            <p:ph type="body" idx="1"/>
          </p:nvPr>
        </p:nvSpPr>
        <p:spPr>
          <a:xfrm>
            <a:off x="457200" y="1600200"/>
            <a:ext cx="8229600" cy="1612900"/>
          </a:xfrm>
        </p:spPr>
        <p:txBody>
          <a:bodyPr/>
          <a:lstStyle/>
          <a:p>
            <a:pPr eaLnBrk="1" hangingPunct="1">
              <a:lnSpc>
                <a:spcPct val="90000"/>
              </a:lnSpc>
            </a:pPr>
            <a:r>
              <a:rPr lang="hr-HR" sz="2400" smtClean="0">
                <a:solidFill>
                  <a:srgbClr val="000066"/>
                </a:solidFill>
              </a:rPr>
              <a:t>Metoda kvalitativne i kvantitativne analize gasnih smesa.</a:t>
            </a:r>
          </a:p>
          <a:p>
            <a:pPr eaLnBrk="1" hangingPunct="1">
              <a:lnSpc>
                <a:spcPct val="90000"/>
              </a:lnSpc>
            </a:pPr>
            <a:r>
              <a:rPr lang="hr-HR" sz="2400" smtClean="0">
                <a:solidFill>
                  <a:srgbClr val="000066"/>
                </a:solidFill>
              </a:rPr>
              <a:t>Zasniva se na razlici koeficijenata raspodele pojedinih komponenti smese između gasovite (pokretne) i čvrste ili tečne (nepokretne) faze</a:t>
            </a:r>
            <a:endParaRPr lang="en-US" sz="2400" smtClean="0">
              <a:solidFill>
                <a:srgbClr val="000066"/>
              </a:solidFill>
            </a:endParaRPr>
          </a:p>
        </p:txBody>
      </p:sp>
      <p:grpSp>
        <p:nvGrpSpPr>
          <p:cNvPr id="10244" name="Group 12"/>
          <p:cNvGrpSpPr>
            <a:grpSpLocks/>
          </p:cNvGrpSpPr>
          <p:nvPr/>
        </p:nvGrpSpPr>
        <p:grpSpPr bwMode="auto">
          <a:xfrm>
            <a:off x="2339975" y="3213100"/>
            <a:ext cx="4535488" cy="1878013"/>
            <a:chOff x="1474" y="2251"/>
            <a:chExt cx="2857" cy="1183"/>
          </a:xfrm>
        </p:grpSpPr>
        <p:sp>
          <p:nvSpPr>
            <p:cNvPr id="10247" name="Text Box 4"/>
            <p:cNvSpPr txBox="1">
              <a:spLocks noChangeArrowheads="1"/>
            </p:cNvSpPr>
            <p:nvPr/>
          </p:nvSpPr>
          <p:spPr bwMode="auto">
            <a:xfrm>
              <a:off x="2109" y="2251"/>
              <a:ext cx="165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sz="2000">
                  <a:solidFill>
                    <a:srgbClr val="000066"/>
                  </a:solidFill>
                </a:rPr>
                <a:t>Gasna hromatografija</a:t>
              </a:r>
              <a:endParaRPr lang="en-US" sz="2000">
                <a:solidFill>
                  <a:srgbClr val="000066"/>
                </a:solidFill>
              </a:endParaRPr>
            </a:p>
          </p:txBody>
        </p:sp>
        <p:sp>
          <p:nvSpPr>
            <p:cNvPr id="10248" name="Text Box 5"/>
            <p:cNvSpPr txBox="1">
              <a:spLocks noChangeArrowheads="1"/>
            </p:cNvSpPr>
            <p:nvPr/>
          </p:nvSpPr>
          <p:spPr bwMode="auto">
            <a:xfrm>
              <a:off x="1474" y="2931"/>
              <a:ext cx="90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hr-HR" b="1">
                  <a:solidFill>
                    <a:srgbClr val="000066"/>
                  </a:solidFill>
                </a:rPr>
                <a:t>Gas-tečno</a:t>
              </a:r>
              <a:endParaRPr lang="en-US" b="1">
                <a:solidFill>
                  <a:srgbClr val="000066"/>
                </a:solidFill>
              </a:endParaRPr>
            </a:p>
          </p:txBody>
        </p:sp>
        <p:sp>
          <p:nvSpPr>
            <p:cNvPr id="10249" name="Text Box 6"/>
            <p:cNvSpPr txBox="1">
              <a:spLocks noChangeArrowheads="1"/>
            </p:cNvSpPr>
            <p:nvPr/>
          </p:nvSpPr>
          <p:spPr bwMode="auto">
            <a:xfrm>
              <a:off x="3424" y="2931"/>
              <a:ext cx="90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hr-HR" b="1">
                  <a:solidFill>
                    <a:srgbClr val="000066"/>
                  </a:solidFill>
                </a:rPr>
                <a:t>Gas-čvrsto</a:t>
              </a:r>
              <a:endParaRPr lang="en-US" b="1">
                <a:solidFill>
                  <a:srgbClr val="000066"/>
                </a:solidFill>
              </a:endParaRPr>
            </a:p>
          </p:txBody>
        </p:sp>
        <p:sp>
          <p:nvSpPr>
            <p:cNvPr id="10250" name="Text Box 7"/>
            <p:cNvSpPr txBox="1">
              <a:spLocks noChangeArrowheads="1"/>
            </p:cNvSpPr>
            <p:nvPr/>
          </p:nvSpPr>
          <p:spPr bwMode="auto">
            <a:xfrm>
              <a:off x="2245" y="3203"/>
              <a:ext cx="11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r-HR">
                  <a:solidFill>
                    <a:srgbClr val="000066"/>
                  </a:solidFill>
                </a:rPr>
                <a:t>stacionarna faza</a:t>
              </a:r>
              <a:endParaRPr lang="en-US">
                <a:solidFill>
                  <a:srgbClr val="000066"/>
                </a:solidFill>
              </a:endParaRPr>
            </a:p>
          </p:txBody>
        </p:sp>
        <p:sp>
          <p:nvSpPr>
            <p:cNvPr id="10251" name="Line 8"/>
            <p:cNvSpPr>
              <a:spLocks noChangeShapeType="1"/>
            </p:cNvSpPr>
            <p:nvPr/>
          </p:nvSpPr>
          <p:spPr bwMode="auto">
            <a:xfrm flipH="1">
              <a:off x="2064" y="2523"/>
              <a:ext cx="771" cy="40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52" name="Line 9"/>
            <p:cNvSpPr>
              <a:spLocks noChangeShapeType="1"/>
            </p:cNvSpPr>
            <p:nvPr/>
          </p:nvSpPr>
          <p:spPr bwMode="auto">
            <a:xfrm>
              <a:off x="2971" y="2523"/>
              <a:ext cx="725" cy="363"/>
            </a:xfrm>
            <a:prstGeom prst="line">
              <a:avLst/>
            </a:prstGeom>
            <a:noFill/>
            <a:ln w="952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245" name="Text Box 10"/>
          <p:cNvSpPr txBox="1">
            <a:spLocks noChangeArrowheads="1"/>
          </p:cNvSpPr>
          <p:nvPr/>
        </p:nvSpPr>
        <p:spPr bwMode="auto">
          <a:xfrm>
            <a:off x="539750" y="5157788"/>
            <a:ext cx="307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r>
              <a:rPr lang="hr-HR" sz="2400">
                <a:solidFill>
                  <a:srgbClr val="000066"/>
                </a:solidFill>
              </a:rPr>
              <a:t> Osetljivost 10 </a:t>
            </a:r>
            <a:r>
              <a:rPr lang="hr-HR" sz="2400" baseline="30000">
                <a:solidFill>
                  <a:srgbClr val="000066"/>
                </a:solidFill>
              </a:rPr>
              <a:t>-15</a:t>
            </a:r>
            <a:r>
              <a:rPr lang="hr-HR" sz="2400">
                <a:solidFill>
                  <a:srgbClr val="000066"/>
                </a:solidFill>
              </a:rPr>
              <a:t> g/s</a:t>
            </a:r>
            <a:endParaRPr lang="en-US" sz="2400">
              <a:solidFill>
                <a:srgbClr val="000066"/>
              </a:solidFill>
            </a:endParaRPr>
          </a:p>
        </p:txBody>
      </p:sp>
      <p:sp>
        <p:nvSpPr>
          <p:cNvPr id="10246" name="Text Box 11"/>
          <p:cNvSpPr txBox="1">
            <a:spLocks noChangeArrowheads="1"/>
          </p:cNvSpPr>
          <p:nvPr/>
        </p:nvSpPr>
        <p:spPr bwMode="auto">
          <a:xfrm>
            <a:off x="533400" y="5661025"/>
            <a:ext cx="81010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r>
              <a:rPr lang="hr-HR" sz="2400">
                <a:solidFill>
                  <a:srgbClr val="000066"/>
                </a:solidFill>
              </a:rPr>
              <a:t> Uzorak mora biti isparljiv na temperaturama ispod 350</a:t>
            </a:r>
            <a:r>
              <a:rPr lang="en-US" sz="2400">
                <a:solidFill>
                  <a:srgbClr val="000066"/>
                </a:solidFill>
              </a:rPr>
              <a:t> </a:t>
            </a:r>
            <a:r>
              <a:rPr lang="hr-HR" sz="2400" baseline="30000">
                <a:solidFill>
                  <a:srgbClr val="000066"/>
                </a:solidFill>
              </a:rPr>
              <a:t>o</a:t>
            </a:r>
            <a:r>
              <a:rPr lang="hr-HR" sz="2400">
                <a:solidFill>
                  <a:srgbClr val="000066"/>
                </a:solidFill>
              </a:rPr>
              <a:t>C</a:t>
            </a:r>
          </a:p>
          <a:p>
            <a:pPr eaLnBrk="1" hangingPunct="1"/>
            <a:r>
              <a:rPr lang="hr-HR" sz="2400">
                <a:solidFill>
                  <a:srgbClr val="000066"/>
                </a:solidFill>
              </a:rPr>
              <a:t> (radni opseg obično od sobne temperature do 400</a:t>
            </a:r>
            <a:r>
              <a:rPr lang="en-US" sz="2400">
                <a:solidFill>
                  <a:srgbClr val="000066"/>
                </a:solidFill>
              </a:rPr>
              <a:t> </a:t>
            </a:r>
            <a:r>
              <a:rPr lang="hr-HR" sz="2400" baseline="30000">
                <a:solidFill>
                  <a:srgbClr val="000066"/>
                </a:solidFill>
              </a:rPr>
              <a:t>o</a:t>
            </a:r>
            <a:r>
              <a:rPr lang="hr-HR" sz="2400">
                <a:solidFill>
                  <a:srgbClr val="000066"/>
                </a:solidFill>
              </a:rPr>
              <a:t>C)</a:t>
            </a:r>
            <a:endParaRPr lang="en-US" sz="2400">
              <a:solidFill>
                <a:srgbClr val="000066"/>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9613" y="609354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3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1120</TotalTime>
  <Words>1924</Words>
  <Application>Microsoft Office PowerPoint</Application>
  <PresentationFormat>On-screen Show (4:3)</PresentationFormat>
  <Paragraphs>341</Paragraphs>
  <Slides>50</Slides>
  <Notes>50</Notes>
  <HiddenSlides>0</HiddenSlides>
  <MMClips>47</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50</vt:i4>
      </vt:variant>
    </vt:vector>
  </HeadingPairs>
  <TitlesOfParts>
    <vt:vector size="54" baseType="lpstr">
      <vt:lpstr>Default Design</vt:lpstr>
      <vt:lpstr>Photo Editor Photo</vt:lpstr>
      <vt:lpstr>PaperPort Document</vt:lpstr>
      <vt:lpstr>Equation</vt:lpstr>
      <vt:lpstr>HROMATOGRAFIJA</vt:lpstr>
      <vt:lpstr>PowerPoint Presentation</vt:lpstr>
      <vt:lpstr>PowerPoint Presentation</vt:lpstr>
      <vt:lpstr>PowerPoint Presentation</vt:lpstr>
      <vt:lpstr>Klasifikacija hromatografskih metoda:</vt:lpstr>
      <vt:lpstr>Mobilna faza može biti</vt:lpstr>
      <vt:lpstr>Klasifikacija na osnovu tipa interakcije:</vt:lpstr>
      <vt:lpstr>PowerPoint Presentation</vt:lpstr>
      <vt:lpstr>GASNA HROMATOGRAFIJA</vt:lpstr>
      <vt:lpstr>Shema gasnog hromatografa</vt:lpstr>
      <vt:lpstr>Noseći gas</vt:lpstr>
      <vt:lpstr>Doziranje uzorka</vt:lpstr>
      <vt:lpstr>Hromatografska kolona</vt:lpstr>
      <vt:lpstr>PowerPoint Presentation</vt:lpstr>
      <vt:lpstr>PowerPoint Presentation</vt:lpstr>
      <vt:lpstr>PowerPoint Presentation</vt:lpstr>
      <vt:lpstr>NEPOKRETNE FAZE U GASNOJ HROMATOGRAFIJI</vt:lpstr>
      <vt:lpstr>PowerPoint Presentation</vt:lpstr>
      <vt:lpstr>PowerPoint Presentation</vt:lpstr>
      <vt:lpstr>PowerPoint Presentation</vt:lpstr>
      <vt:lpstr>Detektori u gasnoj hromatografiji</vt:lpstr>
      <vt:lpstr>PowerPoint Presentation</vt:lpstr>
      <vt:lpstr>PowerPoint Presentation</vt:lpstr>
      <vt:lpstr>PowerPoint Presentation</vt:lpstr>
      <vt:lpstr>PowerPoint Presentation</vt:lpstr>
      <vt:lpstr>Teorija ravnotežne hromatografije</vt:lpstr>
      <vt:lpstr>PowerPoint Presentation</vt:lpstr>
      <vt:lpstr>PowerPoint Presentation</vt:lpstr>
      <vt:lpstr>PowerPoint Presentation</vt:lpstr>
      <vt:lpstr>PowerPoint Presentation</vt:lpstr>
      <vt:lpstr>PowerPoint Presentation</vt:lpstr>
      <vt:lpstr>Efikasnost kolone</vt:lpstr>
      <vt:lpstr>Kvalitativna hromatografska analiza</vt:lpstr>
      <vt:lpstr>Kvantitativna hromatografska analiza</vt:lpstr>
      <vt:lpstr>Određivanje adsorpcione izoterme</vt:lpstr>
      <vt:lpstr>Određivanje entalpije raspodele</vt:lpstr>
      <vt:lpstr>TEČNA HROMATOGRAFIJA VISOKIH PERFORMANSI  (HPLC = High Performance Liquid Chromatography)</vt:lpstr>
      <vt:lpstr>PowerPoint Presentation</vt:lpstr>
      <vt:lpstr>Delovi tečnog hromatografa</vt:lpstr>
      <vt:lpstr>PowerPoint Presentation</vt:lpstr>
      <vt:lpstr>PowerPoint Presentation</vt:lpstr>
      <vt:lpstr>Doziranje uzorka</vt:lpstr>
      <vt:lpstr>HPLC kolona</vt:lpstr>
      <vt:lpstr>PowerPoint Presentation</vt:lpstr>
      <vt:lpstr>PowerPoint Presentation</vt:lpstr>
      <vt:lpstr>Detektori za tečnu hromatografiju</vt:lpstr>
      <vt:lpstr>PowerPoint Presentation</vt:lpstr>
      <vt:lpstr>PowerPoint Presentation</vt:lpstr>
      <vt:lpstr>PowerPoint Presentation</vt:lpstr>
      <vt:lpstr>PowerPoint Presentation</vt:lpstr>
    </vt:vector>
  </TitlesOfParts>
  <Company>None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Ljilja</dc:creator>
  <cp:lastModifiedBy>LjDV</cp:lastModifiedBy>
  <cp:revision>81</cp:revision>
  <dcterms:created xsi:type="dcterms:W3CDTF">2005-04-20T22:10:25Z</dcterms:created>
  <dcterms:modified xsi:type="dcterms:W3CDTF">2021-04-06T07:50:16Z</dcterms:modified>
</cp:coreProperties>
</file>