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64" r:id="rId5"/>
    <p:sldId id="265" r:id="rId6"/>
    <p:sldId id="261" r:id="rId7"/>
    <p:sldId id="263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96" r:id="rId22"/>
    <p:sldId id="279" r:id="rId23"/>
    <p:sldId id="280" r:id="rId24"/>
    <p:sldId id="281" r:id="rId25"/>
    <p:sldId id="282" r:id="rId26"/>
    <p:sldId id="305" r:id="rId27"/>
    <p:sldId id="306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307" r:id="rId40"/>
    <p:sldId id="298" r:id="rId41"/>
    <p:sldId id="299" r:id="rId42"/>
    <p:sldId id="297" r:id="rId43"/>
    <p:sldId id="300" r:id="rId44"/>
    <p:sldId id="301" r:id="rId45"/>
    <p:sldId id="302" r:id="rId46"/>
    <p:sldId id="303" r:id="rId47"/>
    <p:sldId id="304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FC0"/>
    <a:srgbClr val="FCF2C0"/>
    <a:srgbClr val="000066"/>
    <a:srgbClr val="C1D6FF"/>
    <a:srgbClr val="FBFABD"/>
    <a:srgbClr val="A9C6FF"/>
    <a:srgbClr val="F9F797"/>
    <a:srgbClr val="DF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1" autoAdjust="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4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963F56-D438-4DB9-8944-908BCB26E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02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3F057D-83C8-448A-99A6-CFDADD3E6061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864DC5-C6B8-4E23-9998-F513E1191534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E3E72D-D228-47C2-AC04-DF591AB550F6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B5BE9B-9194-42D3-B3B9-FCAE7A844871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EC49AE-33AD-403A-8C62-148E6A812A64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0AAA84-6E44-45D1-B7EF-85EA0E34DC04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E6950F-D2E8-41E9-9638-E76EC15FA0CE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C792D0-9408-4573-B641-66B33B868E08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87AC4-3057-4579-8A56-B6163F2F0306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EB727D-9103-460E-B010-3B8A7FD56F66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877909-888D-4431-B2ED-D227510C4E05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DFFC0E-E148-458D-B4FE-A8983AF99A36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FA01B3-5C50-4607-9BA0-36C2BBB32D3A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11CDFE-FFF8-43BD-8968-60634236157A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96324D-ED3E-4270-B841-0A033A0BD7BF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DA3DD5-9A27-4AA0-B6E1-4999BBFE62C2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701037-458E-43FA-9FF7-1FFCC1548C31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EB15EC-9ED5-41D1-86FC-295075934981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AAA24E-3323-46B9-A2F6-FD3EF8DDD39F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0F26CB-BFBD-4998-917F-59D6458AEB49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682D8D-1531-4DA5-938E-27ED945BDDB6}" type="slidenum">
              <a:rPr lang="en-US" smtClean="0"/>
              <a:pPr eaLnBrk="1" hangingPunct="1"/>
              <a:t>28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47EEF4-B6B4-4DCC-8F19-6763E389DF9D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D47EA0-DEDA-4906-9100-6A09B3CE0859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604E03-FC4E-4AC8-964D-438C080A8A33}" type="slidenum">
              <a:rPr lang="en-US" smtClean="0"/>
              <a:pPr eaLnBrk="1" hangingPunct="1"/>
              <a:t>30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1F53B1-EFD4-40EE-9644-87B173BA7A59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5A0BB4-CDA8-482D-ACC8-140DBEBB93C9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9F7C9A-AD49-4DE1-9FA9-5509BC65240D}" type="slidenum">
              <a:rPr lang="en-US" smtClean="0"/>
              <a:pPr eaLnBrk="1" hangingPunct="1"/>
              <a:t>33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6C9495-5FF7-4CBB-BE8E-0D94F6A1AF54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DC8C83-3ED9-468F-B518-CC0C40EB7005}" type="slidenum">
              <a:rPr lang="en-US" smtClean="0"/>
              <a:pPr eaLnBrk="1" hangingPunct="1"/>
              <a:t>35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BE94E6-3A86-47C4-AAD3-55552DC2155C}" type="slidenum">
              <a:rPr lang="en-US" smtClean="0"/>
              <a:pPr eaLnBrk="1" hangingPunct="1"/>
              <a:t>36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0DEC5D-B9B0-4230-915C-60D05EE756F2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9A6C7F-5FD8-4E4E-945A-F686E184CC4E}" type="slidenum">
              <a:rPr lang="en-US" smtClean="0"/>
              <a:pPr eaLnBrk="1" hangingPunct="1"/>
              <a:t>38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CAB1EF-3877-41A0-9986-E9A4A877C499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A98641-3F84-42D8-8F74-87C2B69907B1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99390F-C93D-4E1C-9AAF-F8A8B4135F26}" type="slidenum">
              <a:rPr lang="en-US" smtClean="0"/>
              <a:pPr eaLnBrk="1" hangingPunct="1"/>
              <a:t>40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46A8DB-4FCE-4970-B037-CF221F1D1227}" type="slidenum">
              <a:rPr lang="en-US" smtClean="0"/>
              <a:pPr eaLnBrk="1" hangingPunct="1"/>
              <a:t>41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1ECFD5-E6F5-4C59-A345-EAF2E283DB20}" type="slidenum">
              <a:rPr lang="en-US" smtClean="0"/>
              <a:pPr eaLnBrk="1" hangingPunct="1"/>
              <a:t>42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A87ACC-713C-4A49-8714-DE4CAC17E807}" type="slidenum">
              <a:rPr lang="en-US" smtClean="0"/>
              <a:pPr eaLnBrk="1" hangingPunct="1"/>
              <a:t>43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DF1CCC-ADC9-4253-8BA0-8CA0B1F8116C}" type="slidenum">
              <a:rPr lang="en-US" smtClean="0"/>
              <a:pPr eaLnBrk="1" hangingPunct="1"/>
              <a:t>44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FF9949-2303-47FF-9FCD-71B47B1E0CD5}" type="slidenum">
              <a:rPr lang="en-US" smtClean="0"/>
              <a:pPr eaLnBrk="1" hangingPunct="1"/>
              <a:t>45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3662ED-3F14-4338-929B-D94EEEFCE60A}" type="slidenum">
              <a:rPr lang="en-US" smtClean="0"/>
              <a:pPr eaLnBrk="1" hangingPunct="1"/>
              <a:t>46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F7746E-D265-41E0-8A8E-756669C19103}" type="slidenum">
              <a:rPr lang="en-US" smtClean="0"/>
              <a:pPr eaLnBrk="1" hangingPunct="1"/>
              <a:t>47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7031D4-FBAF-41F4-889E-5ED3096BB6A1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151AC5-3E7F-49AE-9158-0957C6C41ED8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119220-9F9D-497A-80B3-B7EABAEEB198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DD489F-B44D-42F6-B7B9-76379093A696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E66160-B7D0-41AC-89CD-F72F61C3D230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82605-E1FB-4A29-8EBC-436D67A5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0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268DC-4700-4280-AF17-470E619F4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2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02741-0D02-4C8D-85EC-C2D9D49FB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2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E0CFC-7F85-4BF8-9B38-A4F423245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3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CA6AD-A6EB-463D-8C89-77E027FE0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85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81A37-DC63-48F9-B744-BB4B9E231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72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8D8DC-0900-417C-BB76-8D689B0F0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0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CE101-46CC-4B84-9D1B-DF6AA4798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5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D57D6-1C32-421B-8D49-34C9CADD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9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D94E-C9A4-4C6B-A0E1-3DCA47D08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3A46B-383F-4CB7-B216-3E03401F3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D9826-D0DE-4121-9040-00914F057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E12D-4355-4FA9-A6FF-74422886B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7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2249-20F8-43E5-A68F-27A22B48E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1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CFE35-78A3-4E9D-827E-65FAC81E5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7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DFE0FF"/>
            </a:gs>
            <a:gs pos="100000">
              <a:srgbClr val="FCF2C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85E55FF-651E-4893-937C-8424E9EE5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6.wav"/><Relationship Id="rId7" Type="http://schemas.openxmlformats.org/officeDocument/2006/relationships/image" Target="../media/image9.emf"/><Relationship Id="rId12" Type="http://schemas.openxmlformats.org/officeDocument/2006/relationships/image" Target="../media/image3.png"/><Relationship Id="rId2" Type="http://schemas.microsoft.com/office/2007/relationships/media" Target="../media/media16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emf"/><Relationship Id="rId5" Type="http://schemas.openxmlformats.org/officeDocument/2006/relationships/notesSlide" Target="../notesSlides/notesSlide16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17.wav"/><Relationship Id="rId7" Type="http://schemas.openxmlformats.org/officeDocument/2006/relationships/image" Target="../media/image12.emf"/><Relationship Id="rId12" Type="http://schemas.openxmlformats.org/officeDocument/2006/relationships/image" Target="../media/image3.png"/><Relationship Id="rId2" Type="http://schemas.microsoft.com/office/2007/relationships/media" Target="../media/media17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4.emf"/><Relationship Id="rId5" Type="http://schemas.openxmlformats.org/officeDocument/2006/relationships/notesSlide" Target="../notesSlides/notesSlide17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21.gif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audio" Target="../media/media41.wav"/><Relationship Id="rId7" Type="http://schemas.openxmlformats.org/officeDocument/2006/relationships/image" Target="../media/image29.emf"/><Relationship Id="rId12" Type="http://schemas.openxmlformats.org/officeDocument/2006/relationships/image" Target="../media/image3.png"/><Relationship Id="rId2" Type="http://schemas.microsoft.com/office/2007/relationships/media" Target="../media/media41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1.emf"/><Relationship Id="rId5" Type="http://schemas.openxmlformats.org/officeDocument/2006/relationships/notesSlide" Target="../notesSlides/notesSlide41.xml"/><Relationship Id="rId10" Type="http://schemas.openxmlformats.org/officeDocument/2006/relationships/oleObject" Target="../embeddings/oleObject9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5.emf"/><Relationship Id="rId3" Type="http://schemas.openxmlformats.org/officeDocument/2006/relationships/audio" Target="../media/media42.wav"/><Relationship Id="rId7" Type="http://schemas.openxmlformats.org/officeDocument/2006/relationships/image" Target="../media/image32.emf"/><Relationship Id="rId12" Type="http://schemas.openxmlformats.org/officeDocument/2006/relationships/oleObject" Target="../embeddings/oleObject13.bin"/><Relationship Id="rId2" Type="http://schemas.microsoft.com/office/2007/relationships/media" Target="../media/media42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4.emf"/><Relationship Id="rId5" Type="http://schemas.openxmlformats.org/officeDocument/2006/relationships/notesSlide" Target="../notesSlides/notesSlide42.xml"/><Relationship Id="rId10" Type="http://schemas.openxmlformats.org/officeDocument/2006/relationships/oleObject" Target="../embeddings/oleObject12.bin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3.emf"/><Relationship Id="rId1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997200"/>
            <a:ext cx="7772400" cy="1470025"/>
          </a:xfrm>
        </p:spPr>
        <p:txBody>
          <a:bodyPr/>
          <a:lstStyle/>
          <a:p>
            <a:pPr eaLnBrk="1" hangingPunct="1"/>
            <a:r>
              <a:rPr lang="sr-Latn-CS" sz="4000" smtClean="0">
                <a:solidFill>
                  <a:srgbClr val="000066"/>
                </a:solidFill>
              </a:rPr>
              <a:t>HEMIJSKA ANALIZA POMOĆU ELEKTRONSKOG MIKROSKOPA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2051" name="Picture 7" descr="grbUni_no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54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FFH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304800"/>
            <a:ext cx="13223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229600" cy="47132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Osobina    		  WDS      	  EDS    	   idealno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Rezolucija</a:t>
            </a:r>
            <a:r>
              <a:rPr lang="hr-HR" sz="2800" smtClean="0">
                <a:solidFill>
                  <a:srgbClr val="000066"/>
                </a:solidFill>
              </a:rPr>
              <a:t>              10 eV         150eV          10 eV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Prostorni ugao</a:t>
            </a:r>
            <a:r>
              <a:rPr lang="hr-HR" sz="2800" smtClean="0">
                <a:solidFill>
                  <a:srgbClr val="000066"/>
                </a:solidFill>
              </a:rPr>
              <a:t>      0,001 sr      0,01 sr         0,01 sr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Iskorišćenje</a:t>
            </a:r>
            <a:r>
              <a:rPr lang="hr-HR" sz="2800" smtClean="0">
                <a:solidFill>
                  <a:srgbClr val="000066"/>
                </a:solidFill>
              </a:rPr>
              <a:t>	        30%           100%           100%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Signal/šum</a:t>
            </a:r>
            <a:r>
              <a:rPr lang="hr-HR" sz="2800" smtClean="0">
                <a:solidFill>
                  <a:srgbClr val="000066"/>
                </a:solidFill>
              </a:rPr>
              <a:t>             10</a:t>
            </a:r>
            <a:r>
              <a:rPr lang="hr-HR" sz="2800" baseline="30000" smtClean="0">
                <a:solidFill>
                  <a:srgbClr val="000066"/>
                </a:solidFill>
              </a:rPr>
              <a:t>3</a:t>
            </a:r>
            <a:r>
              <a:rPr lang="hr-HR" sz="2800" smtClean="0">
                <a:solidFill>
                  <a:srgbClr val="000066"/>
                </a:solidFill>
              </a:rPr>
              <a:t>              20                 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∞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Opseg elemenata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    Z&gt;4         Z&gt;10    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Brzina analize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      min-sat      minuti         sekunde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Konstrukcija 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     složena   jednostavna   jednostavna</a:t>
            </a:r>
          </a:p>
          <a:p>
            <a:pPr eaLnBrk="1" hangingPunct="1"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Granica detekcije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 10</a:t>
            </a:r>
            <a:r>
              <a:rPr lang="hr-HR" sz="2800" baseline="30000" smtClean="0">
                <a:solidFill>
                  <a:srgbClr val="000066"/>
                </a:solidFill>
                <a:cs typeface="Arial" charset="0"/>
              </a:rPr>
              <a:t>-15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-10</a:t>
            </a:r>
            <a:r>
              <a:rPr lang="hr-HR" sz="2800" baseline="30000" smtClean="0">
                <a:solidFill>
                  <a:srgbClr val="000066"/>
                </a:solidFill>
                <a:cs typeface="Arial" charset="0"/>
              </a:rPr>
              <a:t>-16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g  10</a:t>
            </a:r>
            <a:r>
              <a:rPr lang="hr-HR" sz="2800" baseline="30000" smtClean="0">
                <a:solidFill>
                  <a:srgbClr val="000066"/>
                </a:solidFill>
                <a:cs typeface="Arial" charset="0"/>
              </a:rPr>
              <a:t>-16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-10</a:t>
            </a:r>
            <a:r>
              <a:rPr lang="hr-HR" sz="2800" baseline="30000" smtClean="0">
                <a:solidFill>
                  <a:srgbClr val="000066"/>
                </a:solidFill>
                <a:cs typeface="Arial" charset="0"/>
              </a:rPr>
              <a:t>-17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g</a:t>
            </a:r>
          </a:p>
          <a:p>
            <a:pPr eaLnBrk="1" hangingPunct="1">
              <a:buFontTx/>
              <a:buNone/>
            </a:pPr>
            <a:endParaRPr lang="hr-HR" sz="2800" smtClean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708150" y="366713"/>
            <a:ext cx="6119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800">
                <a:solidFill>
                  <a:srgbClr val="000066"/>
                </a:solidFill>
              </a:rPr>
              <a:t>Poređenje WDS i EDS spektrometara</a:t>
            </a:r>
            <a:endParaRPr lang="en-US" sz="2800">
              <a:solidFill>
                <a:srgbClr val="000066"/>
              </a:solidFill>
            </a:endParaRPr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250825" y="1700213"/>
            <a:ext cx="8497888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Line 6"/>
          <p:cNvSpPr>
            <a:spLocks noChangeShapeType="1"/>
          </p:cNvSpPr>
          <p:nvPr/>
        </p:nvSpPr>
        <p:spPr bwMode="auto">
          <a:xfrm>
            <a:off x="298450" y="2184400"/>
            <a:ext cx="8497888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l7-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5084763" cy="6323013"/>
          </a:xfrm>
          <a:noFill/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5403850" y="1123950"/>
            <a:ext cx="36337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EDS rendgenski spektar BaTiO</a:t>
            </a:r>
            <a:r>
              <a:rPr lang="hr-HR" b="1" baseline="-25000">
                <a:solidFill>
                  <a:srgbClr val="000066"/>
                </a:solidFill>
              </a:rPr>
              <a:t>3</a:t>
            </a:r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vreme snimanja 180 s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struja pobudnog snopa 5</a:t>
            </a:r>
            <a:r>
              <a:rPr lang="en-US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aseline="30000">
                <a:solidFill>
                  <a:srgbClr val="000066"/>
                </a:solidFill>
                <a:cs typeface="Arial" charset="0"/>
              </a:rPr>
              <a:t>-10 </a:t>
            </a:r>
            <a:r>
              <a:rPr lang="hr-HR">
                <a:solidFill>
                  <a:srgbClr val="000066"/>
                </a:solidFill>
                <a:cs typeface="Arial" charset="0"/>
              </a:rPr>
              <a:t>A</a:t>
            </a:r>
            <a:endParaRPr lang="en-US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426075" y="4364038"/>
            <a:ext cx="36972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WDS rendgenski spektar BaTiO</a:t>
            </a:r>
            <a:r>
              <a:rPr lang="hr-HR" b="1" baseline="-25000">
                <a:solidFill>
                  <a:srgbClr val="000066"/>
                </a:solidFill>
              </a:rPr>
              <a:t>3</a:t>
            </a:r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brzina snimanja 0,01 nm/min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struja pobudnog snopa 5</a:t>
            </a:r>
            <a:r>
              <a:rPr lang="en-US">
                <a:solidFill>
                  <a:srgbClr val="000066"/>
                </a:solidFill>
                <a:cs typeface="Arial" charset="0"/>
              </a:rPr>
              <a:t>·</a:t>
            </a:r>
            <a:r>
              <a:rPr lang="hr-HR">
                <a:solidFill>
                  <a:srgbClr val="000066"/>
                </a:solidFill>
                <a:cs typeface="Arial" charset="0"/>
              </a:rPr>
              <a:t>10</a:t>
            </a:r>
            <a:r>
              <a:rPr lang="hr-HR" baseline="30000">
                <a:solidFill>
                  <a:srgbClr val="000066"/>
                </a:solidFill>
                <a:cs typeface="Arial" charset="0"/>
              </a:rPr>
              <a:t>-9 </a:t>
            </a:r>
            <a:r>
              <a:rPr lang="hr-HR">
                <a:solidFill>
                  <a:srgbClr val="000066"/>
                </a:solidFill>
                <a:cs typeface="Arial" charset="0"/>
              </a:rPr>
              <a:t>A</a:t>
            </a:r>
            <a:endParaRPr lang="en-US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Kvalitativna analiza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400" smtClean="0">
                <a:solidFill>
                  <a:srgbClr val="000066"/>
                </a:solidFill>
              </a:rPr>
              <a:t>Zasniva se na merenju talasne dužine karakterističnog x-zračenja koja je funkcija rednog broja elementa u periodnom sistemu (jedan elemenat može da da više linija)</a:t>
            </a:r>
          </a:p>
          <a:p>
            <a:pPr eaLnBrk="1" hangingPunct="1">
              <a:lnSpc>
                <a:spcPct val="80000"/>
              </a:lnSpc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2400" smtClean="0">
                <a:solidFill>
                  <a:srgbClr val="000066"/>
                </a:solidFill>
              </a:rPr>
              <a:t>Intenzitet linija je merilo verovatnoće prelaza</a:t>
            </a:r>
          </a:p>
          <a:p>
            <a:pPr eaLnBrk="1" hangingPunct="1">
              <a:lnSpc>
                <a:spcPct val="80000"/>
              </a:lnSpc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2400" smtClean="0">
                <a:solidFill>
                  <a:srgbClr val="000066"/>
                </a:solidFill>
              </a:rPr>
              <a:t>Radi se obično EDS, a zatim WDS analiza</a:t>
            </a:r>
          </a:p>
          <a:p>
            <a:pPr eaLnBrk="1" hangingPunct="1">
              <a:lnSpc>
                <a:spcPct val="80000"/>
              </a:lnSpc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2400" smtClean="0">
                <a:solidFill>
                  <a:srgbClr val="000066"/>
                </a:solidFill>
              </a:rPr>
              <a:t>Uzorak u obliku cilindra (prečnik 2,54 cm i visina 1-2 cm). Ako je uzorak mali uranja se u epoksi smolu i pravi presek koji se polira. Ukoliko je izolator ili loš električni provodnik – naparavanje ugljenika ili metala (Al, Au) da bi se sprečilo lokalno elektrostatičko na</a:t>
            </a:r>
            <a:r>
              <a:rPr lang="en-US" sz="2400" smtClean="0">
                <a:solidFill>
                  <a:srgbClr val="000066"/>
                </a:solidFill>
              </a:rPr>
              <a:t>e</a:t>
            </a:r>
            <a:r>
              <a:rPr lang="hr-HR" sz="2400" smtClean="0">
                <a:solidFill>
                  <a:srgbClr val="000066"/>
                </a:solidFill>
              </a:rPr>
              <a:t>lektrisavanje uzorka.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l7-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052513"/>
            <a:ext cx="6983412" cy="5470525"/>
          </a:xfrm>
          <a:noFill/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971550" y="260350"/>
            <a:ext cx="7342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Primer dešifrovanog rendgenskog emisionog spektra</a:t>
            </a:r>
            <a:endParaRPr lang="en-US" sz="240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107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Kvantitativna analiza</a:t>
            </a:r>
            <a:br>
              <a:rPr lang="hr-HR" sz="4000" smtClean="0">
                <a:solidFill>
                  <a:srgbClr val="000066"/>
                </a:solidFill>
              </a:rPr>
            </a:br>
            <a:r>
              <a:rPr lang="hr-HR" sz="3200" smtClean="0">
                <a:solidFill>
                  <a:srgbClr val="000066"/>
                </a:solidFill>
              </a:rPr>
              <a:t>u odnosu na standard</a:t>
            </a:r>
            <a:endParaRPr lang="en-US" sz="3200" smtClean="0">
              <a:solidFill>
                <a:srgbClr val="000066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400" smtClean="0">
                <a:solidFill>
                  <a:srgbClr val="000066"/>
                </a:solidFill>
              </a:rPr>
              <a:t>Izvori grešaka usled uslova snimanja koji se mogu eliminisati da ne izazivaju relativnu grešku veću od 1%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fluktuacija struje pobudnog snopa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nestabilnost položaja uzorka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lokalna nehomogenost standarda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interferujuće linije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pomak talasne dužine usled uticaja hemijskog vezivanja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onečišćenje uzorka tokom pripreme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izmena sastava pod uticajem pobudnog snopa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nelinearnost detektora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3200" smtClean="0">
                <a:solidFill>
                  <a:srgbClr val="000066"/>
                </a:solidFill>
              </a:rPr>
              <a:t>Uvek prisutna razlika u hemijskom sastavu uzorka i standarda prouzrokuje:</a:t>
            </a:r>
            <a:endParaRPr lang="en-US" sz="3200" smtClean="0">
              <a:solidFill>
                <a:srgbClr val="000066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hr-HR" sz="2800" smtClean="0">
                <a:solidFill>
                  <a:srgbClr val="000066"/>
                </a:solidFill>
              </a:rPr>
              <a:t>Efekat rednog broja (</a:t>
            </a:r>
            <a:r>
              <a:rPr lang="hr-HR" sz="2800" b="1" smtClean="0">
                <a:solidFill>
                  <a:srgbClr val="000066"/>
                </a:solidFill>
              </a:rPr>
              <a:t>Z</a:t>
            </a:r>
            <a:r>
              <a:rPr lang="hr-HR" sz="2800" smtClean="0">
                <a:solidFill>
                  <a:srgbClr val="000066"/>
                </a:solidFill>
              </a:rPr>
              <a:t>) – neproporcionalnost intenziteta rezultujućeg x-zračenja i koncentracije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2"/>
            </a:pPr>
            <a:r>
              <a:rPr lang="hr-HR" sz="2800" smtClean="0">
                <a:solidFill>
                  <a:srgbClr val="000066"/>
                </a:solidFill>
              </a:rPr>
              <a:t>Efekat apsorpcije (</a:t>
            </a:r>
            <a:r>
              <a:rPr lang="hr-HR" sz="2800" b="1" smtClean="0">
                <a:solidFill>
                  <a:srgbClr val="000066"/>
                </a:solidFill>
              </a:rPr>
              <a:t>A</a:t>
            </a:r>
            <a:r>
              <a:rPr lang="hr-HR" sz="2800" smtClean="0">
                <a:solidFill>
                  <a:srgbClr val="000066"/>
                </a:solidFill>
              </a:rPr>
              <a:t>) – razlika u apsorpcionom koeficijentu i izlaznoj dubini dovodi do različitog prigušenja x-zračenja za uzorak i standard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3.   Efekat fluorescencije (</a:t>
            </a:r>
            <a:r>
              <a:rPr lang="hr-HR" sz="2800" b="1" smtClean="0">
                <a:solidFill>
                  <a:srgbClr val="000066"/>
                </a:solidFill>
              </a:rPr>
              <a:t>F</a:t>
            </a:r>
            <a:r>
              <a:rPr lang="hr-HR" sz="2800" smtClean="0">
                <a:solidFill>
                  <a:srgbClr val="000066"/>
                </a:solidFill>
              </a:rPr>
              <a:t>) razlika u izlaznoj dubini za uzorak i standard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3200" smtClean="0">
                <a:solidFill>
                  <a:srgbClr val="000066"/>
                </a:solidFill>
              </a:rPr>
              <a:t>Korekcija uz češće sva tri faktora, </a:t>
            </a:r>
            <a:br>
              <a:rPr lang="hr-HR" sz="3200" smtClean="0">
                <a:solidFill>
                  <a:srgbClr val="000066"/>
                </a:solidFill>
              </a:rPr>
            </a:br>
            <a:r>
              <a:rPr lang="hr-HR" sz="3200" smtClean="0">
                <a:solidFill>
                  <a:srgbClr val="000066"/>
                </a:solidFill>
              </a:rPr>
              <a:t>ZAF metoda:</a:t>
            </a:r>
            <a:endParaRPr lang="en-US" sz="3200" smtClean="0">
              <a:solidFill>
                <a:srgbClr val="000066"/>
              </a:solidFill>
            </a:endParaRPr>
          </a:p>
        </p:txBody>
      </p:sp>
      <p:graphicFrame>
        <p:nvGraphicFramePr>
          <p:cNvPr id="1741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195513" y="1484313"/>
          <a:ext cx="4392612" cy="13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6" imgW="1390644" imgH="409590" progId="Equation.3">
                  <p:embed/>
                </p:oleObj>
              </mc:Choice>
              <mc:Fallback>
                <p:oleObj name="Equation" r:id="rId6" imgW="1390644" imgH="4095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484313"/>
                        <a:ext cx="4392612" cy="134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16013" y="3716338"/>
          <a:ext cx="4464050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Equation" r:id="rId8" imgW="1619177" imgH="400140" progId="Equation.3">
                  <p:embed/>
                </p:oleObj>
              </mc:Choice>
              <mc:Fallback>
                <p:oleObj name="Equation" r:id="rId8" imgW="1619177" imgH="4001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716338"/>
                        <a:ext cx="4464050" cy="114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8172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Svaki od korekcionih faktora je semiempirijska funkcija većeg broja parametara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karakterističnih za dati materijal</a:t>
            </a:r>
            <a:endParaRPr lang="en-US">
              <a:solidFill>
                <a:srgbClr val="000066"/>
              </a:solidFill>
            </a:endParaRPr>
          </a:p>
        </p:txBody>
      </p:sp>
      <p:graphicFrame>
        <p:nvGraphicFramePr>
          <p:cNvPr id="20489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372225" y="3213100"/>
          <a:ext cx="1851025" cy="324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Equation" r:id="rId10" imgW="1000032" imgH="1762020" progId="Equation.3">
                  <p:embed/>
                </p:oleObj>
              </mc:Choice>
              <mc:Fallback>
                <p:oleObj name="Equation" r:id="rId10" imgW="1000032" imgH="176202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3213100"/>
                        <a:ext cx="1851025" cy="324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07963" y="5157788"/>
            <a:ext cx="604996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600">
                <a:solidFill>
                  <a:srgbClr val="000066"/>
                </a:solidFill>
              </a:rPr>
              <a:t>gde su A</a:t>
            </a:r>
            <a:r>
              <a:rPr lang="hr-HR" sz="1600" baseline="-25000">
                <a:solidFill>
                  <a:srgbClr val="000066"/>
                </a:solidFill>
              </a:rPr>
              <a:t>i</a:t>
            </a:r>
            <a:r>
              <a:rPr lang="hr-HR" sz="1600">
                <a:solidFill>
                  <a:srgbClr val="000066"/>
                </a:solidFill>
              </a:rPr>
              <a:t>, Z</a:t>
            </a:r>
            <a:r>
              <a:rPr lang="hr-HR" sz="1600" baseline="-25000">
                <a:solidFill>
                  <a:srgbClr val="000066"/>
                </a:solidFill>
              </a:rPr>
              <a:t>i</a:t>
            </a:r>
            <a:r>
              <a:rPr lang="hr-HR" sz="1600">
                <a:solidFill>
                  <a:srgbClr val="000066"/>
                </a:solidFill>
              </a:rPr>
              <a:t>, C</a:t>
            </a:r>
            <a:r>
              <a:rPr lang="hr-HR" sz="1600" baseline="-25000">
                <a:solidFill>
                  <a:srgbClr val="000066"/>
                </a:solidFill>
              </a:rPr>
              <a:t>i</a:t>
            </a:r>
            <a:r>
              <a:rPr lang="hr-HR" sz="1600">
                <a:solidFill>
                  <a:srgbClr val="000066"/>
                </a:solidFill>
              </a:rPr>
              <a:t> i </a:t>
            </a:r>
            <a:r>
              <a:rPr lang="hr-HR" sz="1600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hr-HR" sz="1600" baseline="-25000">
                <a:solidFill>
                  <a:srgbClr val="000066"/>
                </a:solidFill>
              </a:rPr>
              <a:t>i</a:t>
            </a:r>
            <a:r>
              <a:rPr lang="hr-HR" sz="1600">
                <a:solidFill>
                  <a:srgbClr val="000066"/>
                </a:solidFill>
              </a:rPr>
              <a:t> atomska težina, redni broj, koncentracija i linearni maseni apsorpcioni koeficijent posmatranog elementa,</a:t>
            </a:r>
          </a:p>
          <a:p>
            <a:pPr eaLnBrk="1" hangingPunct="1"/>
            <a:r>
              <a:rPr lang="hr-HR" sz="1600">
                <a:solidFill>
                  <a:srgbClr val="000066"/>
                </a:solidFill>
                <a:latin typeface="Symbol" pitchFamily="18" charset="2"/>
              </a:rPr>
              <a:t>r</a:t>
            </a:r>
            <a:r>
              <a:rPr lang="hr-HR" sz="1600">
                <a:solidFill>
                  <a:srgbClr val="000066"/>
                </a:solidFill>
              </a:rPr>
              <a:t> gustina uzorka, </a:t>
            </a:r>
          </a:p>
          <a:p>
            <a:pPr eaLnBrk="1" hangingPunct="1">
              <a:buFont typeface="Symbol" pitchFamily="18" charset="2"/>
              <a:buChar char="q"/>
            </a:pPr>
            <a:r>
              <a:rPr lang="hr-HR" sz="1600">
                <a:solidFill>
                  <a:srgbClr val="000066"/>
                </a:solidFill>
              </a:rPr>
              <a:t> ugao posmatranja u odnosu na upadni snop elektrona,</a:t>
            </a:r>
          </a:p>
          <a:p>
            <a:pPr eaLnBrk="1" hangingPunct="1">
              <a:buFont typeface="Symbol" pitchFamily="18" charset="2"/>
              <a:buNone/>
            </a:pPr>
            <a:r>
              <a:rPr lang="hr-HR" sz="1600">
                <a:solidFill>
                  <a:srgbClr val="000066"/>
                </a:solidFill>
              </a:rPr>
              <a:t>E</a:t>
            </a:r>
            <a:r>
              <a:rPr lang="hr-HR" sz="1600" baseline="-25000">
                <a:solidFill>
                  <a:srgbClr val="000066"/>
                </a:solidFill>
              </a:rPr>
              <a:t>o</a:t>
            </a:r>
            <a:r>
              <a:rPr lang="hr-HR" sz="1600">
                <a:solidFill>
                  <a:srgbClr val="000066"/>
                </a:solidFill>
              </a:rPr>
              <a:t> energija pobudnog snopa elektorna,</a:t>
            </a:r>
          </a:p>
          <a:p>
            <a:pPr eaLnBrk="1" hangingPunct="1">
              <a:buFont typeface="Symbol" pitchFamily="18" charset="2"/>
              <a:buNone/>
            </a:pPr>
            <a:r>
              <a:rPr lang="hr-HR" sz="1600">
                <a:solidFill>
                  <a:srgbClr val="000066"/>
                </a:solidFill>
              </a:rPr>
              <a:t>E</a:t>
            </a:r>
            <a:r>
              <a:rPr lang="hr-HR" sz="1600" baseline="-25000">
                <a:solidFill>
                  <a:srgbClr val="000066"/>
                </a:solidFill>
              </a:rPr>
              <a:t>c</a:t>
            </a:r>
            <a:r>
              <a:rPr lang="hr-HR" sz="1600">
                <a:solidFill>
                  <a:srgbClr val="000066"/>
                </a:solidFill>
              </a:rPr>
              <a:t> kritična energija pobuđivanja linije posmatranog elementa </a:t>
            </a:r>
            <a:r>
              <a:rPr lang="hr-HR" sz="1600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 sz="1600" baseline="-25000">
                <a:solidFill>
                  <a:srgbClr val="000066"/>
                </a:solidFill>
              </a:rPr>
              <a:t>i</a:t>
            </a:r>
            <a:r>
              <a:rPr lang="hr-HR" sz="1600">
                <a:solidFill>
                  <a:srgbClr val="000066"/>
                </a:solidFill>
              </a:rPr>
              <a:t> </a:t>
            </a:r>
            <a:endParaRPr lang="en-US" sz="160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7883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1413" y="188913"/>
          <a:ext cx="3240087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Equation" r:id="rId6" imgW="1152657" imgH="409590" progId="Equation.3">
                  <p:embed/>
                </p:oleObj>
              </mc:Choice>
              <mc:Fallback>
                <p:oleObj name="Equation" r:id="rId6" imgW="1152657" imgH="4095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88913"/>
                        <a:ext cx="3240087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908175" y="2708275"/>
          <a:ext cx="4537075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Equation" r:id="rId8" imgW="1657266" imgH="371520" progId="Equation.3">
                  <p:embed/>
                </p:oleObj>
              </mc:Choice>
              <mc:Fallback>
                <p:oleObj name="Equation" r:id="rId8" imgW="1657266" imgH="3715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708275"/>
                        <a:ext cx="4537075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395288" y="1412875"/>
            <a:ext cx="82089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gde je C</a:t>
            </a:r>
            <a:r>
              <a:rPr lang="hr-HR" baseline="-25000">
                <a:solidFill>
                  <a:srgbClr val="000066"/>
                </a:solidFill>
              </a:rPr>
              <a:t>x</a:t>
            </a:r>
            <a:r>
              <a:rPr lang="hr-HR">
                <a:solidFill>
                  <a:srgbClr val="000066"/>
                </a:solidFill>
              </a:rPr>
              <a:t> koncentracija elementa nakon korekcije na apsorpciju, a W</a:t>
            </a:r>
            <a:r>
              <a:rPr lang="hr-HR" baseline="-25000">
                <a:solidFill>
                  <a:srgbClr val="000066"/>
                </a:solidFill>
              </a:rPr>
              <a:t>i</a:t>
            </a:r>
            <a:r>
              <a:rPr lang="hr-HR">
                <a:solidFill>
                  <a:srgbClr val="000066"/>
                </a:solidFill>
              </a:rPr>
              <a:t> je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doprinos fluorescencije prividnoj koncentraciji izazvan x-zračenjem ostalih elemenata u uzorku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395288" y="4005263"/>
            <a:ext cx="784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gde je K konstanta, N Avogadrov broj i J prosečna energija jonizacije atoma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elektronima koja se procenjuje po</a:t>
            </a:r>
            <a:r>
              <a:rPr lang="en-US">
                <a:solidFill>
                  <a:srgbClr val="000066"/>
                </a:solidFill>
              </a:rPr>
              <a:t> </a:t>
            </a:r>
            <a:r>
              <a:rPr lang="hr-HR">
                <a:solidFill>
                  <a:srgbClr val="000066"/>
                </a:solidFill>
              </a:rPr>
              <a:t>jednačini:</a:t>
            </a:r>
            <a:endParaRPr lang="en-US">
              <a:solidFill>
                <a:srgbClr val="000066"/>
              </a:solidFill>
            </a:endParaRPr>
          </a:p>
        </p:txBody>
      </p:sp>
      <p:graphicFrame>
        <p:nvGraphicFramePr>
          <p:cNvPr id="21516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11413" y="4724400"/>
          <a:ext cx="3281362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10" imgW="1438188" imgH="371520" progId="Equation.3">
                  <p:embed/>
                </p:oleObj>
              </mc:Choice>
              <mc:Fallback>
                <p:oleObj name="Equation" r:id="rId10" imgW="1438188" imgH="37152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724400"/>
                        <a:ext cx="3281362" cy="88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240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Greške kvantitativne analize koje se ne mogu otkloniti: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924175"/>
            <a:ext cx="8229600" cy="2260600"/>
          </a:xfrm>
        </p:spPr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Interferencija spektralnih linija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Sklonost alkalnih metala ka migraciji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Uticaj hemijske veze na položaj linija lakih elemenata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Ispitivanje valentnih stanja</a:t>
            </a:r>
            <a:br>
              <a:rPr lang="hr-HR" sz="4000" smtClean="0">
                <a:solidFill>
                  <a:srgbClr val="000066"/>
                </a:solidFill>
              </a:rPr>
            </a:br>
            <a:r>
              <a:rPr lang="hr-HR" sz="3200" smtClean="0">
                <a:solidFill>
                  <a:srgbClr val="000066"/>
                </a:solidFill>
              </a:rPr>
              <a:t>u oblasti mekog ili ultramekog x-zračenja</a:t>
            </a:r>
            <a:endParaRPr lang="en-US" sz="3200" smtClean="0">
              <a:solidFill>
                <a:srgbClr val="000066"/>
              </a:solidFill>
            </a:endParaRPr>
          </a:p>
        </p:txBody>
      </p:sp>
      <p:pic>
        <p:nvPicPr>
          <p:cNvPr id="20483" name="Picture 4" descr="Sl7-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628775"/>
            <a:ext cx="7667625" cy="4071938"/>
          </a:xfrm>
          <a:noFill/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17500" y="5980113"/>
            <a:ext cx="8574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K</a:t>
            </a:r>
            <a:r>
              <a:rPr lang="hr-HR" b="1" baseline="-25000">
                <a:solidFill>
                  <a:srgbClr val="000066"/>
                </a:solidFill>
                <a:latin typeface="Symbol" pitchFamily="18" charset="2"/>
              </a:rPr>
              <a:t>a</a:t>
            </a:r>
            <a:r>
              <a:rPr lang="hr-HR" b="1">
                <a:solidFill>
                  <a:srgbClr val="000066"/>
                </a:solidFill>
              </a:rPr>
              <a:t> linije rendgenskog spektra berilijuma i bora kao elemenata i kao jedinjenja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63357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Mogućnost kvalitativne i kvantitativne hemijske analize</a:t>
            </a:r>
          </a:p>
          <a:p>
            <a:pPr eaLnBrk="1" hangingPunct="1">
              <a:lnSpc>
                <a:spcPct val="90000"/>
              </a:lnSpc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Kombinacija elektronske mikroskopije i rendgenske spektrometrije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	</a:t>
            </a:r>
            <a:r>
              <a:rPr lang="hr-HR" sz="2400" smtClean="0">
                <a:solidFill>
                  <a:srgbClr val="000066"/>
                </a:solidFill>
              </a:rPr>
              <a:t>(fino fokusiran elektronski snop u prvoj fazi analize služi za osmatranje i odabir dela površine uzorka za analizu, a u drugoj fazi za pobuđivanje emisije rendgenskog zračenja)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Prvi komercijalni uređaji nazvani su </a:t>
            </a:r>
            <a:r>
              <a:rPr lang="hr-HR" sz="2800" b="1" smtClean="0">
                <a:solidFill>
                  <a:srgbClr val="000066"/>
                </a:solidFill>
              </a:rPr>
              <a:t>mikrosonde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(1950-tih godina ograničene mogućnosti – analiza elemenata rednog broja ne manjeg od 11; 1960-tih godina analiza elemenata do rednog broja 4)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Analitičke mogućnosti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1.</a:t>
            </a:r>
            <a:r>
              <a:rPr lang="hr-HR" sz="2400" smtClean="0"/>
              <a:t> </a:t>
            </a:r>
            <a:r>
              <a:rPr lang="hr-HR" sz="2400" smtClean="0">
                <a:solidFill>
                  <a:srgbClr val="000066"/>
                </a:solidFill>
              </a:rPr>
              <a:t>Lokalni karakter analize (r </a:t>
            </a:r>
            <a:r>
              <a:rPr lang="en-US" sz="2400" smtClean="0">
                <a:solidFill>
                  <a:srgbClr val="000066"/>
                </a:solidFill>
                <a:cs typeface="Arial" charset="0"/>
              </a:rPr>
              <a:t>~</a:t>
            </a:r>
            <a:r>
              <a:rPr lang="hr-HR" sz="240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hr-HR" sz="2400" smtClean="0">
                <a:solidFill>
                  <a:srgbClr val="000066"/>
                </a:solidFill>
                <a:latin typeface="Symbol" pitchFamily="18" charset="2"/>
                <a:cs typeface="Arial" charset="0"/>
              </a:rPr>
              <a:t>m</a:t>
            </a:r>
            <a:r>
              <a:rPr lang="hr-HR" sz="2400" smtClean="0">
                <a:solidFill>
                  <a:srgbClr val="000066"/>
                </a:solidFill>
                <a:cs typeface="Arial" charset="0"/>
              </a:rPr>
              <a:t>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	ekvivalentna klasičnoj rendgenskoj spektrometriji ali ima lokalni karakter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2. Mogućnost ispitivanja prostorne raspodele elemenata u uzorku na mikro i makro prostornoj skali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3. Jednovremena analiza skoro svih elemenata periodnog sistema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4. Visoka osetljivost, tačnost i brzina analitičkog postupka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  <a:cs typeface="Arial" charset="0"/>
              </a:rPr>
              <a:t>5. Visok stepen automatizacije</a:t>
            </a:r>
            <a:endParaRPr lang="en-US" sz="2400" smtClean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276475"/>
            <a:ext cx="7772400" cy="1470025"/>
          </a:xfrm>
        </p:spPr>
        <p:txBody>
          <a:bodyPr/>
          <a:lstStyle/>
          <a:p>
            <a:pPr eaLnBrk="1" hangingPunct="1"/>
            <a:r>
              <a:rPr lang="sr-Latn-CS" sz="4000" smtClean="0">
                <a:solidFill>
                  <a:srgbClr val="000066"/>
                </a:solidFill>
              </a:rPr>
              <a:t>SPEKTROMETRIJA ELEKTRONA ZA ANALIZU POVRŠINA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3400" smtClean="0">
                <a:solidFill>
                  <a:srgbClr val="000066"/>
                </a:solidFill>
              </a:rPr>
              <a:t>Signal koji potiče od ekscitovanog uzorka je snop elektrona.</a:t>
            </a:r>
            <a:r>
              <a:rPr lang="hr-HR" sz="4000" smtClean="0"/>
              <a:t> </a:t>
            </a:r>
            <a:endParaRPr lang="en-US" sz="4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60550"/>
            <a:ext cx="8462962" cy="4737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Izvor ekscitacije				Tehnika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Monohromatsko 			</a:t>
            </a:r>
            <a:r>
              <a:rPr lang="hr-HR" sz="1800" b="1" smtClean="0">
                <a:solidFill>
                  <a:srgbClr val="000066"/>
                </a:solidFill>
              </a:rPr>
              <a:t> XPS </a:t>
            </a:r>
            <a:r>
              <a:rPr lang="hr-HR" sz="1800" smtClean="0">
                <a:solidFill>
                  <a:srgbClr val="000066"/>
                </a:solidFill>
              </a:rPr>
              <a:t>(X-Ray photoelectron spectroscopy)</a:t>
            </a:r>
            <a:endParaRPr lang="en-US" sz="1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x-zračenje </a:t>
            </a:r>
            <a:r>
              <a:rPr lang="en-US" sz="1800" smtClean="0">
                <a:solidFill>
                  <a:srgbClr val="000066"/>
                </a:solidFill>
              </a:rPr>
              <a:t>		</a:t>
            </a:r>
            <a:r>
              <a:rPr lang="sr-Latn-CS" sz="1800" smtClean="0">
                <a:solidFill>
                  <a:srgbClr val="000066"/>
                </a:solidFill>
              </a:rPr>
              <a:t>               </a:t>
            </a:r>
            <a:r>
              <a:rPr lang="hr-HR" sz="1800" smtClean="0">
                <a:solidFill>
                  <a:srgbClr val="000066"/>
                </a:solidFill>
              </a:rPr>
              <a:t> fotoelektronska spektroskopija </a:t>
            </a:r>
            <a:endParaRPr lang="en-US" sz="1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>
                <a:solidFill>
                  <a:srgbClr val="000066"/>
                </a:solidFill>
              </a:rPr>
              <a:t>					</a:t>
            </a:r>
            <a:r>
              <a:rPr lang="sr-Latn-CS" sz="1800" smtClean="0">
                <a:solidFill>
                  <a:srgbClr val="000066"/>
                </a:solidFill>
              </a:rPr>
              <a:t> </a:t>
            </a:r>
            <a:r>
              <a:rPr lang="hr-HR" sz="1800" smtClean="0">
                <a:solidFill>
                  <a:srgbClr val="000066"/>
                </a:solidFill>
              </a:rPr>
              <a:t>x-zračenja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					 ili </a:t>
            </a:r>
            <a:r>
              <a:rPr lang="hr-HR" sz="1800" b="1" smtClean="0">
                <a:solidFill>
                  <a:srgbClr val="000066"/>
                </a:solidFill>
              </a:rPr>
              <a:t>ESCA</a:t>
            </a:r>
            <a:r>
              <a:rPr lang="hr-HR" sz="1800" smtClean="0">
                <a:solidFill>
                  <a:srgbClr val="000066"/>
                </a:solidFill>
              </a:rPr>
              <a:t> (Electron Spectroscopy </a:t>
            </a:r>
            <a:r>
              <a:rPr lang="en-US" sz="1800" smtClean="0">
                <a:solidFill>
                  <a:srgbClr val="000066"/>
                </a:solidFill>
              </a:rPr>
              <a:t>for </a:t>
            </a:r>
            <a:r>
              <a:rPr lang="sr-Latn-CS" sz="1800" smtClean="0">
                <a:solidFill>
                  <a:srgbClr val="000066"/>
                </a:solidFill>
              </a:rPr>
              <a:t>                      				 </a:t>
            </a:r>
            <a:r>
              <a:rPr lang="hr-HR" sz="1800" smtClean="0">
                <a:solidFill>
                  <a:srgbClr val="000066"/>
                </a:solidFill>
              </a:rPr>
              <a:t>Chemical Analysis) elektronska 						 spektroskopija za hemijsku analizu 						</a:t>
            </a:r>
            <a:endParaRPr lang="en-US" sz="1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>
                <a:solidFill>
                  <a:srgbClr val="000066"/>
                </a:solidFill>
              </a:rPr>
              <a:t>					</a:t>
            </a:r>
            <a:endParaRPr lang="hr-HR" sz="1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Elektroni				</a:t>
            </a:r>
            <a:r>
              <a:rPr lang="hr-HR" sz="1800" b="1" smtClean="0">
                <a:solidFill>
                  <a:srgbClr val="000066"/>
                </a:solidFill>
              </a:rPr>
              <a:t>AES</a:t>
            </a:r>
            <a:r>
              <a:rPr lang="hr-HR" sz="1800" smtClean="0">
                <a:solidFill>
                  <a:srgbClr val="000066"/>
                </a:solidFill>
              </a:rPr>
              <a:t> (Auger electron spectroscopy)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(x-zraci)				spektroskopija Ožeovih elektrona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1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Kratkotalasno UV zračenje	              </a:t>
            </a:r>
            <a:r>
              <a:rPr lang="hr-HR" sz="1800" b="1" smtClean="0">
                <a:solidFill>
                  <a:srgbClr val="000066"/>
                </a:solidFill>
              </a:rPr>
              <a:t>UPS</a:t>
            </a:r>
            <a:r>
              <a:rPr lang="en-US" sz="1800" b="1" smtClean="0">
                <a:solidFill>
                  <a:srgbClr val="000066"/>
                </a:solidFill>
              </a:rPr>
              <a:t> </a:t>
            </a:r>
            <a:r>
              <a:rPr lang="hr-HR" sz="1800" smtClean="0">
                <a:solidFill>
                  <a:srgbClr val="000066"/>
                </a:solidFill>
              </a:rPr>
              <a:t>(ultraviolet photoelectro</a:t>
            </a:r>
            <a:r>
              <a:rPr lang="en-US" sz="1800" smtClean="0">
                <a:solidFill>
                  <a:srgbClr val="000066"/>
                </a:solidFill>
              </a:rPr>
              <a:t>n </a:t>
            </a:r>
            <a:r>
              <a:rPr lang="hr-HR" sz="1800" smtClean="0">
                <a:solidFill>
                  <a:srgbClr val="000066"/>
                </a:solidFill>
              </a:rPr>
              <a:t>spectroscopy)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1800" smtClean="0">
                <a:solidFill>
                  <a:srgbClr val="000066"/>
                </a:solidFill>
              </a:rPr>
              <a:t>				              UV fotoelektronska spektroskopija</a:t>
            </a:r>
            <a:endParaRPr lang="en-US" sz="1800" smtClean="0">
              <a:solidFill>
                <a:srgbClr val="000066"/>
              </a:solidFill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95288" y="1844675"/>
            <a:ext cx="8280400" cy="0"/>
          </a:xfrm>
          <a:prstGeom prst="line">
            <a:avLst/>
          </a:prstGeom>
          <a:noFill/>
          <a:ln w="349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441325" y="2243138"/>
            <a:ext cx="8280400" cy="0"/>
          </a:xfrm>
          <a:prstGeom prst="line">
            <a:avLst/>
          </a:prstGeom>
          <a:noFill/>
          <a:ln w="349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543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Identifikacija gotovo svih elemenata periodnog sistema (sem vodonika i helijuma)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Određivanje oksidacionog stanja elementa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Tip hemijske vrste za koju je elemenat vezan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Uspešna analiza gasovitih i čvrstih uzoraka, a od skora i rastvora i tečnih uzoraka.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</a:rPr>
              <a:t>Zbog male energije elektrona mogu se ispitivati samo površine čvrstih uzoraka (površinski slojevi debljine 20 do 50</a:t>
            </a:r>
            <a:r>
              <a:rPr lang="en-US" sz="2800" smtClean="0">
                <a:solidFill>
                  <a:srgbClr val="000066"/>
                </a:solidFill>
              </a:rPr>
              <a:t> </a:t>
            </a:r>
            <a:r>
              <a:rPr lang="en-US" sz="2800" smtClean="0">
                <a:solidFill>
                  <a:srgbClr val="000066"/>
                </a:solidFill>
                <a:cs typeface="Arial" charset="0"/>
              </a:rPr>
              <a:t>Å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  <a:cs typeface="Arial" charset="0"/>
              </a:rPr>
              <a:t>Primena spektrometrije elektrona za kvantitativnu analizu je ograničena.</a:t>
            </a:r>
            <a:endParaRPr lang="en-US" sz="2800" smtClean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60350"/>
            <a:ext cx="8362950" cy="936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000" b="1" smtClean="0">
                <a:solidFill>
                  <a:srgbClr val="000066"/>
                </a:solidFill>
              </a:rPr>
              <a:t>XPS ili ESCA</a:t>
            </a:r>
            <a:r>
              <a:rPr lang="hr-HR" sz="2000" smtClean="0">
                <a:solidFill>
                  <a:srgbClr val="000066"/>
                </a:solidFill>
              </a:rPr>
              <a:t> se zasniva na fotoelektričnom efektu.</a:t>
            </a:r>
          </a:p>
          <a:p>
            <a:pPr eaLnBrk="1" hangingPunct="1">
              <a:lnSpc>
                <a:spcPct val="80000"/>
              </a:lnSpc>
            </a:pPr>
            <a:r>
              <a:rPr lang="hr-HR" sz="2000" smtClean="0">
                <a:solidFill>
                  <a:srgbClr val="000066"/>
                </a:solidFill>
              </a:rPr>
              <a:t>1957. godine Siegbahn, Upsala, Švedska; 1981. godine Nobelova nagrada</a:t>
            </a:r>
            <a:endParaRPr lang="en-US" sz="2000" smtClean="0">
              <a:solidFill>
                <a:srgbClr val="000066"/>
              </a:solidFill>
            </a:endParaRPr>
          </a:p>
        </p:txBody>
      </p:sp>
      <p:pic>
        <p:nvPicPr>
          <p:cNvPr id="25603" name="Picture 4" descr="ES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25538"/>
            <a:ext cx="3273425" cy="5472112"/>
          </a:xfrm>
          <a:noFill/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140200" y="2276475"/>
            <a:ext cx="256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A + </a:t>
            </a:r>
            <a:r>
              <a:rPr lang="hr-HR" sz="2400" i="1">
                <a:solidFill>
                  <a:srgbClr val="000066"/>
                </a:solidFill>
              </a:rPr>
              <a:t>h</a:t>
            </a:r>
            <a:r>
              <a:rPr lang="hr-HR" sz="2400">
                <a:solidFill>
                  <a:srgbClr val="000066"/>
                </a:solidFill>
                <a:latin typeface="Symbol" pitchFamily="18" charset="2"/>
              </a:rPr>
              <a:t>n</a:t>
            </a:r>
            <a:r>
              <a:rPr lang="hr-HR" sz="2400">
                <a:solidFill>
                  <a:srgbClr val="000066"/>
                </a:solidFill>
              </a:rPr>
              <a:t> </a:t>
            </a:r>
            <a:r>
              <a:rPr lang="hr-HR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→ A</a:t>
            </a:r>
            <a:r>
              <a:rPr lang="hr-HR" sz="2400" baseline="30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+*</a:t>
            </a:r>
            <a:r>
              <a:rPr lang="hr-HR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+ e</a:t>
            </a:r>
            <a:r>
              <a:rPr lang="hr-HR" sz="2400" baseline="300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hr-HR" sz="24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4067175" y="3213100"/>
            <a:ext cx="39814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E</a:t>
            </a:r>
            <a:r>
              <a:rPr lang="hr-HR" sz="2400" baseline="-25000">
                <a:solidFill>
                  <a:srgbClr val="000066"/>
                </a:solidFill>
              </a:rPr>
              <a:t>b</a:t>
            </a:r>
            <a:r>
              <a:rPr lang="hr-HR" sz="2400">
                <a:solidFill>
                  <a:srgbClr val="000066"/>
                </a:solidFill>
              </a:rPr>
              <a:t> = </a:t>
            </a:r>
            <a:r>
              <a:rPr lang="hr-HR" sz="2400" i="1">
                <a:solidFill>
                  <a:srgbClr val="000066"/>
                </a:solidFill>
              </a:rPr>
              <a:t>h</a:t>
            </a:r>
            <a:r>
              <a:rPr lang="hr-HR" sz="2400">
                <a:solidFill>
                  <a:srgbClr val="000066"/>
                </a:solidFill>
                <a:latin typeface="Symbol" pitchFamily="18" charset="2"/>
              </a:rPr>
              <a:t>n</a:t>
            </a:r>
            <a:r>
              <a:rPr lang="hr-HR" sz="2400">
                <a:solidFill>
                  <a:srgbClr val="000066"/>
                </a:solidFill>
              </a:rPr>
              <a:t> – E</a:t>
            </a:r>
            <a:r>
              <a:rPr lang="hr-HR" sz="2400" baseline="-25000">
                <a:solidFill>
                  <a:srgbClr val="000066"/>
                </a:solidFill>
              </a:rPr>
              <a:t>k</a:t>
            </a:r>
            <a:r>
              <a:rPr lang="hr-HR" sz="2400">
                <a:solidFill>
                  <a:srgbClr val="000066"/>
                </a:solidFill>
              </a:rPr>
              <a:t> – </a:t>
            </a:r>
            <a:r>
              <a:rPr lang="hr-HR" sz="2400" i="1">
                <a:solidFill>
                  <a:srgbClr val="000066"/>
                </a:solidFill>
              </a:rPr>
              <a:t>w</a:t>
            </a:r>
          </a:p>
          <a:p>
            <a:pPr eaLnBrk="1" hangingPunct="1"/>
            <a:endParaRPr lang="hr-HR" sz="2400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 gde je </a:t>
            </a:r>
            <a:r>
              <a:rPr lang="hr-HR" i="1">
                <a:solidFill>
                  <a:srgbClr val="000066"/>
                </a:solidFill>
              </a:rPr>
              <a:t>w</a:t>
            </a:r>
            <a:r>
              <a:rPr lang="hr-HR">
                <a:solidFill>
                  <a:srgbClr val="000066"/>
                </a:solidFill>
              </a:rPr>
              <a:t> radna funkcija spektrometra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4284663" y="5300663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Izvor K</a:t>
            </a:r>
            <a:r>
              <a:rPr lang="hr-HR" baseline="-25000">
                <a:solidFill>
                  <a:srgbClr val="000066"/>
                </a:solidFill>
                <a:latin typeface="Symbol" pitchFamily="18" charset="2"/>
              </a:rPr>
              <a:t>a</a:t>
            </a:r>
            <a:r>
              <a:rPr lang="hr-HR">
                <a:solidFill>
                  <a:srgbClr val="000066"/>
                </a:solidFill>
              </a:rPr>
              <a:t> linija Al ili Mg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ig16-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3" y="1282700"/>
            <a:ext cx="6840537" cy="5151438"/>
          </a:xfrm>
          <a:noFill/>
        </p:spPr>
      </p:pic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900113" y="692150"/>
            <a:ext cx="531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XPS spektar tetrapropilamonium difluoridtiofosfata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7046913" y="1944688"/>
            <a:ext cx="1885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E</a:t>
            </a:r>
            <a:r>
              <a:rPr lang="hr-HR" baseline="-25000">
                <a:solidFill>
                  <a:srgbClr val="000066"/>
                </a:solidFill>
              </a:rPr>
              <a:t>b</a:t>
            </a:r>
            <a:r>
              <a:rPr lang="hr-HR">
                <a:solidFill>
                  <a:srgbClr val="000066"/>
                </a:solidFill>
              </a:rPr>
              <a:t> 1</a:t>
            </a:r>
            <a:r>
              <a:rPr lang="hr-HR" i="1">
                <a:solidFill>
                  <a:srgbClr val="000066"/>
                </a:solidFill>
              </a:rPr>
              <a:t>s</a:t>
            </a:r>
            <a:r>
              <a:rPr lang="hr-HR">
                <a:solidFill>
                  <a:srgbClr val="000066"/>
                </a:solidFill>
              </a:rPr>
              <a:t> orbitale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raste sa rednim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brojem zbog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većeg pozitivnog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naelektrisanja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jezgra.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6935788" y="4445000"/>
            <a:ext cx="2127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Koncentracija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ispitivanog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elementa treba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da je veća od 0,1%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Fig16-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60350"/>
            <a:ext cx="4445000" cy="6237288"/>
          </a:xfrm>
          <a:noFill/>
        </p:spPr>
      </p:pic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187450" y="6491288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XPS spektar etil trifluoroacetata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4984750" y="1989138"/>
            <a:ext cx="3968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Fluor ima najveći afinitet prema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elektronu, pa je najmanja elektronska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gustina na C atomu vezanom za F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i</a:t>
            </a:r>
            <a:r>
              <a:rPr lang="hr-HR">
                <a:solidFill>
                  <a:srgbClr val="000066"/>
                </a:solidFill>
              </a:rPr>
              <a:t> shodno tome najveća energija veze.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800" smtClean="0">
                <a:solidFill>
                  <a:srgbClr val="000066"/>
                </a:solidFill>
              </a:rPr>
              <a:t>Elektroni mogu da napust</a:t>
            </a:r>
            <a:r>
              <a:rPr lang="en-US" sz="2800" smtClean="0">
                <a:solidFill>
                  <a:srgbClr val="000066"/>
                </a:solidFill>
              </a:rPr>
              <a:t>e</a:t>
            </a:r>
            <a:r>
              <a:rPr lang="hr-HR" sz="2800" smtClean="0">
                <a:solidFill>
                  <a:srgbClr val="000066"/>
                </a:solidFill>
              </a:rPr>
              <a:t> uzorak samo sa dubina od 10 do 50 </a:t>
            </a:r>
            <a:r>
              <a:rPr lang="en-US" sz="2800" smtClean="0">
                <a:solidFill>
                  <a:srgbClr val="000066"/>
                </a:solidFill>
                <a:cs typeface="Arial" charset="0"/>
              </a:rPr>
              <a:t>Å</a:t>
            </a: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– tehnika za analizu površina.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800" smtClean="0">
              <a:solidFill>
                <a:srgbClr val="000066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sz="2800" smtClean="0">
                <a:solidFill>
                  <a:srgbClr val="000066"/>
                </a:solidFill>
                <a:cs typeface="Arial" charset="0"/>
              </a:rPr>
              <a:t>Primena: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- identifikacija aktivnih centara i/ili trovanja katalitički aktivne površine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- ispitivanje zagađenja površine poluprovodnika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- analiza sastava kože čoveka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800" smtClean="0">
                <a:solidFill>
                  <a:srgbClr val="000066"/>
                </a:solidFill>
                <a:cs typeface="Arial" charset="0"/>
              </a:rPr>
              <a:t> - ispitivanje površine slojeva oksida na metalima i legurama</a:t>
            </a:r>
            <a:endParaRPr lang="en-US" sz="2800" smtClean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9738" y="781050"/>
            <a:ext cx="5759450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000" smtClean="0">
                <a:solidFill>
                  <a:srgbClr val="000066"/>
                </a:solidFill>
              </a:rPr>
              <a:t>Pojava elektrona kvantizirane energije u masi sekundarnih elektrona prilikom ozračivanja su</a:t>
            </a:r>
            <a:r>
              <a:rPr lang="en-US" sz="2000" smtClean="0">
                <a:solidFill>
                  <a:srgbClr val="000066"/>
                </a:solidFill>
              </a:rPr>
              <a:t>ps</a:t>
            </a:r>
            <a:r>
              <a:rPr lang="hr-HR" sz="2000" smtClean="0">
                <a:solidFill>
                  <a:srgbClr val="000066"/>
                </a:solidFill>
              </a:rPr>
              <a:t>tanci x-zračenjem nazvana je Ožeov efekat.</a:t>
            </a:r>
          </a:p>
          <a:p>
            <a:pPr eaLnBrk="1" hangingPunct="1">
              <a:lnSpc>
                <a:spcPct val="80000"/>
              </a:lnSpc>
            </a:pPr>
            <a:r>
              <a:rPr lang="hr-HR" sz="2000" smtClean="0">
                <a:solidFill>
                  <a:srgbClr val="000066"/>
                </a:solidFill>
              </a:rPr>
              <a:t>Prvi put je zapazio Pierre Auger 1925. godine.</a:t>
            </a:r>
          </a:p>
          <a:p>
            <a:pPr eaLnBrk="1" hangingPunct="1">
              <a:lnSpc>
                <a:spcPct val="80000"/>
              </a:lnSpc>
            </a:pPr>
            <a:r>
              <a:rPr lang="hr-HR" sz="2000" smtClean="0">
                <a:solidFill>
                  <a:srgbClr val="000066"/>
                </a:solidFill>
              </a:rPr>
              <a:t>1953. godine Lander pokazao da se </a:t>
            </a:r>
            <a:r>
              <a:rPr lang="en-US" sz="2000" smtClean="0">
                <a:solidFill>
                  <a:srgbClr val="000066"/>
                </a:solidFill>
              </a:rPr>
              <a:t>o</a:t>
            </a:r>
            <a:r>
              <a:rPr lang="hr-HR" sz="2000" smtClean="0">
                <a:solidFill>
                  <a:srgbClr val="000066"/>
                </a:solidFill>
              </a:rPr>
              <a:t>vaj efekat može koristiti za hemijsku analizu čvrstih tela.</a:t>
            </a:r>
          </a:p>
          <a:p>
            <a:pPr eaLnBrk="1" hangingPunct="1">
              <a:lnSpc>
                <a:spcPct val="80000"/>
              </a:lnSpc>
            </a:pPr>
            <a:endParaRPr lang="hr-HR" sz="20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2000" smtClean="0">
                <a:solidFill>
                  <a:srgbClr val="000066"/>
                </a:solidFill>
              </a:rPr>
              <a:t>Ožeovi elektroni su veoma malih energija i dopiru iz ekscitovanog materijala sa dubine od 2-5 atomskih slojeva (3-20</a:t>
            </a:r>
            <a:r>
              <a:rPr lang="en-US" sz="2000" smtClean="0">
                <a:solidFill>
                  <a:srgbClr val="000066"/>
                </a:solidFill>
              </a:rPr>
              <a:t> </a:t>
            </a:r>
            <a:r>
              <a:rPr lang="en-US" sz="2000" smtClean="0">
                <a:solidFill>
                  <a:srgbClr val="000066"/>
                </a:solidFill>
                <a:cs typeface="Arial" charset="0"/>
              </a:rPr>
              <a:t>Å</a:t>
            </a:r>
            <a:r>
              <a:rPr lang="hr-HR" sz="2000" smtClean="0">
                <a:solidFill>
                  <a:srgbClr val="000066"/>
                </a:solidFill>
                <a:cs typeface="Arial" charset="0"/>
              </a:rPr>
              <a:t>)</a:t>
            </a:r>
            <a:r>
              <a:rPr lang="hr-HR" sz="2000" smtClean="0">
                <a:solidFill>
                  <a:srgbClr val="000066"/>
                </a:solidFill>
              </a:rPr>
              <a:t>– specifična metoda površinske analize materijala.</a:t>
            </a:r>
          </a:p>
          <a:p>
            <a:pPr eaLnBrk="1" hangingPunct="1">
              <a:lnSpc>
                <a:spcPct val="80000"/>
              </a:lnSpc>
            </a:pPr>
            <a:endParaRPr lang="hr-HR" sz="2000" smtClean="0">
              <a:solidFill>
                <a:srgbClr val="000066"/>
              </a:solidFill>
            </a:endParaRPr>
          </a:p>
        </p:txBody>
      </p:sp>
      <p:pic>
        <p:nvPicPr>
          <p:cNvPr id="29699" name="Picture 4" descr="Pier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836613"/>
            <a:ext cx="2173288" cy="2952750"/>
          </a:xfrm>
          <a:noFill/>
        </p:spPr>
      </p:pic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369888" y="4343400"/>
            <a:ext cx="71358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solidFill>
                  <a:srgbClr val="000066"/>
                </a:solidFill>
              </a:rPr>
              <a:t>Veliki značaj u hemiji, fizičkoj hemiji i metalurgiji: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r-HR" sz="2000">
                <a:solidFill>
                  <a:srgbClr val="000066"/>
                </a:solidFill>
              </a:rPr>
              <a:t>	ispitivanje hemijskog sastava površina metala i legura: površina/makroskopski sastav i reaktivnost metala sa gasovima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solidFill>
                  <a:srgbClr val="000066"/>
                </a:solidFill>
              </a:rPr>
              <a:t>Sem hemisorpcije može se ispitivati i fizisorpcija na svim vrstama čvrstih materijala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hr-HR" sz="2000">
                <a:solidFill>
                  <a:srgbClr val="000066"/>
                </a:solidFill>
              </a:rPr>
              <a:t>U elektrohemiji – ispitivanje promena sastava površine radne elektrode</a:t>
            </a:r>
            <a:endParaRPr lang="en-US" sz="2000">
              <a:solidFill>
                <a:srgbClr val="000066"/>
              </a:solidFill>
            </a:endParaRP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1577975" y="176213"/>
            <a:ext cx="6370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SPEKTROMETRIJA OŽEOVIH ELEKTRONA</a:t>
            </a:r>
            <a:endParaRPr lang="en-US" sz="240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0021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AES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30723" name="Picture 6" descr="Auger-1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8642350" cy="4945062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8913"/>
            <a:ext cx="8229600" cy="6440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2400" smtClean="0">
                <a:solidFill>
                  <a:srgbClr val="000066"/>
                </a:solidFill>
              </a:rPr>
              <a:t>Karakteristike metode: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lokalni karakter analize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mogućnost jednovremene analize skoro svih elemenata periodnog sistema, osim tri najlakša elementa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visoka osetljivost, tačnost i brzina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visoki stepen automatizacije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r-HR" sz="2400" smtClean="0">
                <a:solidFill>
                  <a:srgbClr val="000066"/>
                </a:solidFill>
              </a:rPr>
              <a:t>Primena: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metalurgija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geologija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mineralogija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fizika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fizička hemija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hemija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biohemija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medicina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- tehnologija savremenih materijala</a:t>
            </a:r>
            <a:endParaRPr lang="en-US" sz="24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250825" y="4797425"/>
            <a:ext cx="896912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dirty="0">
                <a:solidFill>
                  <a:srgbClr val="000066"/>
                </a:solidFill>
              </a:rPr>
              <a:t>Snop elektrona dovoljne energije (tipično </a:t>
            </a:r>
            <a:r>
              <a:rPr lang="en-US" dirty="0" smtClean="0">
                <a:solidFill>
                  <a:srgbClr val="000066"/>
                </a:solidFill>
              </a:rPr>
              <a:t>1</a:t>
            </a:r>
            <a:r>
              <a:rPr lang="hr-HR" dirty="0" smtClean="0">
                <a:solidFill>
                  <a:srgbClr val="000066"/>
                </a:solidFill>
              </a:rPr>
              <a:t>-10 </a:t>
            </a:r>
            <a:r>
              <a:rPr lang="hr-HR" dirty="0">
                <a:solidFill>
                  <a:srgbClr val="000066"/>
                </a:solidFill>
              </a:rPr>
              <a:t>keV)  pada na površinu uzorka i izbija </a:t>
            </a:r>
          </a:p>
          <a:p>
            <a:pPr eaLnBrk="1" hangingPunct="1"/>
            <a:r>
              <a:rPr lang="hr-HR" dirty="0">
                <a:solidFill>
                  <a:srgbClr val="000066"/>
                </a:solidFill>
              </a:rPr>
              <a:t>iz atoma uzorka elektrone sa unutrašnjih elektronskih nivoa.</a:t>
            </a:r>
          </a:p>
          <a:p>
            <a:pPr eaLnBrk="1" hangingPunct="1"/>
            <a:r>
              <a:rPr lang="hr-HR" dirty="0">
                <a:solidFill>
                  <a:srgbClr val="000066"/>
                </a:solidFill>
              </a:rPr>
              <a:t>Nastalu prazninu popunjava elektron sa nekog od viših elektronskih nivoa, </a:t>
            </a:r>
          </a:p>
          <a:p>
            <a:pPr eaLnBrk="1" hangingPunct="1"/>
            <a:r>
              <a:rPr lang="hr-HR" dirty="0">
                <a:solidFill>
                  <a:srgbClr val="000066"/>
                </a:solidFill>
              </a:rPr>
              <a:t>a energetska razlika između ova dva elektronska nivoa se može osloboditi kao</a:t>
            </a:r>
          </a:p>
          <a:p>
            <a:pPr eaLnBrk="1" hangingPunct="1"/>
            <a:r>
              <a:rPr lang="hr-HR" dirty="0">
                <a:solidFill>
                  <a:srgbClr val="000066"/>
                </a:solidFill>
              </a:rPr>
              <a:t>kvant x-zračenja ili emisijom elektrona sa nekog od viših elektronskih nivoa </a:t>
            </a:r>
          </a:p>
          <a:p>
            <a:pPr eaLnBrk="1" hangingPunct="1"/>
            <a:r>
              <a:rPr lang="hr-HR" dirty="0">
                <a:solidFill>
                  <a:srgbClr val="000066"/>
                </a:solidFill>
              </a:rPr>
              <a:t>koji tada predstavlja </a:t>
            </a:r>
            <a:r>
              <a:rPr lang="hr-HR" b="1" dirty="0">
                <a:solidFill>
                  <a:srgbClr val="000066"/>
                </a:solidFill>
              </a:rPr>
              <a:t>Ožeov elektron</a:t>
            </a:r>
            <a:r>
              <a:rPr lang="hr-HR" dirty="0">
                <a:solidFill>
                  <a:srgbClr val="000066"/>
                </a:solidFill>
              </a:rPr>
              <a:t>. 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1747" name="Text Box 13"/>
          <p:cNvSpPr txBox="1">
            <a:spLocks noChangeArrowheads="1"/>
          </p:cNvSpPr>
          <p:nvPr/>
        </p:nvSpPr>
        <p:spPr bwMode="auto">
          <a:xfrm>
            <a:off x="5580063" y="620713"/>
            <a:ext cx="334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A + e</a:t>
            </a:r>
            <a:r>
              <a:rPr lang="hr-HR" sz="2400" baseline="-25000">
                <a:solidFill>
                  <a:srgbClr val="000066"/>
                </a:solidFill>
              </a:rPr>
              <a:t>i</a:t>
            </a:r>
            <a:r>
              <a:rPr lang="hr-HR" sz="2400" baseline="30000">
                <a:solidFill>
                  <a:srgbClr val="000066"/>
                </a:solidFill>
              </a:rPr>
              <a:t>-</a:t>
            </a:r>
            <a:r>
              <a:rPr lang="hr-HR" sz="2400">
                <a:solidFill>
                  <a:srgbClr val="000066"/>
                </a:solidFill>
              </a:rPr>
              <a:t> 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→ A</a:t>
            </a:r>
            <a:r>
              <a:rPr lang="hr-HR" sz="2400" baseline="30000">
                <a:solidFill>
                  <a:srgbClr val="000066"/>
                </a:solidFill>
                <a:cs typeface="Times New Roman" pitchFamily="18" charset="0"/>
              </a:rPr>
              <a:t>+*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 + e</a:t>
            </a:r>
            <a:r>
              <a:rPr lang="hr-HR" sz="2400" baseline="-25000">
                <a:solidFill>
                  <a:srgbClr val="000066"/>
                </a:solidFill>
                <a:cs typeface="Times New Roman" pitchFamily="18" charset="0"/>
              </a:rPr>
              <a:t>i</a:t>
            </a:r>
            <a:r>
              <a:rPr lang="en-US" sz="24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hr-HR" sz="2400" baseline="30000">
                <a:solidFill>
                  <a:srgbClr val="000066"/>
                </a:solidFill>
                <a:cs typeface="Times New Roman" pitchFamily="18" charset="0"/>
              </a:rPr>
              <a:t>-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 + e</a:t>
            </a:r>
            <a:r>
              <a:rPr lang="hr-HR" sz="2400" baseline="-25000">
                <a:solidFill>
                  <a:srgbClr val="000066"/>
                </a:solidFill>
                <a:cs typeface="Times New Roman" pitchFamily="18" charset="0"/>
              </a:rPr>
              <a:t>A</a:t>
            </a:r>
            <a:r>
              <a:rPr lang="hr-HR" sz="2400" baseline="30000">
                <a:solidFill>
                  <a:srgbClr val="000066"/>
                </a:solidFill>
                <a:cs typeface="Times New Roman" pitchFamily="18" charset="0"/>
              </a:rPr>
              <a:t>-</a:t>
            </a:r>
            <a:endParaRPr lang="hr-HR" sz="240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5148263" y="1557338"/>
            <a:ext cx="372903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A</a:t>
            </a:r>
            <a:r>
              <a:rPr lang="hr-HR" sz="2400" baseline="30000">
                <a:solidFill>
                  <a:srgbClr val="000066"/>
                </a:solidFill>
              </a:rPr>
              <a:t>+*</a:t>
            </a:r>
            <a:r>
              <a:rPr lang="hr-HR" sz="2400">
                <a:solidFill>
                  <a:srgbClr val="000066"/>
                </a:solidFill>
              </a:rPr>
              <a:t> 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→ A</a:t>
            </a:r>
            <a:r>
              <a:rPr lang="hr-HR" sz="2400" baseline="30000">
                <a:solidFill>
                  <a:srgbClr val="000066"/>
                </a:solidFill>
                <a:cs typeface="Times New Roman" pitchFamily="18" charset="0"/>
              </a:rPr>
              <a:t>2+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 + e</a:t>
            </a:r>
            <a:r>
              <a:rPr lang="hr-HR" sz="2400" baseline="-25000">
                <a:solidFill>
                  <a:srgbClr val="000066"/>
                </a:solidFill>
                <a:cs typeface="Times New Roman" pitchFamily="18" charset="0"/>
              </a:rPr>
              <a:t>A</a:t>
            </a:r>
            <a:r>
              <a:rPr lang="hr-HR" sz="2400" baseline="30000">
                <a:solidFill>
                  <a:srgbClr val="000066"/>
                </a:solidFill>
                <a:cs typeface="Times New Roman" pitchFamily="18" charset="0"/>
              </a:rPr>
              <a:t>-</a:t>
            </a:r>
            <a:endParaRPr lang="hr-HR" sz="240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endParaRPr lang="hr-HR" sz="240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/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A</a:t>
            </a:r>
            <a:r>
              <a:rPr lang="hr-HR" sz="2400" baseline="30000">
                <a:solidFill>
                  <a:srgbClr val="000066"/>
                </a:solidFill>
                <a:cs typeface="Times New Roman" pitchFamily="18" charset="0"/>
              </a:rPr>
              <a:t>+*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 → A</a:t>
            </a:r>
            <a:r>
              <a:rPr lang="hr-HR" sz="2400" baseline="30000">
                <a:solidFill>
                  <a:srgbClr val="000066"/>
                </a:solidFill>
                <a:cs typeface="Times New Roman" pitchFamily="18" charset="0"/>
              </a:rPr>
              <a:t>+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 + </a:t>
            </a:r>
            <a:r>
              <a:rPr lang="hr-HR" sz="2400" i="1">
                <a:solidFill>
                  <a:srgbClr val="000066"/>
                </a:solidFill>
                <a:cs typeface="Times New Roman" pitchFamily="18" charset="0"/>
              </a:rPr>
              <a:t>h</a:t>
            </a:r>
            <a:r>
              <a:rPr lang="hr-HR" sz="2400">
                <a:solidFill>
                  <a:srgbClr val="00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/>
            <a:r>
              <a:rPr lang="hr-HR" sz="2400">
                <a:solidFill>
                  <a:srgbClr val="000066"/>
                </a:solidFill>
                <a:cs typeface="Times New Roman" pitchFamily="18" charset="0"/>
              </a:rPr>
              <a:t>(fluorescencija x-zračenja)</a:t>
            </a:r>
          </a:p>
        </p:txBody>
      </p:sp>
      <p:pic>
        <p:nvPicPr>
          <p:cNvPr id="31749" name="Picture 16" descr="AES_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4535487" cy="4122738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775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606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Kinetička energija Ožeovog elektrona može se predstaviti</a:t>
            </a:r>
            <a:r>
              <a:rPr lang="hr-HR"/>
              <a:t>:</a:t>
            </a:r>
            <a:endParaRPr lang="en-US"/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700338" y="8366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E</a:t>
            </a:r>
            <a:r>
              <a:rPr lang="hr-HR" sz="2400" baseline="-25000">
                <a:solidFill>
                  <a:srgbClr val="000066"/>
                </a:solidFill>
              </a:rPr>
              <a:t>kinK</a:t>
            </a:r>
            <a:r>
              <a:rPr lang="hr-HR" sz="2400">
                <a:solidFill>
                  <a:srgbClr val="000066"/>
                </a:solidFill>
              </a:rPr>
              <a:t> = E</a:t>
            </a:r>
            <a:r>
              <a:rPr lang="hr-HR" sz="2400" baseline="-25000">
                <a:solidFill>
                  <a:srgbClr val="000066"/>
                </a:solidFill>
              </a:rPr>
              <a:t>K</a:t>
            </a:r>
            <a:r>
              <a:rPr lang="hr-HR" sz="2400">
                <a:solidFill>
                  <a:srgbClr val="000066"/>
                </a:solidFill>
              </a:rPr>
              <a:t> –E</a:t>
            </a:r>
            <a:r>
              <a:rPr lang="hr-HR" sz="2400" baseline="-25000">
                <a:solidFill>
                  <a:srgbClr val="000066"/>
                </a:solidFill>
              </a:rPr>
              <a:t>L1</a:t>
            </a:r>
            <a:r>
              <a:rPr lang="hr-HR" sz="2400">
                <a:solidFill>
                  <a:srgbClr val="000066"/>
                </a:solidFill>
              </a:rPr>
              <a:t> – E</a:t>
            </a:r>
            <a:r>
              <a:rPr lang="hr-HR" sz="2400" baseline="-25000">
                <a:solidFill>
                  <a:srgbClr val="000066"/>
                </a:solidFill>
              </a:rPr>
              <a:t>L23</a:t>
            </a:r>
            <a:r>
              <a:rPr lang="hr-HR" sz="2400">
                <a:solidFill>
                  <a:srgbClr val="000066"/>
                </a:solidFill>
              </a:rPr>
              <a:t> - </a:t>
            </a:r>
            <a:r>
              <a:rPr lang="hr-HR" sz="2400">
                <a:solidFill>
                  <a:srgbClr val="000066"/>
                </a:solidFill>
                <a:latin typeface="Symbol" pitchFamily="18" charset="2"/>
              </a:rPr>
              <a:t>Dj</a:t>
            </a:r>
            <a:endParaRPr lang="en-US" sz="2400">
              <a:solidFill>
                <a:srgbClr val="000066"/>
              </a:solidFill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611188" y="2276475"/>
            <a:ext cx="7372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Energija pobudnog snopa ne utiče na energiju Ožeovih elektrona.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(nema potrebe za monoenergetskim izvorom pobuđivanja)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611188" y="1557338"/>
            <a:ext cx="4030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  <a:latin typeface="Symbol" pitchFamily="18" charset="2"/>
              </a:rPr>
              <a:t>Dj</a:t>
            </a:r>
            <a:r>
              <a:rPr lang="hr-HR">
                <a:solidFill>
                  <a:srgbClr val="000066"/>
                </a:solidFill>
              </a:rPr>
              <a:t> je izlazni rad za ispitivani materijal.</a:t>
            </a:r>
            <a:endParaRPr lang="en-US">
              <a:solidFill>
                <a:srgbClr val="000066"/>
              </a:solidFill>
              <a:latin typeface="Symbol" pitchFamily="18" charset="2"/>
            </a:endParaRPr>
          </a:p>
          <a:p>
            <a:pPr eaLnBrk="1" hangingPunct="1"/>
            <a:endParaRPr lang="en-US">
              <a:latin typeface="Symbol" pitchFamily="18" charset="2"/>
            </a:endParaRP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611188" y="3141663"/>
            <a:ext cx="7854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Ožeovi elektroni se obeležavaju na osnovu elektronskih nivoa koji učestvuju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u njihovom nastanku:</a:t>
            </a:r>
          </a:p>
          <a:p>
            <a:pPr eaLnBrk="1" hangingPunct="1"/>
            <a:endParaRPr lang="hr-HR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	KLL	LMM	MNN</a:t>
            </a:r>
          </a:p>
          <a:p>
            <a:pPr eaLnBrk="1" hangingPunct="1"/>
            <a:endParaRPr lang="hr-HR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Ukoliko Ožeov elektron potiče iz valentnog nivoa oznake je npr</a:t>
            </a:r>
            <a:r>
              <a:rPr lang="en-US">
                <a:solidFill>
                  <a:srgbClr val="000066"/>
                </a:solidFill>
              </a:rPr>
              <a:t>.</a:t>
            </a:r>
            <a:endParaRPr lang="hr-HR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	LVV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468313" y="5157788"/>
            <a:ext cx="82867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Elementi sa rednim brojem 3 – 14 analiziraju se pomoću KLL prelaza.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Elementi viših rednih brojeva: više prelaza, ali je verovatnoća LMM prelaza veća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nego KLL prelaza.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Elementi rednog broja 40 – 79: više prelaza, a najznačajniji MNN.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Još teži elementi se analiziraju pomoću NVV prelaza.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l8-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549275"/>
            <a:ext cx="4487862" cy="5543550"/>
          </a:xfrm>
          <a:noFill/>
        </p:spPr>
      </p:pic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5703888" y="1289050"/>
            <a:ext cx="3079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Kriva raspodele sekundarnih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elektrona po energijama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5724525" y="3933825"/>
            <a:ext cx="287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Spektar Ožeovih elektrona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855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Ni_aes_novi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6335712" cy="2955925"/>
          </a:xfrm>
          <a:noFill/>
        </p:spPr>
      </p:pic>
      <p:pic>
        <p:nvPicPr>
          <p:cNvPr id="34819" name="Picture 7" descr="Ni_der_a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284538"/>
            <a:ext cx="6335712" cy="3379787"/>
          </a:xfrm>
          <a:noFill/>
        </p:spPr>
      </p:pic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6672263" y="1319213"/>
            <a:ext cx="175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Jedan element-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više prelaza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4821" name="Text Box 11"/>
          <p:cNvSpPr txBox="1">
            <a:spLocks noChangeArrowheads="1"/>
          </p:cNvSpPr>
          <p:nvPr/>
        </p:nvSpPr>
        <p:spPr bwMode="auto">
          <a:xfrm>
            <a:off x="6559550" y="4010025"/>
            <a:ext cx="25971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Diferenciranjem krive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raspodele sekundarnih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elektrona mogu se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razdvojiti LMM4 i LMM5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prelazi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557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4895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400" smtClean="0">
                <a:solidFill>
                  <a:srgbClr val="000066"/>
                </a:solidFill>
              </a:rPr>
              <a:t>Diferencijalne krive se u praksi nazivaju Ožeovi spektri.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z="2400" smtClean="0">
                <a:solidFill>
                  <a:srgbClr val="000066"/>
                </a:solidFill>
              </a:rPr>
              <a:t>Promenom energije pobudnog elektronskog snopa može se proveriti da li se radi o Ožeovim pikovima u spektru – neće doći do promene položaja pika ukoliko potiče od Ožeovih elektrona</a:t>
            </a:r>
            <a:r>
              <a:rPr lang="en-US" sz="2400" smtClean="0">
                <a:solidFill>
                  <a:srgbClr val="000066"/>
                </a:solidFill>
              </a:rPr>
              <a:t>.</a:t>
            </a: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sz="2400" smtClean="0">
                <a:solidFill>
                  <a:srgbClr val="000066"/>
                </a:solidFill>
              </a:rPr>
              <a:t>Ne mogu se detektovati vodonik i helijum jer nemaju dovoljno elektrona da dođe do pojave Ožeovog efekta</a:t>
            </a:r>
            <a:r>
              <a:rPr lang="en-US" sz="2400" smtClean="0">
                <a:solidFill>
                  <a:srgbClr val="000066"/>
                </a:solidFill>
              </a:rPr>
              <a:t>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AES spektrometar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36867" name="Picture 4" descr="auger-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84313"/>
            <a:ext cx="6618287" cy="4964112"/>
          </a:xfrm>
          <a:noFill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55725"/>
            <a:ext cx="8229600" cy="452596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hr-HR" smtClean="0">
                <a:solidFill>
                  <a:srgbClr val="000066"/>
                </a:solidFill>
              </a:rPr>
              <a:t>Visokovakuumska komora sa držačem uzorka</a:t>
            </a:r>
            <a:r>
              <a:rPr lang="en-US" smtClean="0">
                <a:solidFill>
                  <a:srgbClr val="000066"/>
                </a:solidFill>
              </a:rPr>
              <a:t>  </a:t>
            </a:r>
            <a:r>
              <a:rPr lang="hr-HR" smtClean="0">
                <a:solidFill>
                  <a:srgbClr val="000066"/>
                </a:solidFill>
              </a:rPr>
              <a:t>(sorpcione i hemijske pumpe)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hr-HR" smtClean="0">
                <a:solidFill>
                  <a:srgbClr val="000066"/>
                </a:solidFill>
              </a:rPr>
              <a:t>Elektronski top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hr-HR" smtClean="0">
                <a:solidFill>
                  <a:srgbClr val="000066"/>
                </a:solidFill>
              </a:rPr>
              <a:t>Jonski top za čišćenje površine uzorka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hr-HR" smtClean="0">
                <a:solidFill>
                  <a:srgbClr val="000066"/>
                </a:solidFill>
              </a:rPr>
              <a:t>Analizator energija elektrona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sa polusfernim sektorima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cilindrični reflektor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5. Elektronika za registraciju spektra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Analizator sa polusfernim sektorima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38915" name="Picture 5" descr="7 polusferni analiz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55070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5876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Cilindrični reflektor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39939" name="Picture 4" descr="Sl8-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557338"/>
            <a:ext cx="6480175" cy="4508500"/>
          </a:xfrm>
          <a:noFill/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6572250" y="1844675"/>
            <a:ext cx="25590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elektronski snop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uzorak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unutrašnji cilindar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4.  spoljašnji cilindar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5.   putanja elektrona</a:t>
            </a:r>
          </a:p>
          <a:p>
            <a:pPr eaLnBrk="1" hangingPunct="1">
              <a:buFontTx/>
              <a:buAutoNum type="arabicPeriod" startAt="6"/>
            </a:pPr>
            <a:r>
              <a:rPr lang="hr-HR">
                <a:solidFill>
                  <a:srgbClr val="000066"/>
                </a:solidFill>
              </a:rPr>
              <a:t>izlazna apertura</a:t>
            </a:r>
          </a:p>
          <a:p>
            <a:pPr eaLnBrk="1" hangingPunct="1">
              <a:buFontTx/>
              <a:buAutoNum type="arabicPeriod" startAt="6"/>
            </a:pPr>
            <a:r>
              <a:rPr lang="hr-HR">
                <a:solidFill>
                  <a:srgbClr val="000066"/>
                </a:solidFill>
              </a:rPr>
              <a:t>elektronski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multiplikator</a:t>
            </a:r>
          </a:p>
          <a:p>
            <a:pPr eaLnBrk="1" hangingPunct="1">
              <a:buFontTx/>
              <a:buAutoNum type="arabicPeriod" startAt="8"/>
            </a:pPr>
            <a:r>
              <a:rPr lang="hr-HR">
                <a:solidFill>
                  <a:srgbClr val="000066"/>
                </a:solidFill>
              </a:rPr>
              <a:t>generator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naizmeničnog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napona</a:t>
            </a:r>
          </a:p>
          <a:p>
            <a:pPr eaLnBrk="1" hangingPunct="1">
              <a:buFontTx/>
              <a:buAutoNum type="arabicPeriod" startAt="9"/>
            </a:pPr>
            <a:r>
              <a:rPr lang="hr-HR">
                <a:solidFill>
                  <a:srgbClr val="000066"/>
                </a:solidFill>
              </a:rPr>
              <a:t>izvor programiranog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      jednosmernog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	napona</a:t>
            </a:r>
          </a:p>
          <a:p>
            <a:pPr eaLnBrk="1" hangingPunct="1">
              <a:buFontTx/>
              <a:buAutoNum type="arabicPeriod" startAt="10"/>
            </a:pPr>
            <a:r>
              <a:rPr lang="hr-HR">
                <a:solidFill>
                  <a:srgbClr val="000066"/>
                </a:solidFill>
              </a:rPr>
              <a:t>LiA</a:t>
            </a:r>
          </a:p>
          <a:p>
            <a:pPr eaLnBrk="1" hangingPunct="1">
              <a:buFontTx/>
              <a:buAutoNum type="arabicPeriod" startAt="10"/>
            </a:pPr>
            <a:r>
              <a:rPr lang="hr-HR">
                <a:solidFill>
                  <a:srgbClr val="000066"/>
                </a:solidFill>
              </a:rPr>
              <a:t>x-y pisač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6026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LiA  - Lock-in Amplifier – fazno osetljivi pojačavač: upoređuje naizmeničnu struju kolektora sa originalnim, referentnim signalom iz generatora frekvencija i propušta samo onu komponentu koja je u fazi sa referentnim signalom 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(filtrira se šum, bolja moć razlaganja, povećava se prag detekcije)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92150"/>
            <a:ext cx="8291513" cy="1425575"/>
          </a:xfrm>
        </p:spPr>
        <p:txBody>
          <a:bodyPr/>
          <a:lstStyle/>
          <a:p>
            <a:pPr algn="just" eaLnBrk="1" hangingPunct="1"/>
            <a:r>
              <a:rPr lang="hr-HR" sz="3200" smtClean="0">
                <a:solidFill>
                  <a:srgbClr val="000066"/>
                </a:solidFill>
              </a:rPr>
              <a:t>Spektrometri služe za analizu x-zračenja rasejanog iz ekscitovane zapremine uzorka po talasnim dužinama i intenzitetu</a:t>
            </a:r>
            <a:r>
              <a:rPr lang="en-US" sz="3200" smtClean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57563"/>
            <a:ext cx="8229600" cy="2405062"/>
          </a:xfrm>
        </p:spPr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Elektronska mikroanaliza može biti: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talasno disperzivna (WDS)</a:t>
            </a:r>
          </a:p>
          <a:p>
            <a:pPr eaLnBrk="1" hangingPunct="1">
              <a:buFontTx/>
              <a:buNone/>
            </a:pPr>
            <a:r>
              <a:rPr lang="hr-HR" smtClean="0">
                <a:solidFill>
                  <a:srgbClr val="000066"/>
                </a:solidFill>
              </a:rPr>
              <a:t>	- energetski disperzivna (EDS)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Kvalitativna analiza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41987" name="Picture 7" descr="Sl8-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96975"/>
            <a:ext cx="3805237" cy="4751388"/>
          </a:xfrm>
          <a:noFill/>
        </p:spPr>
      </p:pic>
      <p:sp>
        <p:nvSpPr>
          <p:cNvPr id="41988" name="Text Box 8"/>
          <p:cNvSpPr txBox="1">
            <a:spLocks noChangeArrowheads="1"/>
          </p:cNvSpPr>
          <p:nvPr/>
        </p:nvSpPr>
        <p:spPr bwMode="auto">
          <a:xfrm>
            <a:off x="250825" y="6021388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AES spektar elektrona Ti u elementarnom obliku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i u obliku TiO i TiO</a:t>
            </a:r>
            <a:r>
              <a:rPr lang="hr-HR" baseline="-25000">
                <a:solidFill>
                  <a:srgbClr val="000066"/>
                </a:solidFill>
              </a:rPr>
              <a:t>2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4787900" y="1484313"/>
            <a:ext cx="3575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Teži elementi i do hiljadu prelaza.</a:t>
            </a:r>
          </a:p>
          <a:p>
            <a:pPr eaLnBrk="1" hangingPunct="1"/>
            <a:endParaRPr lang="hr-HR">
              <a:solidFill>
                <a:srgbClr val="000066"/>
              </a:solidFill>
            </a:endParaRP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Pri normalnim uslovima analize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javlja se manji broj linija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4840288" y="2944813"/>
            <a:ext cx="4032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Teškoće:</a:t>
            </a:r>
          </a:p>
          <a:p>
            <a:pPr eaLnBrk="1" hangingPunct="1">
              <a:buFontTx/>
              <a:buChar char="-"/>
            </a:pPr>
            <a:r>
              <a:rPr lang="hr-HR">
                <a:solidFill>
                  <a:srgbClr val="000066"/>
                </a:solidFill>
              </a:rPr>
              <a:t> bliskost linija koje potiču od različitih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  elemenata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- hemijski pomak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41991" name="Text Box 11"/>
          <p:cNvSpPr txBox="1">
            <a:spLocks noChangeArrowheads="1"/>
          </p:cNvSpPr>
          <p:nvPr/>
        </p:nvSpPr>
        <p:spPr bwMode="auto">
          <a:xfrm>
            <a:off x="4500563" y="4437063"/>
            <a:ext cx="4629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Poređenje spektra uzorka sa spektrom </a:t>
            </a:r>
          </a:p>
          <a:p>
            <a:pPr eaLnBrk="1" hangingPunct="1"/>
            <a:r>
              <a:rPr lang="en-US">
                <a:solidFill>
                  <a:srgbClr val="000066"/>
                </a:solidFill>
              </a:rPr>
              <a:t>s</a:t>
            </a:r>
            <a:r>
              <a:rPr lang="hr-HR">
                <a:solidFill>
                  <a:srgbClr val="000066"/>
                </a:solidFill>
              </a:rPr>
              <a:t>tandarda.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Ožeov spektar je </a:t>
            </a:r>
            <a:r>
              <a:rPr lang="en-US">
                <a:solidFill>
                  <a:srgbClr val="000066"/>
                </a:solidFill>
              </a:rPr>
              <a:t>“</a:t>
            </a:r>
            <a:r>
              <a:rPr lang="hr-HR">
                <a:solidFill>
                  <a:srgbClr val="000066"/>
                </a:solidFill>
              </a:rPr>
              <a:t>otisak prsta površine</a:t>
            </a:r>
            <a:r>
              <a:rPr lang="en-US">
                <a:solidFill>
                  <a:srgbClr val="000066"/>
                </a:solidFill>
              </a:rPr>
              <a:t>”</a:t>
            </a:r>
            <a:r>
              <a:rPr lang="hr-HR">
                <a:solidFill>
                  <a:srgbClr val="000066"/>
                </a:solidFill>
              </a:rPr>
              <a:t>. 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Posebno se široko koristi u mikroelektornici.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6580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0066"/>
                </a:solidFill>
              </a:rPr>
              <a:t>Kvantitativna </a:t>
            </a:r>
            <a:r>
              <a:rPr lang="hr-HR" smtClean="0">
                <a:solidFill>
                  <a:srgbClr val="000066"/>
                </a:solidFill>
              </a:rPr>
              <a:t>analiza</a:t>
            </a:r>
            <a:endParaRPr lang="en-US" smtClean="0">
              <a:solidFill>
                <a:srgbClr val="000066"/>
              </a:solidFill>
            </a:endParaRPr>
          </a:p>
        </p:txBody>
      </p:sp>
      <p:graphicFrame>
        <p:nvGraphicFramePr>
          <p:cNvPr id="4301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847725" y="1357313"/>
          <a:ext cx="74168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4" name="Equation" r:id="rId6" imgW="3514700" imgH="428760" progId="Equation.3">
                  <p:embed/>
                </p:oleObj>
              </mc:Choice>
              <mc:Fallback>
                <p:oleObj name="Equation" r:id="rId6" imgW="3514700" imgH="428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1357313"/>
                        <a:ext cx="74168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4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042988" y="4581525"/>
          <a:ext cx="62642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5" name="Equation" r:id="rId8" imgW="2543302" imgH="218970" progId="Equation.3">
                  <p:embed/>
                </p:oleObj>
              </mc:Choice>
              <mc:Fallback>
                <p:oleObj name="Equation" r:id="rId8" imgW="2543302" imgH="21897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581525"/>
                        <a:ext cx="6264275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238125" y="2363788"/>
            <a:ext cx="89535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1600" dirty="0">
                <a:solidFill>
                  <a:srgbClr val="000066"/>
                </a:solidFill>
              </a:rPr>
              <a:t>I</a:t>
            </a:r>
            <a:r>
              <a:rPr lang="hr-HR" sz="1600" baseline="-25000" dirty="0">
                <a:solidFill>
                  <a:srgbClr val="000066"/>
                </a:solidFill>
              </a:rPr>
              <a:t>ABC</a:t>
            </a:r>
            <a:r>
              <a:rPr lang="hr-HR" sz="1600" dirty="0">
                <a:solidFill>
                  <a:srgbClr val="000066"/>
                </a:solidFill>
              </a:rPr>
              <a:t>       je struja pika koja odgovara prelazu ABC</a:t>
            </a:r>
          </a:p>
          <a:p>
            <a:pPr eaLnBrk="1" hangingPunct="1"/>
            <a:r>
              <a:rPr lang="hr-HR" sz="1600" dirty="0">
                <a:solidFill>
                  <a:srgbClr val="000066"/>
                </a:solidFill>
              </a:rPr>
              <a:t>I</a:t>
            </a:r>
            <a:r>
              <a:rPr lang="hr-HR" sz="1600" baseline="-25000" dirty="0">
                <a:solidFill>
                  <a:srgbClr val="000066"/>
                </a:solidFill>
              </a:rPr>
              <a:t>p</a:t>
            </a:r>
            <a:r>
              <a:rPr lang="hr-HR" sz="1600" dirty="0">
                <a:solidFill>
                  <a:srgbClr val="000066"/>
                </a:solidFill>
              </a:rPr>
              <a:t>(E,L)   je struja pobudnog snopa elektrona energije E na dubini L od površine uzorka</a:t>
            </a:r>
          </a:p>
          <a:p>
            <a:pPr eaLnBrk="1" hangingPunct="1"/>
            <a:r>
              <a:rPr lang="hr-HR" sz="1600" dirty="0">
                <a:solidFill>
                  <a:srgbClr val="000066"/>
                </a:solidFill>
              </a:rPr>
              <a:t>e(E,A)   efikasni presek jonizacije A nivoa, zavisan od energije elekt</a:t>
            </a:r>
            <a:r>
              <a:rPr lang="en-US" sz="1600" dirty="0" err="1">
                <a:solidFill>
                  <a:srgbClr val="000066"/>
                </a:solidFill>
              </a:rPr>
              <a:t>ro</a:t>
            </a:r>
            <a:r>
              <a:rPr lang="hr-HR" sz="1600" dirty="0">
                <a:solidFill>
                  <a:srgbClr val="000066"/>
                </a:solidFill>
              </a:rPr>
              <a:t>na u pobudnom snopu</a:t>
            </a:r>
          </a:p>
          <a:p>
            <a:pPr eaLnBrk="1" hangingPunct="1"/>
            <a:r>
              <a:rPr lang="hr-HR" sz="1600" dirty="0">
                <a:solidFill>
                  <a:srgbClr val="000066"/>
                </a:solidFill>
              </a:rPr>
              <a:t>c           koncentracija posmatranog elementa na dubini L</a:t>
            </a:r>
          </a:p>
          <a:p>
            <a:pPr eaLnBrk="1" hangingPunct="1"/>
            <a:r>
              <a:rPr lang="hr-HR" sz="1600" dirty="0">
                <a:solidFill>
                  <a:srgbClr val="000066"/>
                </a:solidFill>
                <a:latin typeface="Symbol" pitchFamily="18" charset="2"/>
              </a:rPr>
              <a:t>n</a:t>
            </a:r>
            <a:r>
              <a:rPr lang="hr-HR" sz="1600" dirty="0">
                <a:solidFill>
                  <a:srgbClr val="000066"/>
                </a:solidFill>
              </a:rPr>
              <a:t>            verovatnoća Ožeovog prelaza</a:t>
            </a:r>
          </a:p>
          <a:p>
            <a:pPr eaLnBrk="1" hangingPunct="1"/>
            <a:r>
              <a:rPr lang="hr-HR" sz="1600" dirty="0">
                <a:solidFill>
                  <a:srgbClr val="000066"/>
                </a:solidFill>
              </a:rPr>
              <a:t>eksponencijalni faktor je verovatnoća izlaska Ožeovih elektrona iz materijala </a:t>
            </a:r>
            <a:r>
              <a:rPr lang="en-US" sz="1600" dirty="0" err="1">
                <a:solidFill>
                  <a:srgbClr val="000066"/>
                </a:solidFill>
              </a:rPr>
              <a:t>sa</a:t>
            </a:r>
            <a:r>
              <a:rPr lang="en-US" sz="1600" dirty="0">
                <a:solidFill>
                  <a:srgbClr val="000066"/>
                </a:solidFill>
              </a:rPr>
              <a:t> </a:t>
            </a:r>
            <a:r>
              <a:rPr lang="hr-HR" sz="1600" dirty="0">
                <a:solidFill>
                  <a:srgbClr val="000066"/>
                </a:solidFill>
              </a:rPr>
              <a:t>dubine L, ako je </a:t>
            </a:r>
            <a:r>
              <a:rPr lang="hr-HR" sz="1600" dirty="0">
                <a:solidFill>
                  <a:srgbClr val="000066"/>
                </a:solidFill>
                <a:latin typeface="Symbol" pitchFamily="18" charset="2"/>
              </a:rPr>
              <a:t>l</a:t>
            </a:r>
            <a:endParaRPr lang="hr-HR" sz="1600" dirty="0">
              <a:solidFill>
                <a:srgbClr val="000066"/>
              </a:solidFill>
            </a:endParaRPr>
          </a:p>
          <a:p>
            <a:pPr eaLnBrk="1" hangingPunct="1"/>
            <a:r>
              <a:rPr lang="hr-HR" sz="1600" dirty="0">
                <a:solidFill>
                  <a:srgbClr val="000066"/>
                </a:solidFill>
              </a:rPr>
              <a:t>srednja izlazna dubina elektrona zavisna od njegove en</a:t>
            </a:r>
            <a:r>
              <a:rPr lang="en-US" sz="1600" dirty="0">
                <a:solidFill>
                  <a:srgbClr val="000066"/>
                </a:solidFill>
              </a:rPr>
              <a:t>e</a:t>
            </a:r>
            <a:r>
              <a:rPr lang="hr-HR" sz="1600" dirty="0">
                <a:solidFill>
                  <a:srgbClr val="000066"/>
                </a:solidFill>
              </a:rPr>
              <a:t>rgije</a:t>
            </a:r>
          </a:p>
          <a:p>
            <a:pPr eaLnBrk="1" hangingPunct="1"/>
            <a:r>
              <a:rPr lang="hr-HR" sz="1600" dirty="0">
                <a:solidFill>
                  <a:srgbClr val="000066"/>
                </a:solidFill>
                <a:latin typeface="Symbol" pitchFamily="18" charset="2"/>
              </a:rPr>
              <a:t>W</a:t>
            </a:r>
            <a:r>
              <a:rPr lang="hr-HR" sz="1600" dirty="0">
                <a:solidFill>
                  <a:srgbClr val="000066"/>
                </a:solidFill>
              </a:rPr>
              <a:t>            je prostorni ugao unutar koga se vrši skupljanje Ožeovih elektrona</a:t>
            </a:r>
            <a:endParaRPr lang="hr-HR" sz="1600" dirty="0">
              <a:solidFill>
                <a:srgbClr val="000066"/>
              </a:solidFill>
              <a:latin typeface="Symbol" pitchFamily="18" charset="2"/>
            </a:endParaRPr>
          </a:p>
          <a:p>
            <a:pPr eaLnBrk="1" hangingPunct="1"/>
            <a:endParaRPr lang="en-US" sz="1600" dirty="0">
              <a:solidFill>
                <a:srgbClr val="000066"/>
              </a:solidFill>
            </a:endParaRPr>
          </a:p>
        </p:txBody>
      </p:sp>
      <p:graphicFrame>
        <p:nvGraphicFramePr>
          <p:cNvPr id="80906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55650" y="5516563"/>
          <a:ext cx="684053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name="Equation" r:id="rId10" imgW="2200233" imgH="218970" progId="Equation.3">
                  <p:embed/>
                </p:oleObj>
              </mc:Choice>
              <mc:Fallback>
                <p:oleObj name="Equation" r:id="rId10" imgW="2200233" imgH="21897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516563"/>
                        <a:ext cx="6840538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250825" y="5157788"/>
            <a:ext cx="459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R</a:t>
            </a:r>
            <a:r>
              <a:rPr lang="hr-HR" baseline="-25000">
                <a:solidFill>
                  <a:srgbClr val="000066"/>
                </a:solidFill>
              </a:rPr>
              <a:t>r</a:t>
            </a:r>
            <a:r>
              <a:rPr lang="hr-HR">
                <a:solidFill>
                  <a:srgbClr val="000066"/>
                </a:solidFill>
              </a:rPr>
              <a:t> je faktor povratnog rasejavanja elektrona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395288" y="6308725"/>
            <a:ext cx="353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T je faktor transmisije analizatora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55300" y="60138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r-HR" sz="3200" smtClean="0">
                <a:solidFill>
                  <a:srgbClr val="000066"/>
                </a:solidFill>
              </a:rPr>
              <a:t>Metod poređenja sa standardnim uzorkom</a:t>
            </a:r>
            <a:endParaRPr lang="en-US" sz="3200" smtClean="0">
              <a:solidFill>
                <a:srgbClr val="000066"/>
              </a:solidFill>
            </a:endParaRPr>
          </a:p>
        </p:txBody>
      </p:sp>
      <p:graphicFrame>
        <p:nvGraphicFramePr>
          <p:cNvPr id="44035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71775" y="1341438"/>
          <a:ext cx="295275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7" name="Equation" r:id="rId6" imgW="1247744" imgH="409590" progId="Equation.3">
                  <p:embed/>
                </p:oleObj>
              </mc:Choice>
              <mc:Fallback>
                <p:oleObj name="Equation" r:id="rId6" imgW="1247744" imgH="4095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341438"/>
                        <a:ext cx="295275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03575" y="2997200"/>
          <a:ext cx="19431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8" name="Equation" r:id="rId8" imgW="676143" imgH="409590" progId="Equation.3">
                  <p:embed/>
                </p:oleObj>
              </mc:Choice>
              <mc:Fallback>
                <p:oleObj name="Equation" r:id="rId8" imgW="676143" imgH="4095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997200"/>
                        <a:ext cx="19431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4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827088" y="5013325"/>
          <a:ext cx="2449512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9" name="Equation" r:id="rId10" imgW="981123" imgH="447660" progId="Equation.3">
                  <p:embed/>
                </p:oleObj>
              </mc:Choice>
              <mc:Fallback>
                <p:oleObj name="Equation" r:id="rId10" imgW="981123" imgH="44766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013325"/>
                        <a:ext cx="2449512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Text Box 13"/>
          <p:cNvSpPr txBox="1">
            <a:spLocks noChangeArrowheads="1"/>
          </p:cNvSpPr>
          <p:nvPr/>
        </p:nvSpPr>
        <p:spPr bwMode="auto">
          <a:xfrm>
            <a:off x="395288" y="2420938"/>
            <a:ext cx="770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>
                <a:solidFill>
                  <a:srgbClr val="000066"/>
                </a:solidFill>
              </a:rPr>
              <a:t>Ukoliko su uzorak i standard slični po hemijskom sastavu mogu se srednje</a:t>
            </a:r>
          </a:p>
          <a:p>
            <a:pPr eaLnBrk="1" hangingPunct="1"/>
            <a:r>
              <a:rPr lang="hr-HR">
                <a:solidFill>
                  <a:srgbClr val="000066"/>
                </a:solidFill>
              </a:rPr>
              <a:t>izlazne dubine </a:t>
            </a:r>
            <a:r>
              <a:rPr lang="hr-HR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>
                <a:solidFill>
                  <a:srgbClr val="000066"/>
                </a:solidFill>
              </a:rPr>
              <a:t> i faktori povratnog rasejanja R smatrati jednakim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395288" y="4149725"/>
            <a:ext cx="652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Metoda sa faktorima relativne osetljivosti na Ožeov prelaz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(manje tačna ali pogodnija za korišćenje)</a:t>
            </a:r>
            <a:endParaRPr lang="en-US" b="1">
              <a:solidFill>
                <a:srgbClr val="000066"/>
              </a:solidFill>
            </a:endParaRPr>
          </a:p>
        </p:txBody>
      </p:sp>
      <p:graphicFrame>
        <p:nvGraphicFramePr>
          <p:cNvPr id="72719" name="Object 1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364163" y="4797425"/>
          <a:ext cx="2562225" cy="157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0" name="Equation" r:id="rId12" imgW="704777" imgH="428760" progId="Equation.3">
                  <p:embed/>
                </p:oleObj>
              </mc:Choice>
              <mc:Fallback>
                <p:oleObj name="Equation" r:id="rId12" imgW="704777" imgH="42876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797425"/>
                        <a:ext cx="2562225" cy="157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8424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Tehnike kvantitativne analize</a:t>
            </a:r>
            <a:endParaRPr lang="en-US" smtClean="0">
              <a:solidFill>
                <a:srgbClr val="000066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3" y="2060575"/>
            <a:ext cx="5338762" cy="2881313"/>
          </a:xfrm>
        </p:spPr>
        <p:txBody>
          <a:bodyPr/>
          <a:lstStyle/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tačkasto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linijski 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površinski</a:t>
            </a:r>
          </a:p>
          <a:p>
            <a:pPr eaLnBrk="1" hangingPunct="1"/>
            <a:r>
              <a:rPr lang="hr-HR" smtClean="0">
                <a:solidFill>
                  <a:srgbClr val="000066"/>
                </a:solidFill>
              </a:rPr>
              <a:t>dubinski</a:t>
            </a:r>
            <a:endParaRPr lang="en-US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Sl8-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333375"/>
            <a:ext cx="5111750" cy="4949825"/>
          </a:xfrm>
          <a:noFill/>
        </p:spPr>
      </p:pic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125413" y="5494338"/>
            <a:ext cx="8934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Površinska (gore) i linijska (dole) analiza sivog čelika pomoću Ožeovih elektrona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gvožđa (703 eV) i ugljenika (272 eV) na istom delu uzorka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135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Sl8-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692150"/>
            <a:ext cx="5905500" cy="4916488"/>
          </a:xfrm>
          <a:noFill/>
        </p:spPr>
      </p:pic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1547813" y="5734050"/>
            <a:ext cx="508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Profilni dijagram sastava NiCr filma na staklu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917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l8-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765175"/>
            <a:ext cx="2989263" cy="5329238"/>
          </a:xfrm>
          <a:noFill/>
        </p:spPr>
      </p:pic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3851275" y="3068638"/>
            <a:ext cx="48958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Rast intenziteta pika kiseonika na površini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volframa </a:t>
            </a:r>
            <a:r>
              <a:rPr lang="en-US" b="1">
                <a:solidFill>
                  <a:srgbClr val="000066"/>
                </a:solidFill>
              </a:rPr>
              <a:t>p</a:t>
            </a:r>
            <a:r>
              <a:rPr lang="hr-HR" b="1">
                <a:solidFill>
                  <a:srgbClr val="000066"/>
                </a:solidFill>
              </a:rPr>
              <a:t>ri izlaganju volframa parcijalnom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pritisku kiseonika na sobnoj temperaturi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CELS     Characteristic energy loss 				spectroscopy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ELEED   Elastic low-energy electron diffraction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ELS        Energy loss spectroscopy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FES	Field emission spectroscopy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ILS		Ionization loss spectroscopy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LEED	Low-energy electron diffraction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LEELS	Low-energy electron loss spectroscopy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SAES	Scanning Auger electron spectroscopy</a:t>
            </a:r>
          </a:p>
          <a:p>
            <a:pPr eaLnBrk="1" hangingPunct="1">
              <a:lnSpc>
                <a:spcPct val="90000"/>
              </a:lnSpc>
            </a:pPr>
            <a:r>
              <a:rPr lang="hr-HR" sz="2800" smtClean="0">
                <a:solidFill>
                  <a:srgbClr val="000066"/>
                </a:solidFill>
              </a:rPr>
              <a:t>TELS	Transmission energy loss 				spectroscopy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WDS ANALIZA</a:t>
            </a:r>
            <a:br>
              <a:rPr lang="hr-HR" sz="4000" smtClean="0">
                <a:solidFill>
                  <a:srgbClr val="000066"/>
                </a:solidFill>
              </a:rPr>
            </a:br>
            <a:r>
              <a:rPr lang="hr-HR" sz="4000" smtClean="0">
                <a:solidFill>
                  <a:srgbClr val="000066"/>
                </a:solidFill>
              </a:rPr>
              <a:t>(talasno disperzivna analiza)</a:t>
            </a:r>
            <a:endParaRPr lang="en-US" sz="4000" smtClean="0">
              <a:solidFill>
                <a:srgbClr val="000066"/>
              </a:solidFill>
            </a:endParaRPr>
          </a:p>
        </p:txBody>
      </p:sp>
      <p:pic>
        <p:nvPicPr>
          <p:cNvPr id="8195" name="Picture 4" descr="bragglaw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9275" y="1930400"/>
            <a:ext cx="4643438" cy="2208213"/>
          </a:xfrm>
          <a:noFill/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87313" y="1792288"/>
            <a:ext cx="52387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b="1">
                <a:solidFill>
                  <a:srgbClr val="000066"/>
                </a:solidFill>
              </a:rPr>
              <a:t>Posle Bragove difrakcije x-zračenja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na kristalu na detektor dospeva ono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zračenje koje zadovoljava uslove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Bragove jednačine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(samo jedan elemenat).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Za određivanje više elemenata kristal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i detektor se sinhronizovano kreću po 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Rolandovom krugu.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Sa nekoliko kristala različitih kristalografskih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konstanti obuhvata se čitav spektar x-zračenja</a:t>
            </a: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od interesa za hemijsku analizu.</a:t>
            </a:r>
          </a:p>
          <a:p>
            <a:pPr eaLnBrk="1" hangingPunct="1"/>
            <a:endParaRPr lang="hr-HR" b="1">
              <a:solidFill>
                <a:srgbClr val="000066"/>
              </a:solidFill>
            </a:endParaRPr>
          </a:p>
          <a:p>
            <a:pPr eaLnBrk="1" hangingPunct="1"/>
            <a:r>
              <a:rPr lang="hr-HR" b="1">
                <a:solidFill>
                  <a:srgbClr val="000066"/>
                </a:solidFill>
              </a:rPr>
              <a:t>Spektar:  I = f(</a:t>
            </a:r>
            <a:r>
              <a:rPr lang="hr-HR" b="1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 b="1">
                <a:solidFill>
                  <a:srgbClr val="000066"/>
                </a:solidFill>
              </a:rPr>
              <a:t>)</a:t>
            </a:r>
            <a:endParaRPr lang="en-US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5973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l7-2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13" y="654050"/>
            <a:ext cx="3219450" cy="4464050"/>
          </a:xfrm>
          <a:noFill/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684213" y="195263"/>
            <a:ext cx="725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400">
                <a:solidFill>
                  <a:srgbClr val="000066"/>
                </a:solidFill>
              </a:rPr>
              <a:t>Shema WDS detektora u elektronskom mikroskopu</a:t>
            </a:r>
            <a:endParaRPr lang="en-US" sz="2400">
              <a:solidFill>
                <a:srgbClr val="000066"/>
              </a:solidFill>
            </a:endParaRP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254000" y="5089525"/>
            <a:ext cx="34353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napajanje volframske katode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anoda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anodna apertura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kondenzatorska sočiva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objektiv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rendgenski spektrometar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4014788" y="1722438"/>
            <a:ext cx="48053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hr-HR" sz="1600" b="1">
                <a:solidFill>
                  <a:srgbClr val="000066"/>
                </a:solidFill>
              </a:rPr>
              <a:t>Elektronski top 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- energija elektrona 5-</a:t>
            </a:r>
            <a:r>
              <a:rPr lang="en-US" sz="1600" b="1">
                <a:solidFill>
                  <a:srgbClr val="000066"/>
                </a:solidFill>
              </a:rPr>
              <a:t> </a:t>
            </a:r>
            <a:r>
              <a:rPr lang="hr-HR" sz="1600" b="1">
                <a:solidFill>
                  <a:srgbClr val="000066"/>
                </a:solidFill>
              </a:rPr>
              <a:t>50</a:t>
            </a:r>
            <a:r>
              <a:rPr lang="en-US" sz="1600" b="1">
                <a:solidFill>
                  <a:srgbClr val="000066"/>
                </a:solidFill>
              </a:rPr>
              <a:t> </a:t>
            </a:r>
            <a:r>
              <a:rPr lang="hr-HR" sz="1600" b="1">
                <a:solidFill>
                  <a:srgbClr val="000066"/>
                </a:solidFill>
              </a:rPr>
              <a:t>keV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- ubrzavajući napon ultrastabilan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(max relativno odstupanje 10</a:t>
            </a:r>
            <a:r>
              <a:rPr lang="hr-HR" sz="1600" b="1" baseline="30000">
                <a:solidFill>
                  <a:srgbClr val="000066"/>
                </a:solidFill>
              </a:rPr>
              <a:t>-3 </a:t>
            </a:r>
            <a:r>
              <a:rPr lang="hr-HR" sz="1600" b="1">
                <a:solidFill>
                  <a:srgbClr val="000066"/>
                </a:solidFill>
              </a:rPr>
              <a:t>% tokom 10 min)</a:t>
            </a:r>
          </a:p>
          <a:p>
            <a:pPr eaLnBrk="1" hangingPunct="1"/>
            <a:endParaRPr lang="hr-HR" sz="1600" b="1">
              <a:solidFill>
                <a:srgbClr val="000066"/>
              </a:solidFill>
            </a:endParaRP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b)</a:t>
            </a:r>
            <a:r>
              <a:rPr lang="en-US" sz="1600" b="1">
                <a:solidFill>
                  <a:srgbClr val="000066"/>
                </a:solidFill>
              </a:rPr>
              <a:t> </a:t>
            </a:r>
            <a:r>
              <a:rPr lang="hr-HR" sz="1600" b="1">
                <a:solidFill>
                  <a:srgbClr val="000066"/>
                </a:solidFill>
              </a:rPr>
              <a:t>Tri elektromagnetna sočiva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(smanjuju površinu preseka el. snopa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za oko 10</a:t>
            </a:r>
            <a:r>
              <a:rPr lang="hr-HR" sz="1600" b="1" baseline="30000">
                <a:solidFill>
                  <a:srgbClr val="000066"/>
                </a:solidFill>
              </a:rPr>
              <a:t>4</a:t>
            </a:r>
            <a:r>
              <a:rPr lang="hr-HR" sz="1600" b="1">
                <a:solidFill>
                  <a:srgbClr val="000066"/>
                </a:solidFill>
              </a:rPr>
              <a:t> puta na mestu pogađanja)</a:t>
            </a:r>
          </a:p>
          <a:p>
            <a:pPr eaLnBrk="1" hangingPunct="1"/>
            <a:endParaRPr lang="hr-HR" sz="1600" b="1">
              <a:solidFill>
                <a:srgbClr val="000066"/>
              </a:solidFill>
            </a:endParaRP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c) Apertura utiče na maksimalnu struju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snopa, tj. kontrast; struja od 500 nA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može se smanjiti na oko 10 pA</a:t>
            </a:r>
          </a:p>
          <a:p>
            <a:pPr eaLnBrk="1" hangingPunct="1"/>
            <a:endParaRPr lang="hr-HR" sz="1600" b="1">
              <a:solidFill>
                <a:srgbClr val="000066"/>
              </a:solidFill>
            </a:endParaRP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d) Skaniranje – dva unakrsno postavljena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električna polja čiji se napon impulsno menja </a:t>
            </a:r>
          </a:p>
          <a:p>
            <a:pPr eaLnBrk="1" hangingPunct="1"/>
            <a:r>
              <a:rPr lang="hr-HR" sz="1600" b="1">
                <a:solidFill>
                  <a:srgbClr val="000066"/>
                </a:solidFill>
              </a:rPr>
              <a:t>pomoću generatora pravougaonih impulsa</a:t>
            </a:r>
            <a:endParaRPr lang="en-US" sz="1600" b="1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l7-4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41438"/>
            <a:ext cx="5113338" cy="5113337"/>
          </a:xfrm>
          <a:noFill/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5651500" y="5013325"/>
            <a:ext cx="29273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Kristal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Detektor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Fiksirani monohromator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Pokretni monohromator</a:t>
            </a:r>
          </a:p>
          <a:p>
            <a:pPr eaLnBrk="1" hangingPunct="1">
              <a:buFontTx/>
              <a:buAutoNum type="arabicPeriod"/>
            </a:pPr>
            <a:r>
              <a:rPr lang="hr-HR">
                <a:solidFill>
                  <a:srgbClr val="000066"/>
                </a:solidFill>
              </a:rPr>
              <a:t>Optički mikroskop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682750" y="223838"/>
            <a:ext cx="58531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sz="2400">
                <a:solidFill>
                  <a:srgbClr val="000066"/>
                </a:solidFill>
              </a:rPr>
              <a:t>Raspored spektrometra </a:t>
            </a:r>
            <a:r>
              <a:rPr lang="en-US" sz="2400">
                <a:solidFill>
                  <a:srgbClr val="000066"/>
                </a:solidFill>
              </a:rPr>
              <a:t>u </a:t>
            </a:r>
            <a:r>
              <a:rPr lang="hr-HR" sz="2400">
                <a:solidFill>
                  <a:srgbClr val="000066"/>
                </a:solidFill>
              </a:rPr>
              <a:t>ravni normalnoj</a:t>
            </a:r>
          </a:p>
          <a:p>
            <a:pPr algn="ctr" eaLnBrk="1" hangingPunct="1"/>
            <a:r>
              <a:rPr lang="hr-HR" sz="2400">
                <a:solidFill>
                  <a:srgbClr val="000066"/>
                </a:solidFill>
              </a:rPr>
              <a:t>na upadni snop elektrona</a:t>
            </a:r>
            <a:endParaRPr lang="en-US" sz="240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5854" y="5888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362950" cy="64087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Kristal	  		d, nm                 oblast tal. dužina, nm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LiF			0,214		            0,1 - 0,383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NaCl			0,280			0,141 – 0,536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Ge			0,326			0,163 – 0,618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SiO</a:t>
            </a:r>
            <a:r>
              <a:rPr lang="hr-HR" sz="2400" baseline="-25000" smtClean="0">
                <a:solidFill>
                  <a:srgbClr val="000066"/>
                </a:solidFill>
              </a:rPr>
              <a:t>2</a:t>
            </a:r>
            <a:r>
              <a:rPr lang="hr-HR" sz="2400" smtClean="0">
                <a:solidFill>
                  <a:srgbClr val="000066"/>
                </a:solidFill>
              </a:rPr>
              <a:t>			0,3344		0,173 – 0,635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Pentaeritrol 		0,4365		0,218 – 0,830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NH</a:t>
            </a:r>
            <a:r>
              <a:rPr lang="hr-HR" sz="2400" baseline="-25000" smtClean="0">
                <a:solidFill>
                  <a:srgbClr val="000066"/>
                </a:solidFill>
              </a:rPr>
              <a:t>4</a:t>
            </a:r>
            <a:r>
              <a:rPr lang="hr-HR" sz="2400" smtClean="0">
                <a:solidFill>
                  <a:srgbClr val="000066"/>
                </a:solidFill>
              </a:rPr>
              <a:t>H</a:t>
            </a:r>
            <a:r>
              <a:rPr lang="hr-HR" sz="2400" baseline="-25000" smtClean="0">
                <a:solidFill>
                  <a:srgbClr val="000066"/>
                </a:solidFill>
              </a:rPr>
              <a:t>2</a:t>
            </a:r>
            <a:r>
              <a:rPr lang="hr-HR" sz="2400" smtClean="0">
                <a:solidFill>
                  <a:srgbClr val="000066"/>
                </a:solidFill>
              </a:rPr>
              <a:t>PO</a:t>
            </a:r>
            <a:r>
              <a:rPr lang="hr-HR" sz="2400" baseline="-25000" smtClean="0">
                <a:solidFill>
                  <a:srgbClr val="000066"/>
                </a:solidFill>
              </a:rPr>
              <a:t>4</a:t>
            </a:r>
            <a:r>
              <a:rPr lang="hr-HR" sz="2400" smtClean="0">
                <a:solidFill>
                  <a:srgbClr val="000066"/>
                </a:solidFill>
              </a:rPr>
              <a:t>    		0,532			0,266 – 1,01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RbH-ftalat   		1,306			0,655 – 2,48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Pb-stearat	  	5,015			2,37 – 9,52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sz="24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Detektori su proporcionalni brojači sa Be prozorom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						</a:t>
            </a:r>
            <a:r>
              <a:rPr lang="hr-HR" sz="2400" smtClean="0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hr-HR" sz="2400" smtClean="0">
                <a:solidFill>
                  <a:srgbClr val="000066"/>
                </a:solidFill>
              </a:rPr>
              <a:t>, nm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ksenon			       0,1 – 0,22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argon				       0,15 – 1,19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neon				       0,38 – 0,8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neon(Al prozor)-detekcija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sz="2400" smtClean="0">
                <a:solidFill>
                  <a:srgbClr val="000066"/>
                </a:solidFill>
              </a:rPr>
              <a:t>mekog zračenja			&gt; 0,8</a:t>
            </a:r>
            <a:endParaRPr lang="en-US" sz="2400" smtClean="0">
              <a:solidFill>
                <a:srgbClr val="000066"/>
              </a:solidFill>
            </a:endParaRPr>
          </a:p>
        </p:txBody>
      </p:sp>
      <p:sp>
        <p:nvSpPr>
          <p:cNvPr id="9219" name="Line 4"/>
          <p:cNvSpPr>
            <a:spLocks noChangeShapeType="1"/>
          </p:cNvSpPr>
          <p:nvPr/>
        </p:nvSpPr>
        <p:spPr bwMode="auto">
          <a:xfrm>
            <a:off x="250825" y="260350"/>
            <a:ext cx="8424863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>
            <a:off x="179388" y="3644900"/>
            <a:ext cx="8424862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6"/>
          <p:cNvSpPr>
            <a:spLocks noChangeShapeType="1"/>
          </p:cNvSpPr>
          <p:nvPr/>
        </p:nvSpPr>
        <p:spPr bwMode="auto">
          <a:xfrm>
            <a:off x="257175" y="646113"/>
            <a:ext cx="8424863" cy="0"/>
          </a:xfrm>
          <a:prstGeom prst="line">
            <a:avLst/>
          </a:prstGeom>
          <a:noFill/>
          <a:ln w="222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4000" smtClean="0">
                <a:solidFill>
                  <a:srgbClr val="000066"/>
                </a:solidFill>
              </a:rPr>
              <a:t>EDS ANALIZA</a:t>
            </a:r>
            <a:br>
              <a:rPr lang="hr-HR" sz="4000" smtClean="0">
                <a:solidFill>
                  <a:srgbClr val="000066"/>
                </a:solidFill>
              </a:rPr>
            </a:br>
            <a:r>
              <a:rPr lang="hr-HR" sz="4000" smtClean="0">
                <a:solidFill>
                  <a:srgbClr val="000066"/>
                </a:solidFill>
              </a:rPr>
              <a:t>(energetski disperzivna analiza)</a:t>
            </a:r>
            <a:endParaRPr lang="en-US" sz="4000" smtClean="0">
              <a:solidFill>
                <a:srgbClr val="000066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Signal se klasifikuje po energijama</a:t>
            </a:r>
          </a:p>
          <a:p>
            <a:pPr eaLnBrk="1" hangingPunct="1"/>
            <a:endParaRPr lang="hr-HR" sz="2800" smtClean="0">
              <a:solidFill>
                <a:srgbClr val="000066"/>
              </a:solidFill>
            </a:endParaRPr>
          </a:p>
          <a:p>
            <a:pPr eaLnBrk="1" hangingPunct="1"/>
            <a:r>
              <a:rPr lang="hr-HR" sz="2800" smtClean="0">
                <a:solidFill>
                  <a:srgbClr val="000066"/>
                </a:solidFill>
              </a:rPr>
              <a:t>Detektor je poluprovodnička dioda (Si + primese Li) koja daje naponski signal po prolasku svakog kvanta x-zračenja srazmerno njegovoj energiji (50.000 kvanata u sekundi, neznatno mrtvo vreme). Detektovani signali se klasifikuju po energijama i akumiliraju u memoriji računara.</a:t>
            </a:r>
            <a:endParaRPr lang="en-US" sz="2800" smtClean="0">
              <a:solidFill>
                <a:srgbClr val="000066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1689</Words>
  <Application>Microsoft Office PowerPoint</Application>
  <PresentationFormat>On-screen Show (4:3)</PresentationFormat>
  <Paragraphs>403</Paragraphs>
  <Slides>47</Slides>
  <Notes>47</Notes>
  <HiddenSlides>0</HiddenSlides>
  <MMClips>47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Default Design</vt:lpstr>
      <vt:lpstr>Equation</vt:lpstr>
      <vt:lpstr>HEMIJSKA ANALIZA POMOĆU ELEKTRONSKOG MIKROSKOPA</vt:lpstr>
      <vt:lpstr>PowerPoint Presentation</vt:lpstr>
      <vt:lpstr>PowerPoint Presentation</vt:lpstr>
      <vt:lpstr>Spektrometri služe za analizu x-zračenja rasejanog iz ekscitovane zapremine uzorka po talasnim dužinama i intenzitetu.</vt:lpstr>
      <vt:lpstr>WDS ANALIZA (talasno disperzivna analiza)</vt:lpstr>
      <vt:lpstr>PowerPoint Presentation</vt:lpstr>
      <vt:lpstr>PowerPoint Presentation</vt:lpstr>
      <vt:lpstr>PowerPoint Presentation</vt:lpstr>
      <vt:lpstr>EDS ANALIZA (energetski disperzivna analiza)</vt:lpstr>
      <vt:lpstr>PowerPoint Presentation</vt:lpstr>
      <vt:lpstr>PowerPoint Presentation</vt:lpstr>
      <vt:lpstr>Kvalitativna analiza</vt:lpstr>
      <vt:lpstr>PowerPoint Presentation</vt:lpstr>
      <vt:lpstr>Kvantitativna analiza u odnosu na standard</vt:lpstr>
      <vt:lpstr>Uvek prisutna razlika u hemijskom sastavu uzorka i standarda prouzrokuje:</vt:lpstr>
      <vt:lpstr>Korekcija uz češće sva tri faktora,  ZAF metoda:</vt:lpstr>
      <vt:lpstr>PowerPoint Presentation</vt:lpstr>
      <vt:lpstr>Greške kvantitativne analize koje se ne mogu otkloniti:</vt:lpstr>
      <vt:lpstr>Ispitivanje valentnih stanja u oblasti mekog ili ultramekog x-zračenja</vt:lpstr>
      <vt:lpstr>Analitičke mogućnosti</vt:lpstr>
      <vt:lpstr>SPEKTROMETRIJA ELEKTRONA ZA ANALIZU POVRŠINA</vt:lpstr>
      <vt:lpstr>Signal koji potiče od ekscitovanog uzorka je snop elektrona.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AES spektrometar</vt:lpstr>
      <vt:lpstr>PowerPoint Presentation</vt:lpstr>
      <vt:lpstr>Analizator sa polusfernim sektorima</vt:lpstr>
      <vt:lpstr>Cilindrični reflektor</vt:lpstr>
      <vt:lpstr>PowerPoint Presentation</vt:lpstr>
      <vt:lpstr>Kvalitativna analiza</vt:lpstr>
      <vt:lpstr>Kvantitativna analiza</vt:lpstr>
      <vt:lpstr>Metod poređenja sa standardnim uzorkom</vt:lpstr>
      <vt:lpstr>Tehnike kvantitativne analize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ELEKTRONSKA SPEKTROSKOPIJA</dc:title>
  <dc:creator>Ljilja</dc:creator>
  <cp:lastModifiedBy>x</cp:lastModifiedBy>
  <cp:revision>122</cp:revision>
  <dcterms:created xsi:type="dcterms:W3CDTF">2005-04-06T15:50:47Z</dcterms:created>
  <dcterms:modified xsi:type="dcterms:W3CDTF">2020-04-07T18:19:42Z</dcterms:modified>
</cp:coreProperties>
</file>