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327" r:id="rId5"/>
    <p:sldId id="328" r:id="rId6"/>
    <p:sldId id="304" r:id="rId7"/>
    <p:sldId id="305" r:id="rId8"/>
    <p:sldId id="308" r:id="rId9"/>
    <p:sldId id="309" r:id="rId10"/>
    <p:sldId id="301" r:id="rId11"/>
    <p:sldId id="260" r:id="rId12"/>
    <p:sldId id="322" r:id="rId13"/>
    <p:sldId id="261" r:id="rId14"/>
    <p:sldId id="310" r:id="rId15"/>
    <p:sldId id="311" r:id="rId16"/>
    <p:sldId id="263" r:id="rId17"/>
    <p:sldId id="318" r:id="rId18"/>
    <p:sldId id="319" r:id="rId19"/>
    <p:sldId id="264" r:id="rId20"/>
    <p:sldId id="321" r:id="rId21"/>
    <p:sldId id="269" r:id="rId22"/>
    <p:sldId id="314" r:id="rId23"/>
    <p:sldId id="317" r:id="rId24"/>
    <p:sldId id="312" r:id="rId25"/>
    <p:sldId id="262" r:id="rId26"/>
    <p:sldId id="316" r:id="rId27"/>
    <p:sldId id="268" r:id="rId28"/>
    <p:sldId id="315" r:id="rId29"/>
    <p:sldId id="303" r:id="rId30"/>
    <p:sldId id="265" r:id="rId31"/>
    <p:sldId id="275" r:id="rId32"/>
    <p:sldId id="274" r:id="rId33"/>
    <p:sldId id="273" r:id="rId34"/>
    <p:sldId id="324" r:id="rId35"/>
    <p:sldId id="325" r:id="rId36"/>
    <p:sldId id="266" r:id="rId37"/>
    <p:sldId id="326" r:id="rId38"/>
    <p:sldId id="282" r:id="rId39"/>
    <p:sldId id="323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9FFD4"/>
    <a:srgbClr val="D2BE2E"/>
    <a:srgbClr val="A50021"/>
    <a:srgbClr val="00CC66"/>
    <a:srgbClr val="AD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94660"/>
  </p:normalViewPr>
  <p:slideViewPr>
    <p:cSldViewPr>
      <p:cViewPr varScale="1">
        <p:scale>
          <a:sx n="104" d="100"/>
          <a:sy n="104" d="100"/>
        </p:scale>
        <p:origin x="190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6960C3-5973-4A7A-8976-B47A2C8025E8}" type="datetimeFigureOut">
              <a:rPr lang="en-US"/>
              <a:pPr>
                <a:defRPr/>
              </a:pPr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BA39D5-A014-4F4B-AEA9-8F8F81FB1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290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9E451AE-F690-4129-9ADE-FCA2AFD41218}" type="slidenum">
              <a:rPr lang="en-US" altLang="en-US" smtClean="0">
                <a:ea typeface="MS PGothic" pitchFamily="34" charset="-128"/>
              </a:rPr>
              <a:pPr/>
              <a:t>10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ED17F4A-3C29-49E9-BB25-32E0A380CD89}" type="slidenum">
              <a:rPr lang="en-GB" altLang="en-US" smtClean="0">
                <a:latin typeface="Calibri" pitchFamily="34" charset="0"/>
              </a:rPr>
              <a:pPr/>
              <a:t>12</a:t>
            </a:fld>
            <a:endParaRPr lang="en-GB" altLang="en-US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Author R Campbell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557C0AF-16E2-4074-914D-17A44FA62BBC}" type="slidenum">
              <a:rPr lang="en-US" altLang="en-US" smtClean="0">
                <a:ea typeface="MS PGothic" pitchFamily="34" charset="-128"/>
              </a:rPr>
              <a:pPr/>
              <a:t>29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0FDBE2E-EE58-44EB-8374-B01ED430E003}" type="slidenum">
              <a:rPr lang="en-GB" altLang="en-US" smtClean="0">
                <a:latin typeface="Calibri" pitchFamily="34" charset="0"/>
              </a:rPr>
              <a:pPr/>
              <a:t>31</a:t>
            </a:fld>
            <a:endParaRPr lang="en-GB" altLang="en-US">
              <a:latin typeface="Calibri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Author R Campbell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2DCCD0-EE70-4289-B78C-3B8991A460D2}" type="slidenum">
              <a:rPr lang="en-GB" altLang="en-US" smtClean="0">
                <a:latin typeface="Calibri" pitchFamily="34" charset="0"/>
              </a:rPr>
              <a:pPr/>
              <a:t>32</a:t>
            </a:fld>
            <a:endParaRPr lang="en-GB" altLang="en-US"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Author R Campbell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ED0FAB6-25E0-45CC-8220-DBA389178B30}" type="slidenum">
              <a:rPr lang="en-GB" altLang="en-US" smtClean="0">
                <a:latin typeface="Calibri" pitchFamily="34" charset="0"/>
              </a:rPr>
              <a:pPr/>
              <a:t>33</a:t>
            </a:fld>
            <a:endParaRPr lang="en-GB" altLang="en-US">
              <a:latin typeface="Calibri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Author R Campbell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510887A-6BDA-4212-9FA3-F4F4C3DC88BD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65AB529-2606-4576-A034-197946D4D629}" type="slidenum">
              <a:rPr lang="en-US" altLang="en-US" smtClean="0">
                <a:ea typeface="MS PGothic" pitchFamily="34" charset="-128"/>
              </a:rPr>
              <a:pPr/>
              <a:t>35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6A55F-4941-4096-A3D3-481C3ACCE0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11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B4851-7583-4102-8517-980F4191F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12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84EF3-DD55-4971-B709-4DF5A4BE4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27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C54D7-F3B7-44BB-BA46-B438A3B07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190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B3E23-31F4-4E6D-B229-5BAC6298BC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15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94C2F-411C-4726-8FC7-9618280DF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07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26498-FC9F-4FDD-821D-EE43157EC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F08D3-CA11-4199-AAB0-B2982E41D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28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D4E1-B4DE-4EF5-BA31-46F00F365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48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964F3-6E5C-42C5-A440-C5FD5EFE84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66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FFC9-3675-43C5-9795-67944A1D3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47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E12D-9552-47A0-8B11-86550A0A3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03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318B7-4E66-49B6-B7C4-1C22CA0B6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82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B5ADD-97F0-4F8A-91E3-E1D24B279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93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F3D45-222A-49C0-AC49-6E403A56F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30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23C80-E4FE-4C82-BDE2-8D3A9D22C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05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A9FFD4"/>
            </a:gs>
            <a:gs pos="100000">
              <a:srgbClr val="ADE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63D4FBC6-0D08-44A1-8757-2E40CF3F7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1.wmf"/><Relationship Id="rId26" Type="http://schemas.openxmlformats.org/officeDocument/2006/relationships/image" Target="../media/image25.w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29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28" Type="http://schemas.openxmlformats.org/officeDocument/2006/relationships/image" Target="../media/image26.wmf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Relationship Id="rId27" Type="http://schemas.openxmlformats.org/officeDocument/2006/relationships/oleObject" Target="../embeddings/oleObject21.bin"/><Relationship Id="rId30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429000"/>
            <a:ext cx="8424862" cy="1470025"/>
          </a:xfrm>
        </p:spPr>
        <p:txBody>
          <a:bodyPr/>
          <a:lstStyle/>
          <a:p>
            <a:pPr eaLnBrk="1" hangingPunct="1"/>
            <a:r>
              <a:rPr lang="sr-Latn-RS" altLang="en-US" sz="4100">
                <a:solidFill>
                  <a:srgbClr val="000066"/>
                </a:solidFill>
              </a:rPr>
              <a:t>NUKLEARNA MAGNETNA REZONANTNA (NMR)</a:t>
            </a:r>
            <a:r>
              <a:rPr lang="en-US" altLang="en-US" sz="4100">
                <a:solidFill>
                  <a:srgbClr val="000066"/>
                </a:solidFill>
              </a:rPr>
              <a:t> SPEKTROSKOPIJA</a:t>
            </a:r>
            <a:br>
              <a:rPr lang="sr-Latn-RS" altLang="en-US" sz="4200">
                <a:solidFill>
                  <a:srgbClr val="000066"/>
                </a:solidFill>
              </a:rPr>
            </a:br>
            <a:endParaRPr lang="en-US" altLang="en-US" sz="4200">
              <a:solidFill>
                <a:srgbClr val="000066"/>
              </a:solidFill>
            </a:endParaRPr>
          </a:p>
        </p:txBody>
      </p:sp>
      <p:pic>
        <p:nvPicPr>
          <p:cNvPr id="2051" name="Picture 6" descr="grbUni_no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254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FF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304800"/>
            <a:ext cx="13223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74" name="Group 26"/>
          <p:cNvGrpSpPr>
            <a:grpSpLocks/>
          </p:cNvGrpSpPr>
          <p:nvPr/>
        </p:nvGrpSpPr>
        <p:grpSpPr bwMode="auto">
          <a:xfrm>
            <a:off x="6934200" y="1676400"/>
            <a:ext cx="1730375" cy="4191000"/>
            <a:chOff x="4272" y="912"/>
            <a:chExt cx="1090" cy="2640"/>
          </a:xfrm>
        </p:grpSpPr>
        <p:sp>
          <p:nvSpPr>
            <p:cNvPr id="11286" name="Line 10"/>
            <p:cNvSpPr>
              <a:spLocks noChangeShapeType="1"/>
            </p:cNvSpPr>
            <p:nvPr/>
          </p:nvSpPr>
          <p:spPr bwMode="auto">
            <a:xfrm>
              <a:off x="4272" y="912"/>
              <a:ext cx="0" cy="1728"/>
            </a:xfrm>
            <a:prstGeom prst="line">
              <a:avLst/>
            </a:prstGeom>
            <a:noFill/>
            <a:ln w="9525">
              <a:solidFill>
                <a:srgbClr val="FF000D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Text Box 11"/>
            <p:cNvSpPr txBox="1">
              <a:spLocks noChangeArrowheads="1"/>
            </p:cNvSpPr>
            <p:nvPr/>
          </p:nvSpPr>
          <p:spPr bwMode="auto">
            <a:xfrm>
              <a:off x="4310" y="1559"/>
              <a:ext cx="69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baseline="0">
                  <a:solidFill>
                    <a:srgbClr val="FF000D"/>
                  </a:solidFill>
                  <a:ea typeface="MS PGothic" pitchFamily="34" charset="-128"/>
                </a:rPr>
                <a:t>500 MHz</a:t>
              </a:r>
            </a:p>
            <a:p>
              <a:endParaRPr lang="en-US" altLang="en-US">
                <a:solidFill>
                  <a:srgbClr val="FF000D"/>
                </a:solidFill>
                <a:ea typeface="MS PGothic" pitchFamily="34" charset="-128"/>
              </a:endParaRPr>
            </a:p>
          </p:txBody>
        </p:sp>
        <p:sp>
          <p:nvSpPr>
            <p:cNvPr id="11288" name="Line 12"/>
            <p:cNvSpPr>
              <a:spLocks noChangeShapeType="1"/>
            </p:cNvSpPr>
            <p:nvPr/>
          </p:nvSpPr>
          <p:spPr bwMode="auto">
            <a:xfrm flipV="1">
              <a:off x="4320" y="3408"/>
              <a:ext cx="0" cy="144"/>
            </a:xfrm>
            <a:prstGeom prst="line">
              <a:avLst/>
            </a:prstGeom>
            <a:noFill/>
            <a:ln w="28575">
              <a:solidFill>
                <a:srgbClr val="FF00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Text Box 13"/>
            <p:cNvSpPr txBox="1">
              <a:spLocks noChangeArrowheads="1"/>
            </p:cNvSpPr>
            <p:nvPr/>
          </p:nvSpPr>
          <p:spPr bwMode="auto">
            <a:xfrm>
              <a:off x="4368" y="3168"/>
              <a:ext cx="9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aseline="0" dirty="0">
                  <a:solidFill>
                    <a:srgbClr val="FF000D"/>
                  </a:solidFill>
                  <a:ea typeface="MS PGothic" pitchFamily="34" charset="-128"/>
                </a:rPr>
                <a:t>11</a:t>
              </a:r>
              <a:r>
                <a:rPr lang="sr-Latn-RS" altLang="en-US" baseline="0" dirty="0">
                  <a:solidFill>
                    <a:srgbClr val="FF000D"/>
                  </a:solidFill>
                  <a:ea typeface="MS PGothic" pitchFamily="34" charset="-128"/>
                </a:rPr>
                <a:t>,</a:t>
              </a:r>
              <a:r>
                <a:rPr lang="en-US" altLang="en-US" baseline="0" dirty="0">
                  <a:solidFill>
                    <a:srgbClr val="FF000D"/>
                  </a:solidFill>
                  <a:ea typeface="MS PGothic" pitchFamily="34" charset="-128"/>
                </a:rPr>
                <a:t>74 T</a:t>
              </a:r>
            </a:p>
          </p:txBody>
        </p:sp>
      </p:grpSp>
      <p:grpSp>
        <p:nvGrpSpPr>
          <p:cNvPr id="27682" name="Group 34"/>
          <p:cNvGrpSpPr>
            <a:grpSpLocks/>
          </p:cNvGrpSpPr>
          <p:nvPr/>
        </p:nvGrpSpPr>
        <p:grpSpPr bwMode="auto">
          <a:xfrm>
            <a:off x="2438400" y="2819400"/>
            <a:ext cx="1882775" cy="3048000"/>
            <a:chOff x="1536" y="1776"/>
            <a:chExt cx="1186" cy="1920"/>
          </a:xfrm>
        </p:grpSpPr>
        <p:sp>
          <p:nvSpPr>
            <p:cNvPr id="11282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0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Line 15"/>
            <p:cNvSpPr>
              <a:spLocks noChangeShapeType="1"/>
            </p:cNvSpPr>
            <p:nvPr/>
          </p:nvSpPr>
          <p:spPr bwMode="auto">
            <a:xfrm flipV="1">
              <a:off x="1584" y="3552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Text Box 16"/>
            <p:cNvSpPr txBox="1">
              <a:spLocks noChangeArrowheads="1"/>
            </p:cNvSpPr>
            <p:nvPr/>
          </p:nvSpPr>
          <p:spPr bwMode="auto">
            <a:xfrm>
              <a:off x="1728" y="3264"/>
              <a:ext cx="9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aseline="0" dirty="0">
                  <a:solidFill>
                    <a:schemeClr val="accent2"/>
                  </a:solidFill>
                  <a:ea typeface="MS PGothic" pitchFamily="34" charset="-128"/>
                </a:rPr>
                <a:t>2</a:t>
              </a:r>
              <a:r>
                <a:rPr lang="sr-Latn-RS" altLang="en-US" baseline="0" dirty="0">
                  <a:solidFill>
                    <a:schemeClr val="accent2"/>
                  </a:solidFill>
                  <a:ea typeface="MS PGothic" pitchFamily="34" charset="-128"/>
                </a:rPr>
                <a:t>,</a:t>
              </a:r>
              <a:r>
                <a:rPr lang="en-US" altLang="en-US" baseline="0" dirty="0">
                  <a:solidFill>
                    <a:schemeClr val="accent2"/>
                  </a:solidFill>
                  <a:ea typeface="MS PGothic" pitchFamily="34" charset="-128"/>
                </a:rPr>
                <a:t>35 T</a:t>
              </a:r>
            </a:p>
          </p:txBody>
        </p:sp>
        <p:sp>
          <p:nvSpPr>
            <p:cNvPr id="11285" name="Text Box 17"/>
            <p:cNvSpPr txBox="1">
              <a:spLocks noChangeArrowheads="1"/>
            </p:cNvSpPr>
            <p:nvPr/>
          </p:nvSpPr>
          <p:spPr bwMode="auto">
            <a:xfrm>
              <a:off x="1632" y="1870"/>
              <a:ext cx="6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baseline="0">
                  <a:solidFill>
                    <a:schemeClr val="accent2"/>
                  </a:solidFill>
                  <a:ea typeface="MS PGothic" pitchFamily="34" charset="-128"/>
                </a:rPr>
                <a:t>100 MHz</a:t>
              </a:r>
            </a:p>
          </p:txBody>
        </p:sp>
      </p:grpSp>
      <p:grpSp>
        <p:nvGrpSpPr>
          <p:cNvPr id="27683" name="Group 35"/>
          <p:cNvGrpSpPr>
            <a:grpSpLocks/>
          </p:cNvGrpSpPr>
          <p:nvPr/>
        </p:nvGrpSpPr>
        <p:grpSpPr bwMode="auto">
          <a:xfrm>
            <a:off x="1066800" y="2474913"/>
            <a:ext cx="1120775" cy="3392487"/>
            <a:chOff x="672" y="1559"/>
            <a:chExt cx="706" cy="2137"/>
          </a:xfrm>
        </p:grpSpPr>
        <p:sp>
          <p:nvSpPr>
            <p:cNvPr id="11278" name="Line 18"/>
            <p:cNvSpPr>
              <a:spLocks noChangeShapeType="1"/>
            </p:cNvSpPr>
            <p:nvPr/>
          </p:nvSpPr>
          <p:spPr bwMode="auto">
            <a:xfrm>
              <a:off x="1160" y="1872"/>
              <a:ext cx="0" cy="240"/>
            </a:xfrm>
            <a:prstGeom prst="line">
              <a:avLst/>
            </a:prstGeom>
            <a:noFill/>
            <a:ln w="9525">
              <a:solidFill>
                <a:srgbClr val="05A903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19"/>
            <p:cNvSpPr>
              <a:spLocks noChangeShapeType="1"/>
            </p:cNvSpPr>
            <p:nvPr/>
          </p:nvSpPr>
          <p:spPr bwMode="auto">
            <a:xfrm flipV="1">
              <a:off x="1200" y="3552"/>
              <a:ext cx="0" cy="144"/>
            </a:xfrm>
            <a:prstGeom prst="line">
              <a:avLst/>
            </a:prstGeom>
            <a:noFill/>
            <a:ln w="28575">
              <a:solidFill>
                <a:srgbClr val="05A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Text Box 20"/>
            <p:cNvSpPr txBox="1">
              <a:spLocks noChangeArrowheads="1"/>
            </p:cNvSpPr>
            <p:nvPr/>
          </p:nvSpPr>
          <p:spPr bwMode="auto">
            <a:xfrm>
              <a:off x="766" y="1559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baseline="0">
                  <a:solidFill>
                    <a:srgbClr val="05A903"/>
                  </a:solidFill>
                  <a:ea typeface="MS PGothic" pitchFamily="34" charset="-128"/>
                </a:rPr>
                <a:t>60 MHz</a:t>
              </a:r>
            </a:p>
          </p:txBody>
        </p:sp>
        <p:sp>
          <p:nvSpPr>
            <p:cNvPr id="11281" name="Text Box 21"/>
            <p:cNvSpPr txBox="1">
              <a:spLocks noChangeArrowheads="1"/>
            </p:cNvSpPr>
            <p:nvPr/>
          </p:nvSpPr>
          <p:spPr bwMode="auto">
            <a:xfrm>
              <a:off x="672" y="3264"/>
              <a:ext cx="6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aseline="0" dirty="0">
                  <a:solidFill>
                    <a:srgbClr val="05A903"/>
                  </a:solidFill>
                  <a:ea typeface="MS PGothic" pitchFamily="34" charset="-128"/>
                </a:rPr>
                <a:t>1</a:t>
              </a:r>
              <a:r>
                <a:rPr lang="sr-Latn-RS" altLang="en-US" baseline="0" dirty="0">
                  <a:solidFill>
                    <a:srgbClr val="05A903"/>
                  </a:solidFill>
                  <a:ea typeface="MS PGothic" pitchFamily="34" charset="-128"/>
                </a:rPr>
                <a:t>,</a:t>
              </a:r>
              <a:r>
                <a:rPr lang="en-US" altLang="en-US" baseline="0" dirty="0">
                  <a:solidFill>
                    <a:srgbClr val="05A903"/>
                  </a:solidFill>
                  <a:ea typeface="MS PGothic" pitchFamily="34" charset="-128"/>
                </a:rPr>
                <a:t>41 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EAAD7-0B49-DB76-356F-0CBBE9FEDB90}"/>
              </a:ext>
            </a:extLst>
          </p:cNvPr>
          <p:cNvGrpSpPr/>
          <p:nvPr/>
        </p:nvGrpSpPr>
        <p:grpSpPr>
          <a:xfrm>
            <a:off x="381000" y="1524000"/>
            <a:ext cx="7467600" cy="5018088"/>
            <a:chOff x="381000" y="1524000"/>
            <a:chExt cx="7467600" cy="5018088"/>
          </a:xfrm>
        </p:grpSpPr>
        <p:grpSp>
          <p:nvGrpSpPr>
            <p:cNvPr id="27680" name="Group 32"/>
            <p:cNvGrpSpPr>
              <a:grpSpLocks/>
            </p:cNvGrpSpPr>
            <p:nvPr/>
          </p:nvGrpSpPr>
          <p:grpSpPr bwMode="auto">
            <a:xfrm>
              <a:off x="381000" y="1524000"/>
              <a:ext cx="7467600" cy="5018088"/>
              <a:chOff x="144" y="816"/>
              <a:chExt cx="4704" cy="3161"/>
            </a:xfrm>
          </p:grpSpPr>
          <p:sp>
            <p:nvSpPr>
              <p:cNvPr id="11290" name="Line 3"/>
              <p:cNvSpPr>
                <a:spLocks noChangeShapeType="1"/>
              </p:cNvSpPr>
              <p:nvPr/>
            </p:nvSpPr>
            <p:spPr bwMode="auto">
              <a:xfrm flipV="1">
                <a:off x="480" y="816"/>
                <a:ext cx="0" cy="27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Line 5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43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6"/>
              <p:cNvSpPr txBox="1">
                <a:spLocks noChangeArrowheads="1"/>
              </p:cNvSpPr>
              <p:nvPr/>
            </p:nvSpPr>
            <p:spPr bwMode="auto">
              <a:xfrm>
                <a:off x="144" y="81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baseline="0">
                    <a:solidFill>
                      <a:srgbClr val="000066"/>
                    </a:solidFill>
                    <a:ea typeface="MS PGothic" pitchFamily="34" charset="-128"/>
                  </a:rPr>
                  <a:t>E</a:t>
                </a:r>
              </a:p>
            </p:txBody>
          </p:sp>
          <p:sp>
            <p:nvSpPr>
              <p:cNvPr id="11293" name="Text Box 7"/>
              <p:cNvSpPr txBox="1">
                <a:spLocks noChangeArrowheads="1"/>
              </p:cNvSpPr>
              <p:nvPr/>
            </p:nvSpPr>
            <p:spPr bwMode="auto">
              <a:xfrm>
                <a:off x="4560" y="3744"/>
                <a:ext cx="26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baseline="0">
                    <a:solidFill>
                      <a:srgbClr val="000066"/>
                    </a:solidFill>
                    <a:ea typeface="MS PGothic" pitchFamily="34" charset="-128"/>
                  </a:rPr>
                  <a:t>B</a:t>
                </a:r>
                <a:r>
                  <a:rPr lang="en-US" altLang="en-US" baseline="-25000">
                    <a:solidFill>
                      <a:srgbClr val="000066"/>
                    </a:solidFill>
                    <a:ea typeface="MS PGothic" pitchFamily="34" charset="-128"/>
                  </a:rPr>
                  <a:t>o</a:t>
                </a:r>
              </a:p>
            </p:txBody>
          </p:sp>
        </p:grpSp>
        <p:grpSp>
          <p:nvGrpSpPr>
            <p:cNvPr id="27681" name="Group 33"/>
            <p:cNvGrpSpPr>
              <a:grpSpLocks/>
            </p:cNvGrpSpPr>
            <p:nvPr/>
          </p:nvGrpSpPr>
          <p:grpSpPr bwMode="auto">
            <a:xfrm>
              <a:off x="914400" y="1600200"/>
              <a:ext cx="6400800" cy="2895600"/>
              <a:chOff x="480" y="864"/>
              <a:chExt cx="4032" cy="1824"/>
            </a:xfrm>
          </p:grpSpPr>
          <p:sp>
            <p:nvSpPr>
              <p:cNvPr id="11273" name="Line 8"/>
              <p:cNvSpPr>
                <a:spLocks noChangeShapeType="1"/>
              </p:cNvSpPr>
              <p:nvPr/>
            </p:nvSpPr>
            <p:spPr bwMode="auto">
              <a:xfrm flipV="1">
                <a:off x="480" y="864"/>
                <a:ext cx="3984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Line 9"/>
              <p:cNvSpPr>
                <a:spLocks noChangeShapeType="1"/>
              </p:cNvSpPr>
              <p:nvPr/>
            </p:nvSpPr>
            <p:spPr bwMode="auto">
              <a:xfrm>
                <a:off x="480" y="1872"/>
                <a:ext cx="4032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75" name="Group 27"/>
              <p:cNvGrpSpPr>
                <a:grpSpLocks/>
              </p:cNvGrpSpPr>
              <p:nvPr/>
            </p:nvGrpSpPr>
            <p:grpSpPr bwMode="auto">
              <a:xfrm>
                <a:off x="3072" y="1200"/>
                <a:ext cx="1132" cy="1200"/>
                <a:chOff x="3072" y="1200"/>
                <a:chExt cx="1132" cy="1200"/>
              </a:xfrm>
            </p:grpSpPr>
            <p:sp>
              <p:nvSpPr>
                <p:cNvPr id="11276" name="Line 22"/>
                <p:cNvSpPr>
                  <a:spLocks noChangeShapeType="1"/>
                </p:cNvSpPr>
                <p:nvPr/>
              </p:nvSpPr>
              <p:spPr bwMode="auto">
                <a:xfrm>
                  <a:off x="3072" y="1200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120" y="1632"/>
                  <a:ext cx="108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baseline="0">
                      <a:solidFill>
                        <a:srgbClr val="000066"/>
                      </a:solidFill>
                      <a:latin typeface="Symbol" pitchFamily="18" charset="2"/>
                      <a:ea typeface="MS PGothic" pitchFamily="34" charset="-128"/>
                      <a:sym typeface="Symbol" pitchFamily="18" charset="2"/>
                    </a:rPr>
                    <a:t></a:t>
                  </a:r>
                  <a:r>
                    <a:rPr lang="en-US" altLang="en-US" baseline="0">
                      <a:solidFill>
                        <a:srgbClr val="000066"/>
                      </a:solidFill>
                      <a:ea typeface="MS PGothic" pitchFamily="34" charset="-128"/>
                    </a:rPr>
                    <a:t>E = </a:t>
                  </a:r>
                  <a:r>
                    <a:rPr lang="en-US" altLang="en-US" baseline="0">
                      <a:solidFill>
                        <a:srgbClr val="000066"/>
                      </a:solidFill>
                      <a:latin typeface="Symbol" pitchFamily="18" charset="2"/>
                      <a:ea typeface="MS PGothic" pitchFamily="34" charset="-128"/>
                      <a:sym typeface="Symbol" pitchFamily="18" charset="2"/>
                    </a:rPr>
                    <a:t></a:t>
                  </a:r>
                  <a:r>
                    <a:rPr lang="en-US" altLang="en-US" baseline="0">
                      <a:solidFill>
                        <a:srgbClr val="000066"/>
                      </a:solidFill>
                      <a:ea typeface="MS PGothic" pitchFamily="34" charset="-128"/>
                    </a:rPr>
                    <a:t>h/2</a:t>
                  </a:r>
                  <a:r>
                    <a:rPr lang="en-US" altLang="en-US" baseline="0">
                      <a:solidFill>
                        <a:srgbClr val="000066"/>
                      </a:solidFill>
                      <a:latin typeface="Symbol" pitchFamily="18" charset="2"/>
                      <a:ea typeface="MS PGothic" pitchFamily="34" charset="-128"/>
                      <a:sym typeface="Symbol" pitchFamily="18" charset="2"/>
                    </a:rPr>
                    <a:t></a:t>
                  </a:r>
                  <a:r>
                    <a:rPr lang="en-US" altLang="en-US" baseline="0">
                      <a:solidFill>
                        <a:srgbClr val="000066"/>
                      </a:solidFill>
                      <a:ea typeface="MS PGothic" pitchFamily="34" charset="-128"/>
                    </a:rPr>
                    <a:t>(B</a:t>
                  </a:r>
                  <a:r>
                    <a:rPr lang="en-US" altLang="en-US" baseline="-25000">
                      <a:solidFill>
                        <a:srgbClr val="000066"/>
                      </a:solidFill>
                      <a:ea typeface="MS PGothic" pitchFamily="34" charset="-128"/>
                    </a:rPr>
                    <a:t>o</a:t>
                  </a:r>
                  <a:r>
                    <a:rPr lang="en-US" altLang="en-US" baseline="0">
                      <a:solidFill>
                        <a:srgbClr val="000066"/>
                      </a:solidFill>
                      <a:ea typeface="MS PGothic" pitchFamily="34" charset="-128"/>
                    </a:rPr>
                    <a:t>)</a:t>
                  </a:r>
                </a:p>
              </p:txBody>
            </p:sp>
          </p:grpSp>
        </p:grpSp>
      </p:grp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107950" y="244475"/>
            <a:ext cx="871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l-PL" altLang="en-US" sz="2400" baseline="0">
                <a:solidFill>
                  <a:srgbClr val="000066"/>
                </a:solidFill>
                <a:cs typeface="Times New Roman" pitchFamily="18" charset="0"/>
              </a:rPr>
              <a:t>Energija radiofrekventnog zračenja u funkciji magnetnog polja za proton</a:t>
            </a:r>
            <a:endParaRPr lang="en-US" altLang="en-US" sz="2400">
              <a:ea typeface="MS PGothic" pitchFamily="34" charset="-128"/>
            </a:endParaRP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765175" y="5983288"/>
            <a:ext cx="553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aseline="0" dirty="0">
                <a:solidFill>
                  <a:srgbClr val="000066"/>
                </a:solidFill>
                <a:latin typeface="Symbol" pitchFamily="18" charset="2"/>
                <a:ea typeface="MS PGothic" pitchFamily="34" charset="-128"/>
                <a:sym typeface="Symbol" pitchFamily="18" charset="2"/>
              </a:rPr>
              <a:t></a:t>
            </a:r>
            <a:r>
              <a:rPr lang="en-US" altLang="en-US" sz="2000" baseline="0" dirty="0">
                <a:solidFill>
                  <a:srgbClr val="000066"/>
                </a:solidFill>
                <a:ea typeface="MS PGothic" pitchFamily="34" charset="-128"/>
              </a:rPr>
              <a:t>E = h</a:t>
            </a:r>
            <a:r>
              <a:rPr lang="en-US" altLang="en-US" sz="2000" baseline="0" dirty="0">
                <a:solidFill>
                  <a:srgbClr val="000066"/>
                </a:solidFill>
                <a:latin typeface="Symbol" pitchFamily="18" charset="2"/>
                <a:ea typeface="MS PGothic" pitchFamily="34" charset="-128"/>
                <a:sym typeface="Symbol" pitchFamily="18" charset="2"/>
              </a:rPr>
              <a:t></a:t>
            </a:r>
            <a:r>
              <a:rPr lang="sr-Latn-RS" altLang="en-US" sz="2000" baseline="0" dirty="0">
                <a:solidFill>
                  <a:srgbClr val="000066"/>
                </a:solidFill>
                <a:ea typeface="MS PGothic" pitchFamily="34" charset="-128"/>
                <a:sym typeface="Symbol" pitchFamily="18" charset="2"/>
              </a:rPr>
              <a:t>&lt;</a:t>
            </a:r>
            <a:r>
              <a:rPr lang="en-US" altLang="en-US" sz="2000" baseline="0" dirty="0">
                <a:solidFill>
                  <a:srgbClr val="000066"/>
                </a:solidFill>
                <a:ea typeface="MS PGothic" pitchFamily="34" charset="-128"/>
              </a:rPr>
              <a:t> 0</a:t>
            </a:r>
            <a:r>
              <a:rPr lang="sr-Latn-RS" altLang="en-US" sz="2000" baseline="0" dirty="0">
                <a:solidFill>
                  <a:srgbClr val="000066"/>
                </a:solidFill>
                <a:ea typeface="MS PGothic" pitchFamily="34" charset="-128"/>
              </a:rPr>
              <a:t>,1</a:t>
            </a:r>
            <a:r>
              <a:rPr lang="en-US" altLang="en-US" sz="2000" baseline="0" dirty="0">
                <a:solidFill>
                  <a:srgbClr val="000066"/>
                </a:solidFill>
                <a:ea typeface="MS PGothic" pitchFamily="34" charset="-128"/>
              </a:rPr>
              <a:t> </a:t>
            </a:r>
            <a:r>
              <a:rPr lang="en-US" altLang="en-US" sz="2000" baseline="0" dirty="0" err="1">
                <a:solidFill>
                  <a:srgbClr val="000066"/>
                </a:solidFill>
                <a:ea typeface="MS PGothic" pitchFamily="34" charset="-128"/>
              </a:rPr>
              <a:t>cal</a:t>
            </a:r>
            <a:r>
              <a:rPr lang="en-US" altLang="en-US" sz="2000" baseline="0" dirty="0">
                <a:solidFill>
                  <a:srgbClr val="000066"/>
                </a:solidFill>
                <a:ea typeface="MS PGothic" pitchFamily="34" charset="-128"/>
              </a:rPr>
              <a:t>/</a:t>
            </a:r>
            <a:r>
              <a:rPr lang="en-US" altLang="en-US" sz="2000" baseline="0" dirty="0" err="1">
                <a:solidFill>
                  <a:srgbClr val="000066"/>
                </a:solidFill>
                <a:ea typeface="MS PGothic" pitchFamily="34" charset="-128"/>
              </a:rPr>
              <a:t>mol</a:t>
            </a:r>
            <a:r>
              <a:rPr lang="sr-Latn-RS" altLang="en-US" sz="2000" baseline="0" dirty="0">
                <a:solidFill>
                  <a:srgbClr val="000066"/>
                </a:solidFill>
                <a:ea typeface="MS PGothic" pitchFamily="34" charset="-128"/>
              </a:rPr>
              <a:t>  (IC prelazi 1-10 kcal/mol; </a:t>
            </a:r>
          </a:p>
          <a:p>
            <a:r>
              <a:rPr lang="sr-Latn-RS" altLang="en-US" sz="2000" baseline="0" dirty="0">
                <a:solidFill>
                  <a:srgbClr val="000066"/>
                </a:solidFill>
                <a:ea typeface="MS PGothic" pitchFamily="34" charset="-128"/>
              </a:rPr>
              <a:t>elektronski 100 puta veća energija)</a:t>
            </a:r>
            <a:endParaRPr lang="en-US" altLang="en-US" sz="2000" baseline="0" dirty="0">
              <a:solidFill>
                <a:srgbClr val="000066"/>
              </a:solidFill>
              <a:latin typeface="Symbol" pitchFamily="18" charset="2"/>
              <a:ea typeface="MS PGothic" pitchFamily="3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sz="3200" baseline="30000">
                <a:solidFill>
                  <a:srgbClr val="000066"/>
                </a:solidFill>
                <a:cs typeface="Times New Roman" pitchFamily="18" charset="0"/>
              </a:rPr>
              <a:t>Jezgra od interesa za NMR spektroskopiju, njihove konstante i Larmorova frekvencija u statičkom magnetnom polju od 1,4 T</a:t>
            </a:r>
            <a:endParaRPr lang="en-US" altLang="en-US" sz="3200">
              <a:solidFill>
                <a:srgbClr val="000066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27088" y="2205038"/>
          <a:ext cx="7561260" cy="3816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19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dirty="0" err="1">
                          <a:solidFill>
                            <a:srgbClr val="000066"/>
                          </a:solidFill>
                          <a:effectLst/>
                        </a:rPr>
                        <a:t>Jezgro</a:t>
                      </a:r>
                      <a:endParaRPr lang="en-US" sz="200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dirty="0">
                          <a:solidFill>
                            <a:srgbClr val="000066"/>
                          </a:solidFill>
                          <a:effectLst/>
                        </a:rPr>
                        <a:t>I</a:t>
                      </a:r>
                      <a:endParaRPr lang="en-US" sz="200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dirty="0">
                          <a:solidFill>
                            <a:srgbClr val="000066"/>
                          </a:solidFill>
                          <a:effectLst/>
                        </a:rPr>
                        <a:t>γ, s</a:t>
                      </a:r>
                      <a:r>
                        <a:rPr lang="en-US" sz="2000" spc="-15" baseline="30000" dirty="0">
                          <a:solidFill>
                            <a:srgbClr val="000066"/>
                          </a:solidFill>
                          <a:effectLst/>
                        </a:rPr>
                        <a:t>-1</a:t>
                      </a:r>
                      <a:r>
                        <a:rPr lang="en-US" sz="2000" spc="-15" dirty="0">
                          <a:solidFill>
                            <a:srgbClr val="000066"/>
                          </a:solidFill>
                          <a:effectLst/>
                        </a:rPr>
                        <a:t>T</a:t>
                      </a:r>
                      <a:r>
                        <a:rPr lang="en-US" sz="2000" spc="-15" baseline="30000" dirty="0">
                          <a:solidFill>
                            <a:srgbClr val="000066"/>
                          </a:solidFill>
                          <a:effectLst/>
                        </a:rPr>
                        <a:t>-1</a:t>
                      </a:r>
                      <a:endParaRPr lang="en-US" sz="200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dirty="0">
                          <a:solidFill>
                            <a:srgbClr val="000066"/>
                          </a:solidFill>
                          <a:effectLst/>
                        </a:rPr>
                        <a:t>g</a:t>
                      </a:r>
                      <a:r>
                        <a:rPr lang="sr-Latn-RS" sz="2000" spc="-15" baseline="-25000" dirty="0">
                          <a:solidFill>
                            <a:srgbClr val="000066"/>
                          </a:solidFill>
                          <a:effectLst/>
                        </a:rPr>
                        <a:t>N</a:t>
                      </a:r>
                      <a:endParaRPr lang="en-US" sz="200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dirty="0">
                          <a:solidFill>
                            <a:srgbClr val="000066"/>
                          </a:solidFill>
                          <a:effectLst/>
                        </a:rPr>
                        <a:t>v, MHz</a:t>
                      </a:r>
                      <a:endParaRPr lang="en-US" sz="200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19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-250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30000" dirty="0">
                          <a:solidFill>
                            <a:srgbClr val="000066"/>
                          </a:solidFill>
                          <a:effectLst/>
                        </a:rPr>
                        <a:t>1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H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½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2,6753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10</a:t>
                      </a:r>
                      <a:r>
                        <a:rPr lang="en-US" sz="2000" spc="-15" baseline="30000" dirty="0">
                          <a:solidFill>
                            <a:srgbClr val="000066"/>
                          </a:solidFill>
                          <a:effectLst/>
                        </a:rPr>
                        <a:t>8</a:t>
                      </a:r>
                      <a:endParaRPr lang="en-US" sz="2000" baseline="3000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5,585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60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19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-250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30000" dirty="0">
                          <a:solidFill>
                            <a:srgbClr val="000066"/>
                          </a:solidFill>
                          <a:effectLst/>
                        </a:rPr>
                        <a:t>2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D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1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0,4107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10</a:t>
                      </a:r>
                      <a:r>
                        <a:rPr lang="en-US" sz="2000" spc="-15" baseline="30000" dirty="0">
                          <a:solidFill>
                            <a:srgbClr val="000066"/>
                          </a:solidFill>
                          <a:effectLst/>
                        </a:rPr>
                        <a:t>8</a:t>
                      </a:r>
                      <a:endParaRPr lang="en-US" sz="2000" baseline="3000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0,357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9,21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19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30000" dirty="0">
                          <a:solidFill>
                            <a:srgbClr val="000066"/>
                          </a:solidFill>
                          <a:effectLst/>
                        </a:rPr>
                        <a:t>13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C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½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0,6728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10</a:t>
                      </a:r>
                      <a:r>
                        <a:rPr lang="en-US" sz="2000" spc="-15" baseline="30000" dirty="0">
                          <a:solidFill>
                            <a:srgbClr val="000066"/>
                          </a:solidFill>
                          <a:effectLst/>
                        </a:rPr>
                        <a:t>8</a:t>
                      </a:r>
                      <a:endParaRPr lang="en-US" sz="2000" baseline="3000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2,171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15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19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30000" dirty="0">
                          <a:solidFill>
                            <a:srgbClr val="000066"/>
                          </a:solidFill>
                          <a:effectLst/>
                        </a:rPr>
                        <a:t>14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N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½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0,1934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10</a:t>
                      </a:r>
                      <a:r>
                        <a:rPr lang="en-US" sz="2000" spc="-15" baseline="30000" dirty="0">
                          <a:solidFill>
                            <a:srgbClr val="000066"/>
                          </a:solidFill>
                          <a:effectLst/>
                        </a:rPr>
                        <a:t>8</a:t>
                      </a:r>
                      <a:endParaRPr lang="en-US" sz="2000" baseline="3000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0,403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4,33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19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30000" dirty="0">
                          <a:solidFill>
                            <a:srgbClr val="000066"/>
                          </a:solidFill>
                          <a:effectLst/>
                        </a:rPr>
                        <a:t>17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O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½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-0,3268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10</a:t>
                      </a:r>
                      <a:r>
                        <a:rPr lang="en-US" sz="2000" spc="-15" baseline="30000" dirty="0">
                          <a:solidFill>
                            <a:srgbClr val="000066"/>
                          </a:solidFill>
                          <a:effectLst/>
                        </a:rPr>
                        <a:t>8</a:t>
                      </a:r>
                      <a:endParaRPr lang="en-US" sz="2000" baseline="3000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-0,757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8,13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19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30000" dirty="0">
                          <a:solidFill>
                            <a:srgbClr val="000066"/>
                          </a:solidFill>
                          <a:effectLst/>
                        </a:rPr>
                        <a:t>19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F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½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-2,5179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10</a:t>
                      </a:r>
                      <a:r>
                        <a:rPr lang="en-US" sz="2000" spc="-15" baseline="30000" dirty="0">
                          <a:solidFill>
                            <a:srgbClr val="000066"/>
                          </a:solidFill>
                          <a:effectLst/>
                        </a:rPr>
                        <a:t>8</a:t>
                      </a:r>
                      <a:endParaRPr lang="en-US" sz="2000" baseline="3000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5,257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endParaRPr lang="sr-Latn-RS" sz="2000" spc="-15" baseline="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457200" algn="l"/>
                        </a:tabLst>
                      </a:pPr>
                      <a:r>
                        <a:rPr lang="en-US" sz="2000" spc="-15" baseline="0" dirty="0">
                          <a:solidFill>
                            <a:srgbClr val="000066"/>
                          </a:solidFill>
                          <a:effectLst/>
                        </a:rPr>
                        <a:t>56,4</a:t>
                      </a:r>
                      <a:endParaRPr lang="en-US" sz="2000" baseline="0" dirty="0">
                        <a:solidFill>
                          <a:srgbClr val="000066"/>
                        </a:solidFill>
                        <a:effectLst/>
                        <a:latin typeface="CG Times"/>
                        <a:ea typeface="Times New Roman" panose="02020603050405020304" pitchFamily="18" charset="0"/>
                        <a:cs typeface="CG Times"/>
                      </a:endParaRPr>
                    </a:p>
                  </a:txBody>
                  <a:tcPr marL="76204" marR="7620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1044575" y="3675063"/>
          <a:ext cx="2498725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499360" imgH="2418080" progId="ChemDraw.Document.5.0">
                  <p:embed/>
                </p:oleObj>
              </mc:Choice>
              <mc:Fallback>
                <p:oleObj name="CS ChemDraw Drawing" r:id="rId3" imgW="2499360" imgH="2418080" progId="ChemDraw.Document.5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3675063"/>
                        <a:ext cx="2498725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3708400" y="4972050"/>
          <a:ext cx="53022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530860" imgH="220980" progId="ChemDraw.Document.5.0">
                  <p:embed/>
                </p:oleObj>
              </mc:Choice>
              <mc:Fallback>
                <p:oleObj name="CS ChemDraw Drawing" r:id="rId5" imgW="530860" imgH="220980" progId="ChemDraw.Document.5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72050"/>
                        <a:ext cx="53022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5724525" y="4972050"/>
          <a:ext cx="5334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533400" imgH="220980" progId="ChemDraw.Document.5.0">
                  <p:embed/>
                </p:oleObj>
              </mc:Choice>
              <mc:Fallback>
                <p:oleObj name="CS ChemDraw Drawing" r:id="rId7" imgW="533400" imgH="220980" progId="ChemDraw.Document.5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972050"/>
                        <a:ext cx="53340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6"/>
          <p:cNvGraphicFramePr>
            <a:graphicFrameLocks noChangeAspect="1"/>
          </p:cNvGraphicFramePr>
          <p:nvPr/>
        </p:nvGraphicFramePr>
        <p:xfrm>
          <a:off x="1741488" y="4805363"/>
          <a:ext cx="13001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1300480" imgH="840740" progId="ChemDraw.Document.5.0">
                  <p:embed/>
                </p:oleObj>
              </mc:Choice>
              <mc:Fallback>
                <p:oleObj name="CS ChemDraw Drawing" r:id="rId9" imgW="1300480" imgH="840740" progId="ChemDraw.Document.5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4805363"/>
                        <a:ext cx="130016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7"/>
          <p:cNvGraphicFramePr>
            <a:graphicFrameLocks noChangeAspect="1"/>
          </p:cNvGraphicFramePr>
          <p:nvPr/>
        </p:nvGraphicFramePr>
        <p:xfrm>
          <a:off x="3563938" y="4251325"/>
          <a:ext cx="18002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1800860" imgH="1470660" progId="ChemDraw.Document.5.0">
                  <p:embed/>
                </p:oleObj>
              </mc:Choice>
              <mc:Fallback>
                <p:oleObj name="CS ChemDraw Drawing" r:id="rId11" imgW="1800860" imgH="1470660" progId="ChemDraw.Document.5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251325"/>
                        <a:ext cx="1800225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8"/>
          <p:cNvGraphicFramePr>
            <a:graphicFrameLocks noChangeAspect="1"/>
          </p:cNvGraphicFramePr>
          <p:nvPr/>
        </p:nvGraphicFramePr>
        <p:xfrm>
          <a:off x="5868988" y="4251325"/>
          <a:ext cx="103028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1031240" imgH="1203960" progId="ChemDraw.Document.5.0">
                  <p:embed/>
                </p:oleObj>
              </mc:Choice>
              <mc:Fallback>
                <p:oleObj name="CS ChemDraw Drawing" r:id="rId13" imgW="1031240" imgH="1203960" progId="ChemDraw.Document.5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4251325"/>
                        <a:ext cx="1030287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9"/>
          <p:cNvGraphicFramePr>
            <a:graphicFrameLocks noChangeAspect="1"/>
          </p:cNvGraphicFramePr>
          <p:nvPr/>
        </p:nvGraphicFramePr>
        <p:xfrm>
          <a:off x="5557838" y="4157663"/>
          <a:ext cx="155733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5" imgW="1557020" imgH="861060" progId="ChemDraw.Document.5.0">
                  <p:embed/>
                </p:oleObj>
              </mc:Choice>
              <mc:Fallback>
                <p:oleObj name="CS ChemDraw Drawing" r:id="rId15" imgW="1557020" imgH="861060" progId="ChemDraw.Document.5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4157663"/>
                        <a:ext cx="1557337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10"/>
          <p:cNvGraphicFramePr>
            <a:graphicFrameLocks noChangeAspect="1"/>
          </p:cNvGraphicFramePr>
          <p:nvPr/>
        </p:nvGraphicFramePr>
        <p:xfrm>
          <a:off x="4716463" y="3675063"/>
          <a:ext cx="114617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7" imgW="1145540" imgH="2410460" progId="ChemDraw.Document.5.0">
                  <p:embed/>
                </p:oleObj>
              </mc:Choice>
              <mc:Fallback>
                <p:oleObj name="CS ChemDraw Drawing" r:id="rId17" imgW="1145540" imgH="2410460" progId="ChemDraw.Document.5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675063"/>
                        <a:ext cx="1146175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1"/>
          <p:cNvGraphicFramePr>
            <a:graphicFrameLocks noChangeAspect="1"/>
          </p:cNvGraphicFramePr>
          <p:nvPr/>
        </p:nvGraphicFramePr>
        <p:xfrm>
          <a:off x="6877050" y="3675063"/>
          <a:ext cx="617538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9" imgW="617220" imgH="2418080" progId="ChemDraw.Document.5.0">
                  <p:embed/>
                </p:oleObj>
              </mc:Choice>
              <mc:Fallback>
                <p:oleObj name="CS ChemDraw Drawing" r:id="rId19" imgW="617220" imgH="2418080" progId="ChemDraw.Document.5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675063"/>
                        <a:ext cx="617538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2"/>
          <p:cNvGraphicFramePr>
            <a:graphicFrameLocks noChangeAspect="1"/>
          </p:cNvGraphicFramePr>
          <p:nvPr/>
        </p:nvGraphicFramePr>
        <p:xfrm>
          <a:off x="7011988" y="5259388"/>
          <a:ext cx="5127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1" imgW="513080" imgH="718820" progId="ChemDraw.Document.5.0">
                  <p:embed/>
                </p:oleObj>
              </mc:Choice>
              <mc:Fallback>
                <p:oleObj name="CS ChemDraw Drawing" r:id="rId21" imgW="513080" imgH="718820" progId="ChemDraw.Document.5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988" y="5259388"/>
                        <a:ext cx="51276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4" name="Object 13"/>
          <p:cNvGraphicFramePr>
            <a:graphicFrameLocks noChangeAspect="1"/>
          </p:cNvGraphicFramePr>
          <p:nvPr/>
        </p:nvGraphicFramePr>
        <p:xfrm>
          <a:off x="5381625" y="3679825"/>
          <a:ext cx="48736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3" imgW="487680" imgH="716280" progId="ChemDraw.Document.5.0">
                  <p:embed/>
                </p:oleObj>
              </mc:Choice>
              <mc:Fallback>
                <p:oleObj name="CS ChemDraw Drawing" r:id="rId23" imgW="487680" imgH="716280" progId="ChemDraw.Document.5.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3679825"/>
                        <a:ext cx="48736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5" name="Object 14"/>
          <p:cNvGraphicFramePr>
            <a:graphicFrameLocks noChangeAspect="1"/>
          </p:cNvGraphicFramePr>
          <p:nvPr/>
        </p:nvGraphicFramePr>
        <p:xfrm>
          <a:off x="3779838" y="5084763"/>
          <a:ext cx="517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5" imgW="518160" imgH="558800" progId="ChemDraw.Document.5.0">
                  <p:embed/>
                </p:oleObj>
              </mc:Choice>
              <mc:Fallback>
                <p:oleObj name="CS ChemDraw Drawing" r:id="rId25" imgW="518160" imgH="558800" progId="ChemDraw.Document.5.0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084763"/>
                        <a:ext cx="517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6" name="Object 15"/>
          <p:cNvGraphicFramePr>
            <a:graphicFrameLocks noChangeAspect="1"/>
          </p:cNvGraphicFramePr>
          <p:nvPr/>
        </p:nvGraphicFramePr>
        <p:xfrm>
          <a:off x="4356100" y="4756150"/>
          <a:ext cx="7159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7" imgW="716280" imgH="513080" progId="ChemDraw.Document.5.0">
                  <p:embed/>
                </p:oleObj>
              </mc:Choice>
              <mc:Fallback>
                <p:oleObj name="CS ChemDraw Drawing" r:id="rId27" imgW="716280" imgH="513080" progId="ChemDraw.Document.5.0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756150"/>
                        <a:ext cx="7159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7" name="Object 16"/>
          <p:cNvGraphicFramePr>
            <a:graphicFrameLocks noChangeAspect="1"/>
          </p:cNvGraphicFramePr>
          <p:nvPr/>
        </p:nvGraphicFramePr>
        <p:xfrm>
          <a:off x="5003800" y="4322763"/>
          <a:ext cx="5080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9" imgW="508000" imgH="551180" progId="ChemDraw.Document.5.0">
                  <p:embed/>
                </p:oleObj>
              </mc:Choice>
              <mc:Fallback>
                <p:oleObj name="CS ChemDraw Drawing" r:id="rId29" imgW="508000" imgH="551180" progId="ChemDraw.Document.5.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322763"/>
                        <a:ext cx="5080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53" name="Text Box 25"/>
          <p:cNvSpPr txBox="1">
            <a:spLocks noChangeArrowheads="1"/>
          </p:cNvSpPr>
          <p:nvPr/>
        </p:nvSpPr>
        <p:spPr bwMode="auto">
          <a:xfrm>
            <a:off x="395288" y="1298575"/>
            <a:ext cx="8424862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sr-Latn-RS" altLang="en-US" sz="2400" baseline="0" dirty="0">
                <a:solidFill>
                  <a:srgbClr val="000066"/>
                </a:solidFill>
                <a:latin typeface="+mn-lt"/>
              </a:rPr>
              <a:t>Ukoliko se dovoljna energija dovede do je</a:t>
            </a:r>
            <a:r>
              <a:rPr lang="en-US" altLang="en-US" sz="2400" baseline="0" dirty="0">
                <a:solidFill>
                  <a:srgbClr val="000066"/>
                </a:solidFill>
                <a:latin typeface="+mn-lt"/>
              </a:rPr>
              <a:t>z</a:t>
            </a:r>
            <a:r>
              <a:rPr lang="sr-Latn-RS" altLang="en-US" sz="2400" baseline="0" dirty="0">
                <a:solidFill>
                  <a:srgbClr val="000066"/>
                </a:solidFill>
                <a:latin typeface="+mn-lt"/>
              </a:rPr>
              <a:t>g</a:t>
            </a:r>
            <a:r>
              <a:rPr lang="en-US" altLang="en-US" sz="2400" baseline="0" dirty="0">
                <a:solidFill>
                  <a:srgbClr val="000066"/>
                </a:solidFill>
                <a:latin typeface="+mn-lt"/>
              </a:rPr>
              <a:t>a</a:t>
            </a:r>
            <a:r>
              <a:rPr lang="sr-Latn-RS" altLang="en-US" sz="2400" baseline="0" dirty="0">
                <a:solidFill>
                  <a:srgbClr val="000066"/>
                </a:solidFill>
                <a:latin typeface="+mn-lt"/>
              </a:rPr>
              <a:t>ra orijentisanih paralelno spoljašnjem magnetnom polju (stanje niže energije) one se mogu preorijentisati i preći u više energetsko stanje</a:t>
            </a:r>
            <a:r>
              <a:rPr lang="en-GB" altLang="en-US" sz="2400" baseline="0" dirty="0">
                <a:solidFill>
                  <a:srgbClr val="000066"/>
                </a:solidFill>
                <a:latin typeface="+mn-lt"/>
              </a:rPr>
              <a:t>.</a:t>
            </a:r>
            <a:endParaRPr lang="en-US" altLang="en-US" sz="2400" baseline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01754" name="Text Box 26"/>
          <p:cNvSpPr txBox="1">
            <a:spLocks noChangeArrowheads="1"/>
          </p:cNvSpPr>
          <p:nvPr/>
        </p:nvSpPr>
        <p:spPr bwMode="auto">
          <a:xfrm>
            <a:off x="2197100" y="4598988"/>
            <a:ext cx="1392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r-Latn-RS" altLang="en-US" baseline="0">
                <a:solidFill>
                  <a:srgbClr val="000066"/>
                </a:solidFill>
                <a:latin typeface="Calibri" pitchFamily="34" charset="0"/>
              </a:rPr>
              <a:t>Energija pobuđivanja</a:t>
            </a:r>
            <a:endParaRPr lang="en-US" altLang="en-US" baseline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01755" name="Text Box 27"/>
          <p:cNvSpPr txBox="1">
            <a:spLocks noChangeArrowheads="1"/>
          </p:cNvSpPr>
          <p:nvPr/>
        </p:nvSpPr>
        <p:spPr bwMode="auto">
          <a:xfrm>
            <a:off x="7164388" y="4652963"/>
            <a:ext cx="1427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r-Latn-RS" altLang="en-US" baseline="0">
                <a:solidFill>
                  <a:srgbClr val="000066"/>
                </a:solidFill>
                <a:latin typeface="Calibri" pitchFamily="34" charset="0"/>
              </a:rPr>
              <a:t>Detektovana </a:t>
            </a:r>
          </a:p>
          <a:p>
            <a:pPr eaLnBrk="1" hangingPunct="1"/>
            <a:r>
              <a:rPr lang="sr-Latn-RS" altLang="en-US" baseline="0">
                <a:solidFill>
                  <a:srgbClr val="000066"/>
                </a:solidFill>
                <a:latin typeface="Calibri" pitchFamily="34" charset="0"/>
              </a:rPr>
              <a:t>energija</a:t>
            </a:r>
            <a:endParaRPr lang="en-US" altLang="en-US" baseline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53" grpId="0"/>
      <p:bldP spid="201754" grpId="0"/>
      <p:bldP spid="2017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46063" y="117475"/>
            <a:ext cx="8651875" cy="4525963"/>
          </a:xfrm>
        </p:spPr>
        <p:txBody>
          <a:bodyPr/>
          <a:lstStyle/>
          <a:p>
            <a:pPr algn="just"/>
            <a:r>
              <a:rPr lang="pl-PL" altLang="en-US" sz="1800" dirty="0">
                <a:solidFill>
                  <a:srgbClr val="000066"/>
                </a:solidFill>
                <a:ea typeface="Times New Roman" pitchFamily="18" charset="0"/>
                <a:cs typeface="CG Times"/>
              </a:rPr>
              <a:t>Orijentaciji pojedinačnih magnetnih momenata jezgara u smeru polja protivi se toplotno kretanje. Kada se ima u vidu da je za toplotno kretanje vezana energija iz infracrvene oblasti a za orijentaciju nuklearnih magnetnih momenata energija radio-frekventnog polja, jasno je da magnetizacija na običnim temperaturama ne može biti znatna.</a:t>
            </a:r>
          </a:p>
          <a:p>
            <a:pPr algn="just"/>
            <a:r>
              <a:rPr lang="pl-PL" altLang="en-US" sz="1800" dirty="0">
                <a:solidFill>
                  <a:srgbClr val="000066"/>
                </a:solidFill>
                <a:ea typeface="Times New Roman" pitchFamily="18" charset="0"/>
                <a:cs typeface="CG Times"/>
              </a:rPr>
              <a:t>Razlika naseljenosti nižeg i višeg energetskog nivoa protona u magnetnom polju na sobnoj temperaturi može se proceniti na osnovu Bolcmanove formule:</a:t>
            </a:r>
          </a:p>
          <a:p>
            <a:endParaRPr lang="pl-PL" altLang="en-US" sz="1800" dirty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CG Times"/>
            </a:endParaRPr>
          </a:p>
          <a:p>
            <a:endParaRPr lang="pl-PL" altLang="en-US" sz="1800" dirty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CG Times"/>
            </a:endParaRPr>
          </a:p>
          <a:p>
            <a:pPr>
              <a:buFontTx/>
              <a:buNone/>
            </a:pPr>
            <a:endParaRPr lang="pl-PL" altLang="en-US" sz="1800" dirty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CG Times"/>
            </a:endParaRPr>
          </a:p>
          <a:p>
            <a:r>
              <a:rPr lang="pl-PL" altLang="en-US" sz="1800" dirty="0">
                <a:solidFill>
                  <a:srgbClr val="000066"/>
                </a:solidFill>
                <a:ea typeface="Times New Roman" pitchFamily="18" charset="0"/>
                <a:cs typeface="CG Times"/>
              </a:rPr>
              <a:t>Zbog vrlo male vrednosti eksponenta može se pisati:</a:t>
            </a:r>
            <a:endParaRPr lang="en-US" altLang="en-US" sz="1800" dirty="0">
              <a:solidFill>
                <a:srgbClr val="000066"/>
              </a:solidFill>
              <a:ea typeface="Times New Roman" pitchFamily="18" charset="0"/>
              <a:cs typeface="CG Times"/>
            </a:endParaRPr>
          </a:p>
          <a:p>
            <a:endParaRPr lang="en-US" altLang="en-US" sz="1800" dirty="0">
              <a:solidFill>
                <a:srgbClr val="000066"/>
              </a:solidFill>
              <a:latin typeface="CG Times"/>
              <a:ea typeface="Times New Roman" pitchFamily="18" charset="0"/>
              <a:cs typeface="CG Times"/>
            </a:endParaRPr>
          </a:p>
          <a:p>
            <a:endParaRPr lang="en-US" altLang="en-US" sz="1800" dirty="0">
              <a:solidFill>
                <a:srgbClr val="000066"/>
              </a:solidFill>
              <a:latin typeface="CG Times"/>
              <a:ea typeface="Times New Roman" pitchFamily="18" charset="0"/>
              <a:cs typeface="CG Times"/>
            </a:endParaRPr>
          </a:p>
          <a:p>
            <a:pPr>
              <a:buFontTx/>
              <a:buNone/>
            </a:pPr>
            <a:endParaRPr lang="sr-Latn-RS" altLang="en-US" dirty="0">
              <a:solidFill>
                <a:srgbClr val="000066"/>
              </a:solidFill>
              <a:ea typeface="Times New Roman" pitchFamily="18" charset="0"/>
              <a:cs typeface="CG Times"/>
            </a:endParaRPr>
          </a:p>
          <a:p>
            <a:pPr>
              <a:buFontTx/>
              <a:buNone/>
            </a:pPr>
            <a:endParaRPr lang="sr-Latn-RS" altLang="en-US" dirty="0">
              <a:solidFill>
                <a:srgbClr val="000066"/>
              </a:solidFill>
              <a:ea typeface="Times New Roman" pitchFamily="18" charset="0"/>
              <a:cs typeface="CG Times"/>
            </a:endParaRPr>
          </a:p>
          <a:p>
            <a:pPr algn="just"/>
            <a:r>
              <a:rPr lang="pl-PL" altLang="en-US" sz="1800" dirty="0">
                <a:solidFill>
                  <a:srgbClr val="000066"/>
                </a:solidFill>
                <a:ea typeface="Times New Roman" pitchFamily="18" charset="0"/>
                <a:cs typeface="CG Times"/>
              </a:rPr>
              <a:t>Za protone na temperaturi 298 K u magnetnom polju od 1 T je kT = 200 cm</a:t>
            </a:r>
            <a:r>
              <a:rPr lang="pl-PL" altLang="en-US" sz="1800" baseline="30000" dirty="0">
                <a:solidFill>
                  <a:srgbClr val="000066"/>
                </a:solidFill>
                <a:ea typeface="Times New Roman" pitchFamily="18" charset="0"/>
                <a:cs typeface="CG Times"/>
              </a:rPr>
              <a:t>-1</a:t>
            </a:r>
            <a:r>
              <a:rPr lang="pl-PL" altLang="en-US" sz="1800" dirty="0">
                <a:solidFill>
                  <a:srgbClr val="000066"/>
                </a:solidFill>
                <a:ea typeface="Times New Roman" pitchFamily="18" charset="0"/>
                <a:cs typeface="CG Times"/>
              </a:rPr>
              <a:t>, i odnos iznosi približno 1,00000686. To znači da je naseljenost oba dozvoljena nivoa praktično jednaka, uz neznatan višak od oko 7 jezgara na milion na nižem energetskom nivou, sa magnetnim momentima u smeru polja.</a:t>
            </a:r>
            <a:endParaRPr lang="en-US" altLang="en-US" dirty="0">
              <a:solidFill>
                <a:srgbClr val="000066"/>
              </a:solidFill>
              <a:ea typeface="Times New Roman" pitchFamily="18" charset="0"/>
              <a:cs typeface="CG Times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79388" y="11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278322"/>
              </p:ext>
            </p:extLst>
          </p:nvPr>
        </p:nvGraphicFramePr>
        <p:xfrm>
          <a:off x="3779838" y="2262188"/>
          <a:ext cx="12842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96900" imgH="419100" progId="Equation.3">
                  <p:embed/>
                </p:oleObj>
              </mc:Choice>
              <mc:Fallback>
                <p:oleObj r:id="rId2" imgW="5969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262188"/>
                        <a:ext cx="1284287" cy="896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284163" y="134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143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026328"/>
              </p:ext>
            </p:extLst>
          </p:nvPr>
        </p:nvGraphicFramePr>
        <p:xfrm>
          <a:off x="2940050" y="4033838"/>
          <a:ext cx="32639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24000" imgH="419100" progId="Equation.3">
                  <p:embed/>
                </p:oleObj>
              </mc:Choice>
              <mc:Fallback>
                <p:oleObj r:id="rId4" imgW="1524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4033838"/>
                        <a:ext cx="3263900" cy="896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/>
              <a:t>Larmorova frekvencija</a:t>
            </a:r>
            <a:endParaRPr lang="en-US" altLang="en-US"/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1476375" y="5157788"/>
            <a:ext cx="1649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aseline="0">
                <a:solidFill>
                  <a:srgbClr val="000066"/>
                </a:solidFill>
                <a:latin typeface="Symbol" pitchFamily="18" charset="2"/>
              </a:rPr>
              <a:t>w</a:t>
            </a:r>
            <a:r>
              <a:rPr lang="en-US" sz="2400" baseline="0">
                <a:solidFill>
                  <a:srgbClr val="000066"/>
                </a:solidFill>
              </a:rPr>
              <a:t>= </a:t>
            </a:r>
            <a:r>
              <a:rPr lang="en-US" sz="2400" baseline="0">
                <a:solidFill>
                  <a:srgbClr val="000066"/>
                </a:solidFill>
                <a:latin typeface="Symbol" pitchFamily="18" charset="2"/>
              </a:rPr>
              <a:t>g</a:t>
            </a:r>
            <a:r>
              <a:rPr lang="en-US" sz="2400" baseline="0">
                <a:solidFill>
                  <a:srgbClr val="000066"/>
                </a:solidFill>
              </a:rPr>
              <a:t>B</a:t>
            </a:r>
            <a:r>
              <a:rPr lang="en-US" sz="2400" baseline="-25000">
                <a:solidFill>
                  <a:srgbClr val="000066"/>
                </a:solidFill>
              </a:rPr>
              <a:t>o</a:t>
            </a:r>
            <a:endParaRPr lang="en-US" sz="2400" baseline="0">
              <a:solidFill>
                <a:srgbClr val="000066"/>
              </a:solidFill>
            </a:endParaRPr>
          </a:p>
          <a:p>
            <a:endParaRPr lang="en-US" sz="2400" baseline="0">
              <a:solidFill>
                <a:srgbClr val="000066"/>
              </a:solidFill>
            </a:endParaRPr>
          </a:p>
          <a:p>
            <a:r>
              <a:rPr lang="en-US" sz="2400" baseline="0">
                <a:solidFill>
                  <a:srgbClr val="000066"/>
                </a:solidFill>
                <a:latin typeface="Symbol" pitchFamily="18" charset="2"/>
              </a:rPr>
              <a:t>n</a:t>
            </a:r>
            <a:r>
              <a:rPr lang="en-US" sz="2400" baseline="0">
                <a:solidFill>
                  <a:srgbClr val="000066"/>
                </a:solidFill>
              </a:rPr>
              <a:t> = </a:t>
            </a:r>
            <a:r>
              <a:rPr lang="en-US" sz="2400" baseline="0">
                <a:solidFill>
                  <a:srgbClr val="000066"/>
                </a:solidFill>
                <a:latin typeface="Symbol" pitchFamily="18" charset="2"/>
              </a:rPr>
              <a:t>g</a:t>
            </a:r>
            <a:r>
              <a:rPr lang="en-US" sz="2400" baseline="0">
                <a:solidFill>
                  <a:srgbClr val="000066"/>
                </a:solidFill>
              </a:rPr>
              <a:t>B</a:t>
            </a:r>
            <a:r>
              <a:rPr lang="en-US" sz="2400" baseline="-25000">
                <a:solidFill>
                  <a:srgbClr val="000066"/>
                </a:solidFill>
              </a:rPr>
              <a:t>o</a:t>
            </a:r>
            <a:r>
              <a:rPr lang="en-US" sz="2400" baseline="0">
                <a:solidFill>
                  <a:srgbClr val="000066"/>
                </a:solidFill>
              </a:rPr>
              <a:t>/2</a:t>
            </a:r>
            <a:r>
              <a:rPr lang="en-US" sz="2400" baseline="0">
                <a:solidFill>
                  <a:srgbClr val="000066"/>
                </a:solidFill>
                <a:latin typeface="Symbol" pitchFamily="18" charset="2"/>
              </a:rPr>
              <a:t>p</a:t>
            </a:r>
            <a:r>
              <a:rPr lang="en-US" sz="2400" baseline="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>
                <a:solidFill>
                  <a:srgbClr val="000066"/>
                </a:solidFill>
              </a:rPr>
              <a:t>RF puls</a:t>
            </a:r>
            <a:endParaRPr lang="en-US" altLang="en-US">
              <a:solidFill>
                <a:srgbClr val="000066"/>
              </a:solidFill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341438"/>
            <a:ext cx="5019675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475" y="2276475"/>
            <a:ext cx="28606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baseline="0" dirty="0">
                <a:solidFill>
                  <a:srgbClr val="000066"/>
                </a:solidFill>
              </a:rPr>
              <a:t>Puls od 90</a:t>
            </a:r>
            <a:r>
              <a:rPr lang="sr-Latn-RS" dirty="0">
                <a:solidFill>
                  <a:srgbClr val="000066"/>
                </a:solidFill>
              </a:rPr>
              <a:t>o</a:t>
            </a:r>
            <a:r>
              <a:rPr lang="sr-Latn-RS" baseline="0" dirty="0">
                <a:solidFill>
                  <a:srgbClr val="000066"/>
                </a:solidFill>
              </a:rPr>
              <a:t> obara </a:t>
            </a:r>
          </a:p>
          <a:p>
            <a:pPr>
              <a:defRPr/>
            </a:pPr>
            <a:r>
              <a:rPr lang="sr-Latn-RS" baseline="0" dirty="0">
                <a:solidFill>
                  <a:srgbClr val="000066"/>
                </a:solidFill>
              </a:rPr>
              <a:t>magnetizaciju M</a:t>
            </a:r>
            <a:r>
              <a:rPr lang="sr-Latn-RS" baseline="-25000" dirty="0">
                <a:solidFill>
                  <a:srgbClr val="000066"/>
                </a:solidFill>
              </a:rPr>
              <a:t>o</a:t>
            </a:r>
            <a:r>
              <a:rPr lang="sr-Latn-RS" baseline="0" dirty="0">
                <a:solidFill>
                  <a:srgbClr val="000066"/>
                </a:solidFill>
              </a:rPr>
              <a:t> iz z-ose </a:t>
            </a:r>
          </a:p>
          <a:p>
            <a:pPr>
              <a:defRPr/>
            </a:pPr>
            <a:r>
              <a:rPr lang="sr-Latn-RS" baseline="0" dirty="0">
                <a:solidFill>
                  <a:srgbClr val="000066"/>
                </a:solidFill>
              </a:rPr>
              <a:t>u x-y ravan</a:t>
            </a:r>
            <a:endParaRPr lang="en-US" baseline="0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5" y="4797425"/>
            <a:ext cx="3065463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baseline="0" dirty="0">
                <a:solidFill>
                  <a:srgbClr val="000066"/>
                </a:solidFill>
              </a:rPr>
              <a:t>Puls od 180</a:t>
            </a:r>
            <a:r>
              <a:rPr lang="sr-Latn-RS" dirty="0">
                <a:solidFill>
                  <a:srgbClr val="000066"/>
                </a:solidFill>
              </a:rPr>
              <a:t>o</a:t>
            </a:r>
            <a:r>
              <a:rPr lang="sr-Latn-RS" baseline="0" dirty="0">
                <a:solidFill>
                  <a:srgbClr val="000066"/>
                </a:solidFill>
              </a:rPr>
              <a:t> pomera</a:t>
            </a:r>
          </a:p>
          <a:p>
            <a:pPr>
              <a:defRPr/>
            </a:pPr>
            <a:r>
              <a:rPr lang="sr-Latn-RS" baseline="0" dirty="0">
                <a:solidFill>
                  <a:srgbClr val="000066"/>
                </a:solidFill>
              </a:rPr>
              <a:t>magnetizaciju M</a:t>
            </a:r>
            <a:r>
              <a:rPr lang="sr-Latn-RS" baseline="-25000" dirty="0">
                <a:solidFill>
                  <a:srgbClr val="000066"/>
                </a:solidFill>
              </a:rPr>
              <a:t>o</a:t>
            </a:r>
            <a:r>
              <a:rPr lang="sr-Latn-RS" baseline="0" dirty="0">
                <a:solidFill>
                  <a:srgbClr val="000066"/>
                </a:solidFill>
              </a:rPr>
              <a:t> duž z-ose </a:t>
            </a:r>
          </a:p>
          <a:p>
            <a:pPr>
              <a:defRPr/>
            </a:pPr>
            <a:r>
              <a:rPr lang="sr-Latn-RS" baseline="0" dirty="0">
                <a:solidFill>
                  <a:srgbClr val="000066"/>
                </a:solidFill>
              </a:rPr>
              <a:t>iz </a:t>
            </a:r>
            <a:r>
              <a:rPr lang="sr-Latn-RS" baseline="0" dirty="0">
                <a:solidFill>
                  <a:srgbClr val="000066"/>
                </a:solidFill>
                <a:latin typeface="Symbol" panose="05050102010706020507" pitchFamily="18" charset="2"/>
              </a:rPr>
              <a:t>a</a:t>
            </a:r>
            <a:r>
              <a:rPr lang="sr-Latn-RS" baseline="0" dirty="0">
                <a:solidFill>
                  <a:srgbClr val="000066"/>
                </a:solidFill>
              </a:rPr>
              <a:t> u </a:t>
            </a:r>
            <a:r>
              <a:rPr lang="sr-Latn-RS" baseline="0" dirty="0">
                <a:solidFill>
                  <a:srgbClr val="000066"/>
                </a:solidFill>
                <a:latin typeface="Symbol" panose="05050102010706020507" pitchFamily="18" charset="2"/>
              </a:rPr>
              <a:t>b</a:t>
            </a:r>
            <a:r>
              <a:rPr lang="sr-Latn-RS" baseline="0" dirty="0">
                <a:solidFill>
                  <a:srgbClr val="000066"/>
                </a:solidFill>
              </a:rPr>
              <a:t> stanje</a:t>
            </a:r>
            <a:endParaRPr lang="en-US" baseline="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200" spc="-15" dirty="0">
                <a:solidFill>
                  <a:srgbClr val="000066"/>
                </a:solidFill>
                <a:ea typeface="Times New Roman" panose="02020603050405020304" pitchFamily="18" charset="0"/>
              </a:rPr>
              <a:t>Relaksacija magnetizacije</a:t>
            </a:r>
            <a:endParaRPr lang="en-US" altLang="en-US" sz="3200" dirty="0">
              <a:solidFill>
                <a:srgbClr val="000066"/>
              </a:solidFill>
            </a:endParaRPr>
          </a:p>
        </p:txBody>
      </p:sp>
      <p:sp>
        <p:nvSpPr>
          <p:cNvPr id="1843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sz="1600" dirty="0">
                <a:solidFill>
                  <a:srgbClr val="000066"/>
                </a:solidFill>
              </a:rPr>
              <a:t>Nakon RF pulsa, jezgra se deekscituj</a:t>
            </a:r>
            <a:r>
              <a:rPr lang="sr-Latn-RS" sz="1600" dirty="0">
                <a:solidFill>
                  <a:srgbClr val="000066"/>
                </a:solidFill>
              </a:rPr>
              <a:t>u preko dva mehanizma:</a:t>
            </a:r>
          </a:p>
          <a:p>
            <a:pPr marL="0" indent="0">
              <a:buFontTx/>
              <a:buNone/>
              <a:defRPr/>
            </a:pPr>
            <a:endParaRPr lang="sr-Latn-RS" sz="1600" dirty="0">
              <a:solidFill>
                <a:srgbClr val="000066"/>
              </a:solidFill>
            </a:endParaRPr>
          </a:p>
          <a:p>
            <a:pPr algn="just">
              <a:buFontTx/>
              <a:buAutoNum type="arabicPeriod"/>
              <a:defRPr/>
            </a:pPr>
            <a:r>
              <a:rPr lang="pt-BR" sz="1600" b="1" dirty="0">
                <a:solidFill>
                  <a:srgbClr val="000066"/>
                </a:solidFill>
              </a:rPr>
              <a:t>spin-rešetka relaksacija</a:t>
            </a:r>
            <a:r>
              <a:rPr lang="sr-Latn-RS" sz="1600" dirty="0">
                <a:solidFill>
                  <a:srgbClr val="000066"/>
                </a:solidFill>
              </a:rPr>
              <a:t>:</a:t>
            </a:r>
            <a:r>
              <a:rPr lang="pt-BR" sz="1600" dirty="0">
                <a:solidFill>
                  <a:srgbClr val="000066"/>
                </a:solidFill>
              </a:rPr>
              <a:t> predajući energiju okolini u kojoj se ona akumulira kao toplota</a:t>
            </a:r>
            <a:r>
              <a:rPr lang="sr-Latn-RS" sz="1600" dirty="0">
                <a:solidFill>
                  <a:srgbClr val="000066"/>
                </a:solidFill>
              </a:rPr>
              <a:t>;</a:t>
            </a:r>
            <a:r>
              <a:rPr lang="pt-BR" sz="1600" dirty="0">
                <a:solidFill>
                  <a:srgbClr val="000066"/>
                </a:solidFill>
              </a:rPr>
              <a:t> </a:t>
            </a:r>
            <a:r>
              <a:rPr lang="sr-Latn-RS" sz="1600" dirty="0">
                <a:solidFill>
                  <a:srgbClr val="000066"/>
                </a:solidFill>
              </a:rPr>
              <a:t>o</a:t>
            </a:r>
            <a:r>
              <a:rPr lang="pt-BR" sz="1600" dirty="0">
                <a:solidFill>
                  <a:srgbClr val="000066"/>
                </a:solidFill>
              </a:rPr>
              <a:t>kolina </a:t>
            </a:r>
            <a:r>
              <a:rPr lang="sr-Latn-RS" sz="1600" dirty="0">
                <a:solidFill>
                  <a:srgbClr val="000066"/>
                </a:solidFill>
              </a:rPr>
              <a:t>jezgra </a:t>
            </a:r>
            <a:r>
              <a:rPr lang="pt-BR" sz="1600" dirty="0">
                <a:solidFill>
                  <a:srgbClr val="000066"/>
                </a:solidFill>
              </a:rPr>
              <a:t>se naziva rešetkom </a:t>
            </a:r>
            <a:r>
              <a:rPr lang="sr-Latn-RS" sz="1600" dirty="0">
                <a:solidFill>
                  <a:srgbClr val="000066"/>
                </a:solidFill>
              </a:rPr>
              <a:t>(ne uređenje kao </a:t>
            </a:r>
            <a:r>
              <a:rPr lang="pt-BR" sz="1600" dirty="0">
                <a:solidFill>
                  <a:srgbClr val="000066"/>
                </a:solidFill>
              </a:rPr>
              <a:t>u kristalima</a:t>
            </a:r>
            <a:r>
              <a:rPr lang="sr-Latn-RS" sz="1600" dirty="0">
                <a:solidFill>
                  <a:srgbClr val="000066"/>
                </a:solidFill>
              </a:rPr>
              <a:t>)</a:t>
            </a:r>
            <a:r>
              <a:rPr lang="pt-BR" sz="1600" dirty="0">
                <a:solidFill>
                  <a:srgbClr val="000066"/>
                </a:solidFill>
              </a:rPr>
              <a:t>. </a:t>
            </a:r>
            <a:r>
              <a:rPr lang="sr-Latn-RS" sz="1600" dirty="0">
                <a:solidFill>
                  <a:srgbClr val="000066"/>
                </a:solidFill>
              </a:rPr>
              <a:t>Mehanizam je i</a:t>
            </a:r>
            <a:r>
              <a:rPr lang="pt-BR" sz="1600" dirty="0">
                <a:solidFill>
                  <a:srgbClr val="000066"/>
                </a:solidFill>
              </a:rPr>
              <a:t>ndukovan fluktuirajućim magnetnim poljima okolnih jezgara od kojih neka imaju rezonantnu frekvenciju, pa su stoga u stanju da indukuju ovaj prelaz.</a:t>
            </a:r>
            <a:endParaRPr lang="sr-Latn-RS" sz="1600" dirty="0">
              <a:solidFill>
                <a:srgbClr val="000066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sr-Latn-RS" sz="1600" dirty="0">
                <a:solidFill>
                  <a:srgbClr val="000066"/>
                </a:solidFill>
              </a:rPr>
              <a:t>	Karakteriše je </a:t>
            </a:r>
            <a:r>
              <a:rPr lang="pt-BR" sz="1600" dirty="0">
                <a:solidFill>
                  <a:srgbClr val="000066"/>
                </a:solidFill>
              </a:rPr>
              <a:t>vreme relaksacije </a:t>
            </a:r>
            <a:r>
              <a:rPr lang="pt-BR" sz="1600" b="1" dirty="0">
                <a:solidFill>
                  <a:srgbClr val="000066"/>
                </a:solidFill>
              </a:rPr>
              <a:t>T</a:t>
            </a:r>
            <a:r>
              <a:rPr lang="pt-BR" sz="1600" b="1" baseline="-25000" dirty="0">
                <a:solidFill>
                  <a:srgbClr val="000066"/>
                </a:solidFill>
              </a:rPr>
              <a:t>1</a:t>
            </a:r>
            <a:r>
              <a:rPr lang="sr-Latn-RS" sz="1600" b="1" dirty="0">
                <a:solidFill>
                  <a:srgbClr val="000066"/>
                </a:solidFill>
              </a:rPr>
              <a:t> (</a:t>
            </a:r>
            <a:r>
              <a:rPr lang="pt-BR" sz="1600" b="1" dirty="0">
                <a:solidFill>
                  <a:srgbClr val="000066"/>
                </a:solidFill>
              </a:rPr>
              <a:t>longitudinalno relaksaciono vreme</a:t>
            </a:r>
            <a:r>
              <a:rPr lang="sr-Latn-RS" sz="1600" b="1" dirty="0">
                <a:solidFill>
                  <a:srgbClr val="000066"/>
                </a:solidFill>
              </a:rPr>
              <a:t>) </a:t>
            </a:r>
            <a:r>
              <a:rPr lang="sr-Latn-RS" sz="1600" dirty="0">
                <a:solidFill>
                  <a:srgbClr val="000066"/>
                </a:solidFill>
              </a:rPr>
              <a:t>-</a:t>
            </a:r>
            <a:r>
              <a:rPr lang="pt-BR" sz="1600" dirty="0">
                <a:solidFill>
                  <a:srgbClr val="000066"/>
                </a:solidFill>
              </a:rPr>
              <a:t> </a:t>
            </a:r>
            <a:r>
              <a:rPr lang="sr-Latn-RS" sz="1600" dirty="0">
                <a:solidFill>
                  <a:srgbClr val="000066"/>
                </a:solidFill>
              </a:rPr>
              <a:t>	</a:t>
            </a:r>
            <a:r>
              <a:rPr lang="pt-BR" sz="1600" dirty="0">
                <a:solidFill>
                  <a:srgbClr val="000066"/>
                </a:solidFill>
              </a:rPr>
              <a:t>vreme za koje magnetizacija duž statičkog polja (z-komponenta magnetizacije) </a:t>
            </a:r>
            <a:r>
              <a:rPr lang="sr-Latn-RS" sz="1600" dirty="0">
                <a:solidFill>
                  <a:srgbClr val="000066"/>
                </a:solidFill>
              </a:rPr>
              <a:t>	</a:t>
            </a:r>
            <a:r>
              <a:rPr lang="pt-BR" sz="1600" dirty="0">
                <a:solidFill>
                  <a:srgbClr val="000066"/>
                </a:solidFill>
              </a:rPr>
              <a:t>po isključenju polja opadne na 1/e početne vrednosti.</a:t>
            </a:r>
            <a:r>
              <a:rPr lang="sr-Latn-RS" sz="1600" dirty="0">
                <a:solidFill>
                  <a:srgbClr val="000066"/>
                </a:solidFill>
              </a:rPr>
              <a:t> </a:t>
            </a:r>
            <a:r>
              <a:rPr lang="pt-BR" sz="1600" dirty="0">
                <a:solidFill>
                  <a:srgbClr val="000066"/>
                </a:solidFill>
              </a:rPr>
              <a:t>Red veličine u </a:t>
            </a:r>
            <a:r>
              <a:rPr lang="sr-Latn-RS" sz="1600" dirty="0">
                <a:solidFill>
                  <a:srgbClr val="000066"/>
                </a:solidFill>
              </a:rPr>
              <a:t>	</a:t>
            </a:r>
            <a:r>
              <a:rPr lang="pt-BR" sz="1600" dirty="0">
                <a:solidFill>
                  <a:srgbClr val="000066"/>
                </a:solidFill>
              </a:rPr>
              <a:t>tečnostima je 10</a:t>
            </a:r>
            <a:r>
              <a:rPr lang="pt-BR" sz="1600" baseline="30000" dirty="0">
                <a:solidFill>
                  <a:srgbClr val="000066"/>
                </a:solidFill>
              </a:rPr>
              <a:t>-2</a:t>
            </a:r>
            <a:r>
              <a:rPr lang="pt-BR" sz="1600" dirty="0">
                <a:solidFill>
                  <a:srgbClr val="000066"/>
                </a:solidFill>
              </a:rPr>
              <a:t> do 10</a:t>
            </a:r>
            <a:r>
              <a:rPr lang="pt-BR" sz="1600" baseline="30000" dirty="0">
                <a:solidFill>
                  <a:srgbClr val="000066"/>
                </a:solidFill>
              </a:rPr>
              <a:t>2</a:t>
            </a:r>
            <a:r>
              <a:rPr lang="pt-BR" sz="1600" dirty="0">
                <a:solidFill>
                  <a:srgbClr val="000066"/>
                </a:solidFill>
              </a:rPr>
              <a:t> sekundi, ali u prisustvu paramagnetnih primesa može </a:t>
            </a:r>
            <a:r>
              <a:rPr lang="sr-Latn-RS" sz="1600" dirty="0">
                <a:solidFill>
                  <a:srgbClr val="000066"/>
                </a:solidFill>
              </a:rPr>
              <a:t>	</a:t>
            </a:r>
            <a:r>
              <a:rPr lang="pt-BR" sz="1600" dirty="0">
                <a:solidFill>
                  <a:srgbClr val="000066"/>
                </a:solidFill>
              </a:rPr>
              <a:t>da padne i do 10</a:t>
            </a:r>
            <a:r>
              <a:rPr lang="pt-BR" sz="1600" baseline="30000" dirty="0">
                <a:solidFill>
                  <a:srgbClr val="000066"/>
                </a:solidFill>
              </a:rPr>
              <a:t>-4</a:t>
            </a:r>
            <a:r>
              <a:rPr lang="pt-BR" sz="1600" dirty="0">
                <a:solidFill>
                  <a:srgbClr val="000066"/>
                </a:solidFill>
              </a:rPr>
              <a:t> s.</a:t>
            </a:r>
            <a:endParaRPr lang="sr-Latn-RS" sz="1600" dirty="0">
              <a:solidFill>
                <a:srgbClr val="000066"/>
              </a:solidFill>
            </a:endParaRPr>
          </a:p>
          <a:p>
            <a:pPr marL="0" indent="0">
              <a:buFontTx/>
              <a:buNone/>
              <a:defRPr/>
            </a:pPr>
            <a:endParaRPr lang="sr-Latn-RS" sz="1600" dirty="0">
              <a:solidFill>
                <a:srgbClr val="000066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sr-Latn-RS" sz="1600" dirty="0">
                <a:solidFill>
                  <a:srgbClr val="000066"/>
                </a:solidFill>
              </a:rPr>
              <a:t>2. </a:t>
            </a:r>
            <a:r>
              <a:rPr lang="pl-PL" sz="1600" b="1" dirty="0">
                <a:solidFill>
                  <a:srgbClr val="000066"/>
                </a:solidFill>
              </a:rPr>
              <a:t>spin-spin</a:t>
            </a:r>
            <a:r>
              <a:rPr lang="pl-PL" sz="1600" dirty="0">
                <a:solidFill>
                  <a:srgbClr val="000066"/>
                </a:solidFill>
              </a:rPr>
              <a:t> </a:t>
            </a:r>
            <a:r>
              <a:rPr lang="pt-BR" sz="1600" b="1" dirty="0">
                <a:solidFill>
                  <a:srgbClr val="000066"/>
                </a:solidFill>
              </a:rPr>
              <a:t>relaksacija</a:t>
            </a:r>
            <a:r>
              <a:rPr lang="sr-Latn-RS" sz="1600" dirty="0">
                <a:solidFill>
                  <a:srgbClr val="000066"/>
                </a:solidFill>
              </a:rPr>
              <a:t>:</a:t>
            </a:r>
            <a:r>
              <a:rPr lang="pl-PL" sz="1600" dirty="0"/>
              <a:t> </a:t>
            </a:r>
            <a:r>
              <a:rPr lang="pl-PL" sz="1600" dirty="0">
                <a:solidFill>
                  <a:srgbClr val="000066"/>
                </a:solidFill>
              </a:rPr>
              <a:t>razmenjuje se energija između ekvivalentnih jezgara tako da se      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>
                <a:solidFill>
                  <a:srgbClr val="000066"/>
                </a:solidFill>
              </a:rPr>
              <a:t>    jedno ekscituje na račun deekscitacije drugog. Utiče na srednje vreme života   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>
                <a:solidFill>
                  <a:srgbClr val="000066"/>
                </a:solidFill>
              </a:rPr>
              <a:t>    pobuđenog stanja, odnosno po relaciji neodređenosti na širinu spektralne linije.</a:t>
            </a:r>
          </a:p>
          <a:p>
            <a:pPr marL="0" indent="0" algn="just">
              <a:buFontTx/>
              <a:buNone/>
              <a:defRPr/>
            </a:pPr>
            <a:r>
              <a:rPr lang="sr-Latn-RS" sz="1600" dirty="0">
                <a:solidFill>
                  <a:srgbClr val="000066"/>
                </a:solidFill>
              </a:rPr>
              <a:t>	Karakteriše je </a:t>
            </a:r>
            <a:r>
              <a:rPr lang="pt-BR" sz="1600" dirty="0">
                <a:solidFill>
                  <a:srgbClr val="000066"/>
                </a:solidFill>
              </a:rPr>
              <a:t>vreme relaksacije </a:t>
            </a:r>
            <a:r>
              <a:rPr lang="pt-BR" sz="1600" b="1" dirty="0">
                <a:solidFill>
                  <a:srgbClr val="000066"/>
                </a:solidFill>
              </a:rPr>
              <a:t>T</a:t>
            </a:r>
            <a:r>
              <a:rPr lang="sr-Latn-RS" sz="1600" b="1" baseline="-25000" dirty="0">
                <a:solidFill>
                  <a:srgbClr val="000066"/>
                </a:solidFill>
              </a:rPr>
              <a:t>2</a:t>
            </a:r>
            <a:r>
              <a:rPr lang="sr-Latn-RS" sz="1600" b="1" dirty="0">
                <a:solidFill>
                  <a:srgbClr val="000066"/>
                </a:solidFill>
              </a:rPr>
              <a:t> (transverzalno</a:t>
            </a:r>
            <a:r>
              <a:rPr lang="pt-BR" sz="1600" b="1" dirty="0">
                <a:solidFill>
                  <a:srgbClr val="000066"/>
                </a:solidFill>
              </a:rPr>
              <a:t> relaksaciono vreme</a:t>
            </a:r>
            <a:r>
              <a:rPr lang="sr-Latn-RS" sz="1600" b="1" dirty="0">
                <a:solidFill>
                  <a:srgbClr val="000066"/>
                </a:solidFill>
              </a:rPr>
              <a:t>) </a:t>
            </a:r>
            <a:r>
              <a:rPr lang="sr-Latn-RS" sz="1600" dirty="0">
                <a:solidFill>
                  <a:srgbClr val="000066"/>
                </a:solidFill>
              </a:rPr>
              <a:t>- 	</a:t>
            </a:r>
            <a:r>
              <a:rPr lang="pt-BR" sz="1600" dirty="0">
                <a:solidFill>
                  <a:srgbClr val="000066"/>
                </a:solidFill>
              </a:rPr>
              <a:t>određuje brzinu opadanja komponente magnetizacije normalne na pravac </a:t>
            </a:r>
            <a:r>
              <a:rPr lang="sr-Latn-RS" sz="1600" dirty="0">
                <a:solidFill>
                  <a:srgbClr val="000066"/>
                </a:solidFill>
              </a:rPr>
              <a:t>	</a:t>
            </a:r>
            <a:r>
              <a:rPr lang="pt-BR" sz="1600" dirty="0">
                <a:solidFill>
                  <a:srgbClr val="000066"/>
                </a:solidFill>
              </a:rPr>
              <a:t>polja</a:t>
            </a:r>
            <a:r>
              <a:rPr lang="sr-Latn-RS" sz="1600" dirty="0">
                <a:solidFill>
                  <a:srgbClr val="000066"/>
                </a:solidFill>
              </a:rPr>
              <a:t>.</a:t>
            </a:r>
            <a:endParaRPr lang="en-US" sz="1600" dirty="0">
              <a:solidFill>
                <a:srgbClr val="000066"/>
              </a:solidFill>
            </a:endParaRPr>
          </a:p>
          <a:p>
            <a:pPr marL="0" indent="0">
              <a:buFontTx/>
              <a:buNone/>
              <a:defRPr/>
            </a:pPr>
            <a:endParaRPr lang="pl-PL" sz="1600" dirty="0"/>
          </a:p>
          <a:p>
            <a:pPr marL="0" indent="0">
              <a:buFontTx/>
              <a:buNone/>
              <a:defRPr/>
            </a:pPr>
            <a:endParaRPr lang="sr-Latn-RS" sz="1600" dirty="0">
              <a:solidFill>
                <a:srgbClr val="000066"/>
              </a:solidFill>
            </a:endParaRPr>
          </a:p>
          <a:p>
            <a:pPr marL="0" indent="0">
              <a:buFontTx/>
              <a:buNone/>
              <a:defRPr/>
            </a:pPr>
            <a:endParaRPr lang="en-US" sz="1600" dirty="0"/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66"/>
              </a:solidFill>
            </a:endParaRPr>
          </a:p>
          <a:p>
            <a:pPr>
              <a:defRPr/>
            </a:pPr>
            <a:endParaRPr lang="sr-Latn-RS" sz="1600" dirty="0">
              <a:solidFill>
                <a:srgbClr val="000066"/>
              </a:solidFill>
            </a:endParaRPr>
          </a:p>
          <a:p>
            <a:pPr>
              <a:defRPr/>
            </a:pPr>
            <a:endParaRPr lang="sr-Latn-RS" sz="1600" dirty="0">
              <a:solidFill>
                <a:srgbClr val="000066"/>
              </a:solidFill>
            </a:endParaRPr>
          </a:p>
          <a:p>
            <a:pPr>
              <a:defRPr/>
            </a:pPr>
            <a:endParaRPr lang="sr-Latn-RS" sz="1400" dirty="0"/>
          </a:p>
          <a:p>
            <a:pPr>
              <a:defRPr/>
            </a:pPr>
            <a:endParaRPr lang="sr-Latn-RS" sz="1400" dirty="0"/>
          </a:p>
          <a:p>
            <a:pPr marL="0" indent="0">
              <a:buFontTx/>
              <a:buNone/>
              <a:defRPr/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>
                <a:solidFill>
                  <a:srgbClr val="000066"/>
                </a:solidFill>
              </a:rPr>
              <a:t>NMR spektrometar</a:t>
            </a:r>
            <a:endParaRPr 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sr-Latn-RS" sz="2400">
                <a:solidFill>
                  <a:srgbClr val="000066"/>
                </a:solidFill>
              </a:rPr>
              <a:t>Prema načinu pobuđivanja spektrometri se dele na:</a:t>
            </a:r>
          </a:p>
          <a:p>
            <a:pPr>
              <a:buFontTx/>
              <a:buNone/>
            </a:pPr>
            <a:endParaRPr lang="sr-Latn-RS" sz="1100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sr-Latn-RS" sz="2400">
                <a:solidFill>
                  <a:srgbClr val="000066"/>
                </a:solidFill>
              </a:rPr>
              <a:t> - spektrometre sa kontinualnim ozračivanjem</a:t>
            </a:r>
          </a:p>
          <a:p>
            <a:pPr>
              <a:buFontTx/>
              <a:buNone/>
            </a:pPr>
            <a:r>
              <a:rPr lang="sr-Latn-RS" sz="2400">
                <a:solidFill>
                  <a:srgbClr val="000066"/>
                </a:solidFill>
              </a:rPr>
              <a:t> - pulsne spektrometre sa Furijeovom transformacijom</a:t>
            </a:r>
          </a:p>
          <a:p>
            <a:pPr>
              <a:buFontTx/>
              <a:buNone/>
            </a:pPr>
            <a:endParaRPr lang="sr-Latn-RS" sz="2400">
              <a:solidFill>
                <a:srgbClr val="000066"/>
              </a:solidFill>
            </a:endParaRPr>
          </a:p>
          <a:p>
            <a:r>
              <a:rPr lang="sr-Latn-RS" sz="2400">
                <a:solidFill>
                  <a:srgbClr val="000066"/>
                </a:solidFill>
              </a:rPr>
              <a:t>Osnovni delovi:</a:t>
            </a:r>
          </a:p>
          <a:p>
            <a:pPr>
              <a:buFontTx/>
              <a:buChar char="-"/>
            </a:pPr>
            <a:r>
              <a:rPr lang="sr-Latn-RS" sz="2400">
                <a:solidFill>
                  <a:srgbClr val="000066"/>
                </a:solidFill>
              </a:rPr>
              <a:t>magnet</a:t>
            </a:r>
          </a:p>
          <a:p>
            <a:pPr>
              <a:buFontTx/>
              <a:buChar char="-"/>
            </a:pPr>
            <a:r>
              <a:rPr lang="sr-Latn-RS" sz="2400">
                <a:solidFill>
                  <a:srgbClr val="000066"/>
                </a:solidFill>
              </a:rPr>
              <a:t>RF predajnik</a:t>
            </a:r>
          </a:p>
          <a:p>
            <a:pPr>
              <a:buFontTx/>
              <a:buChar char="-"/>
            </a:pPr>
            <a:r>
              <a:rPr lang="sr-Latn-RS" sz="2400">
                <a:solidFill>
                  <a:srgbClr val="000066"/>
                </a:solidFill>
              </a:rPr>
              <a:t>sonda sa držačem uzorka</a:t>
            </a:r>
          </a:p>
          <a:p>
            <a:pPr>
              <a:buFontTx/>
              <a:buChar char="-"/>
            </a:pPr>
            <a:r>
              <a:rPr lang="sr-Latn-RS" sz="2400">
                <a:solidFill>
                  <a:srgbClr val="000066"/>
                </a:solidFill>
              </a:rPr>
              <a:t>RF prijemnik</a:t>
            </a:r>
          </a:p>
          <a:p>
            <a:pPr>
              <a:buFontTx/>
              <a:buChar char="-"/>
            </a:pPr>
            <a:r>
              <a:rPr lang="pl-PL" sz="2400">
                <a:solidFill>
                  <a:srgbClr val="000066"/>
                </a:solidFill>
                <a:cs typeface="Times New Roman" pitchFamily="18" charset="0"/>
              </a:rPr>
              <a:t>uređaj za detekciju, pojačanje i registraciju NMR signala</a:t>
            </a:r>
            <a:endParaRPr lang="en-US" sz="24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>
                <a:solidFill>
                  <a:srgbClr val="000066"/>
                </a:solidFill>
              </a:rPr>
              <a:t>NMR spektrometar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sz="2400" dirty="0">
                <a:solidFill>
                  <a:srgbClr val="000066"/>
                </a:solidFill>
              </a:rPr>
              <a:t>Snažan, vremenski stabilan magnet.</a:t>
            </a:r>
          </a:p>
          <a:p>
            <a:pPr algn="just">
              <a:defRPr/>
            </a:pPr>
            <a:r>
              <a:rPr lang="sr-Latn-RS" sz="2400" dirty="0">
                <a:solidFill>
                  <a:srgbClr val="000066"/>
                </a:solidFill>
              </a:rPr>
              <a:t>Za polja indukcije do 2,5 T koriste se elektromagneti, a za polja veće indukcije (do 18 T) koriste se superprovodni (krio) magneti.</a:t>
            </a:r>
          </a:p>
          <a:p>
            <a:pPr marL="0" indent="0">
              <a:buFontTx/>
              <a:buNone/>
              <a:defRPr/>
            </a:pPr>
            <a:endParaRPr lang="sr-Latn-RS" sz="2400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sr-Latn-RS" sz="2400" dirty="0">
                <a:solidFill>
                  <a:srgbClr val="000066"/>
                </a:solidFill>
              </a:rPr>
              <a:t>Magnetno polje, B</a:t>
            </a:r>
            <a:r>
              <a:rPr lang="sr-Latn-RS" sz="2400" baseline="-25000" dirty="0">
                <a:solidFill>
                  <a:srgbClr val="000066"/>
                </a:solidFill>
              </a:rPr>
              <a:t>o</a:t>
            </a:r>
            <a:r>
              <a:rPr lang="sr-Latn-RS" sz="2400" dirty="0">
                <a:solidFill>
                  <a:srgbClr val="000066"/>
                </a:solidFill>
              </a:rPr>
              <a:t>, treba da je homogeno.</a:t>
            </a:r>
          </a:p>
          <a:p>
            <a:pPr marL="0" indent="0">
              <a:buFontTx/>
              <a:buNone/>
              <a:defRPr/>
            </a:pPr>
            <a:endParaRPr lang="sr-Latn-RS" sz="2400" dirty="0">
              <a:solidFill>
                <a:srgbClr val="000066"/>
              </a:solidFill>
            </a:endParaRPr>
          </a:p>
          <a:p>
            <a:pPr algn="just">
              <a:defRPr/>
            </a:pPr>
            <a:r>
              <a:rPr lang="sr-Latn-RS" sz="2400" dirty="0">
                <a:solidFill>
                  <a:srgbClr val="000066"/>
                </a:solidFill>
              </a:rPr>
              <a:t>Za dostizanje granice razlaganja instrumenta od 0,5 Hz, stabilnost mora da je reda 10</a:t>
            </a:r>
            <a:r>
              <a:rPr lang="sr-Latn-RS" sz="2400" baseline="30000" dirty="0">
                <a:solidFill>
                  <a:srgbClr val="000066"/>
                </a:solidFill>
              </a:rPr>
              <a:t>-8</a:t>
            </a:r>
            <a:r>
              <a:rPr lang="sr-Latn-RS" sz="2400" dirty="0">
                <a:solidFill>
                  <a:srgbClr val="000066"/>
                </a:solidFill>
              </a:rPr>
              <a:t> T a homogenost reda 10</a:t>
            </a:r>
            <a:r>
              <a:rPr lang="sr-Latn-RS" sz="2400" baseline="30000" dirty="0">
                <a:solidFill>
                  <a:srgbClr val="000066"/>
                </a:solidFill>
              </a:rPr>
              <a:t>-9</a:t>
            </a:r>
            <a:r>
              <a:rPr lang="sr-Latn-RS" sz="2400" dirty="0">
                <a:solidFill>
                  <a:srgbClr val="000066"/>
                </a:solidFill>
              </a:rPr>
              <a:t> T (na pr. u polju indukcije ~ 1,9 T (80 MHz), varijacije indukcije od 10</a:t>
            </a:r>
            <a:r>
              <a:rPr lang="sr-Latn-RS" sz="2400" baseline="30000" dirty="0">
                <a:solidFill>
                  <a:srgbClr val="000066"/>
                </a:solidFill>
              </a:rPr>
              <a:t>-9</a:t>
            </a:r>
            <a:r>
              <a:rPr lang="sr-Latn-RS" sz="2400" dirty="0">
                <a:solidFill>
                  <a:srgbClr val="000066"/>
                </a:solidFill>
              </a:rPr>
              <a:t> T odgovaraju promene od 0,1 Hz što je prirodna širina linije).</a:t>
            </a:r>
            <a:endParaRPr lang="en-US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>
                <a:solidFill>
                  <a:srgbClr val="000066"/>
                </a:solidFill>
              </a:rPr>
              <a:t>NMR spektrometar</a:t>
            </a:r>
            <a:endParaRPr lang="en-US" altLang="en-US">
              <a:solidFill>
                <a:srgbClr val="000066"/>
              </a:solidFill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628775"/>
            <a:ext cx="57054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7763" y="2133600"/>
            <a:ext cx="2844800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Blok shema NMR spektrometra sa kontinualnim ozračivanjem. </a:t>
            </a:r>
          </a:p>
          <a:p>
            <a:pPr>
              <a:defRPr/>
            </a:pPr>
            <a:r>
              <a:rPr lang="pl-PL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1. radiofrekventni generator, 2. generator testerastog napona, 3. radiofrekventni pojačavač, 4. detektor, 5. jednosmerni pojačavač, 6. registrujući uređaj (osciloskop ili pisač).</a:t>
            </a:r>
            <a:endParaRPr lang="en-US" baseline="0" dirty="0">
              <a:solidFill>
                <a:srgbClr val="000066"/>
              </a:solidFill>
              <a:latin typeface="+mn-lt"/>
              <a:ea typeface="Times New Roman" panose="02020603050405020304" pitchFamily="18" charset="0"/>
              <a:cs typeface="CG Times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44450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pl-PL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Zasniva na preorijentaciji nuklearnih magnetnih momenata u jakom homogenom magnetnom polju; pri tome se razmenjuje vrlo mala energija koja spada u radiotalasno područje</a:t>
            </a:r>
            <a:r>
              <a:rPr lang="en-US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GB" altLang="en-US" sz="2400" dirty="0">
                <a:solidFill>
                  <a:srgbClr val="000066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60 - 1000 MHz</a:t>
            </a:r>
            <a:r>
              <a:rPr lang="en-GB" altLang="en-US" sz="2400" dirty="0"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endParaRPr lang="en-US" sz="1200" dirty="0">
              <a:solidFill>
                <a:srgbClr val="000066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sz="2400" spc="-15" dirty="0" err="1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Uslov</a:t>
            </a:r>
            <a:r>
              <a:rPr lang="en-US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preorijentacije </a:t>
            </a:r>
            <a:r>
              <a:rPr lang="en-US" sz="2400" spc="-15" dirty="0" err="1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zavisi</a:t>
            </a:r>
            <a:r>
              <a:rPr lang="en-US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od hemijskog okruženja jezgara;</a:t>
            </a:r>
            <a:r>
              <a:rPr lang="sr-Latn-RS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NMR je postala jedna od najznačajnijih metoda analize strukture, konfiguracije i konformacije organskih molekula.</a:t>
            </a:r>
          </a:p>
          <a:p>
            <a:pPr marL="0" indent="0" algn="just">
              <a:buFontTx/>
              <a:buNone/>
              <a:defRPr/>
            </a:pPr>
            <a:endParaRPr lang="sr-Latn-RS" sz="1200" spc="-15" dirty="0">
              <a:solidFill>
                <a:srgbClr val="000066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Kao nedestruktivna metoda može da posluži i za ispitivanje živih objekata, što joj daje naročit značaj u biologiji i medicini.</a:t>
            </a:r>
          </a:p>
          <a:p>
            <a:pPr marL="0" indent="0" algn="just">
              <a:buFontTx/>
              <a:buNone/>
              <a:defRPr/>
            </a:pPr>
            <a:endParaRPr lang="pl-PL" sz="1200" spc="-15" dirty="0">
              <a:solidFill>
                <a:srgbClr val="000066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Od važnijih primena može se pomenuti i ispitivanje molekulske dinamike, jer je vreme života jezgra u ekscitovanom stanju, pa prema tome i širina NMR linije, zavisna od dinamike molekulskih kretanja u ispitivanom materijalu.</a:t>
            </a:r>
          </a:p>
          <a:p>
            <a:pPr marL="0" indent="0" algn="just">
              <a:buFontTx/>
              <a:buNone/>
              <a:defRPr/>
            </a:pPr>
            <a:endParaRPr lang="pl-PL" sz="2400" spc="-15" dirty="0">
              <a:solidFill>
                <a:srgbClr val="000066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66"/>
              </a:solidFill>
              <a:ea typeface="Times New Roman" panose="02020603050405020304" pitchFamily="18" charset="0"/>
              <a:cs typeface="CG Times"/>
            </a:endParaRPr>
          </a:p>
          <a:p>
            <a:pPr algn="just">
              <a:defRPr/>
            </a:pPr>
            <a:endParaRPr lang="en-US" sz="1800" dirty="0">
              <a:solidFill>
                <a:srgbClr val="000066"/>
              </a:solidFill>
              <a:ea typeface="Times New Roman" panose="02020603050405020304" pitchFamily="18" charset="0"/>
              <a:cs typeface="CG Times"/>
            </a:endParaRPr>
          </a:p>
          <a:p>
            <a:pPr algn="just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>
                <a:solidFill>
                  <a:srgbClr val="000066"/>
                </a:solidFill>
              </a:rPr>
              <a:t>NMR spektrometar</a:t>
            </a:r>
            <a:endParaRPr lang="en-US"/>
          </a:p>
        </p:txBody>
      </p:sp>
      <p:sp>
        <p:nvSpPr>
          <p:cNvPr id="2150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82600" y="1417638"/>
            <a:ext cx="8229600" cy="4525962"/>
          </a:xfrm>
        </p:spPr>
        <p:txBody>
          <a:bodyPr/>
          <a:lstStyle/>
          <a:p>
            <a:pPr algn="just"/>
            <a:r>
              <a:rPr lang="sr-Latn-RS" sz="2400">
                <a:solidFill>
                  <a:srgbClr val="000066"/>
                </a:solidFill>
              </a:rPr>
              <a:t>Umesto RF zračenja konstantne frekvencije, kod pulsnih spektrometara uzorak se izlaže kratkim i snažnim pravougaonim RF impulsima (različite dužine 1-100 </a:t>
            </a:r>
            <a:r>
              <a:rPr lang="sr-Latn-RS" sz="2400">
                <a:solidFill>
                  <a:srgbClr val="000066"/>
                </a:solidFill>
                <a:latin typeface="Symbol" pitchFamily="18" charset="2"/>
              </a:rPr>
              <a:t>m</a:t>
            </a:r>
            <a:r>
              <a:rPr lang="sr-Latn-RS" sz="2400">
                <a:solidFill>
                  <a:srgbClr val="000066"/>
                </a:solidFill>
              </a:rPr>
              <a:t>s) koji istovremeno pobuđuju sva jezgra u molekulu.</a:t>
            </a:r>
            <a:endParaRPr lang="en-US" sz="2400">
              <a:solidFill>
                <a:srgbClr val="000066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05188"/>
            <a:ext cx="59309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2488" y="5943600"/>
            <a:ext cx="78597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Raspad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slobodne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indukcije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sr-Latn-R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(FID – free induction decay) 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u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slučaju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samo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jedne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frekvencije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i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odgovarajući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NMR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spektar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posle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Furijeove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transformacije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.</a:t>
            </a:r>
            <a:endParaRPr lang="en-US" baseline="0" dirty="0">
              <a:solidFill>
                <a:srgbClr val="000066"/>
              </a:solidFill>
              <a:latin typeface="+mn-lt"/>
              <a:ea typeface="Times New Roman" panose="02020603050405020304" pitchFamily="18" charset="0"/>
              <a:cs typeface="CG Times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146050" y="12700"/>
            <a:ext cx="8850313" cy="6831013"/>
            <a:chOff x="146050" y="12700"/>
            <a:chExt cx="8850313" cy="6831013"/>
          </a:xfrm>
        </p:grpSpPr>
        <p:pic>
          <p:nvPicPr>
            <p:cNvPr id="22534" name="Picture 4" descr="13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50" y="12700"/>
              <a:ext cx="8850313" cy="683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TextBox 4"/>
            <p:cNvSpPr txBox="1">
              <a:spLocks noChangeArrowheads="1"/>
            </p:cNvSpPr>
            <p:nvPr/>
          </p:nvSpPr>
          <p:spPr bwMode="auto">
            <a:xfrm>
              <a:off x="533400" y="152400"/>
              <a:ext cx="31566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66"/>
                  </a:solidFill>
                  <a:latin typeface="Times" pitchFamily="18" charset="0"/>
                  <a:ea typeface="MS PGothic" pitchFamily="34" charset="-128"/>
                </a:rPr>
                <a:t>13</a:t>
              </a:r>
              <a:r>
                <a:rPr lang="en-US" altLang="en-US" sz="1600" b="1" baseline="0">
                  <a:solidFill>
                    <a:srgbClr val="000066"/>
                  </a:solidFill>
                  <a:latin typeface="Times" pitchFamily="18" charset="0"/>
                  <a:ea typeface="MS PGothic" pitchFamily="34" charset="-128"/>
                </a:rPr>
                <a:t>C NMR sp</a:t>
              </a:r>
              <a:r>
                <a:rPr lang="sr-Latn-RS" altLang="en-US" sz="1600" b="1" baseline="0">
                  <a:solidFill>
                    <a:srgbClr val="000066"/>
                  </a:solidFill>
                  <a:latin typeface="Times" pitchFamily="18" charset="0"/>
                  <a:ea typeface="MS PGothic" pitchFamily="34" charset="-128"/>
                </a:rPr>
                <a:t>ektar</a:t>
              </a:r>
              <a:endParaRPr lang="en-US" altLang="en-US" sz="1600" b="1" baseline="0">
                <a:solidFill>
                  <a:srgbClr val="000066"/>
                </a:solidFill>
                <a:latin typeface="Times" pitchFamily="18" charset="0"/>
                <a:ea typeface="MS PGothic" pitchFamily="34" charset="-128"/>
              </a:endParaRPr>
            </a:p>
            <a:p>
              <a:r>
                <a:rPr lang="en-US" altLang="en-US" sz="1600" b="1" baseline="0">
                  <a:solidFill>
                    <a:srgbClr val="000066"/>
                  </a:solidFill>
                  <a:latin typeface="Times" pitchFamily="18" charset="0"/>
                  <a:ea typeface="MS PGothic" pitchFamily="34" charset="-128"/>
                </a:rPr>
                <a:t>1-pentanol : 1 </a:t>
              </a:r>
              <a:r>
                <a:rPr lang="sr-Latn-RS" altLang="en-US" sz="1600" b="1" baseline="0">
                  <a:solidFill>
                    <a:srgbClr val="000066"/>
                  </a:solidFill>
                  <a:latin typeface="Times" pitchFamily="18" charset="0"/>
                  <a:ea typeface="MS PGothic" pitchFamily="34" charset="-128"/>
                </a:rPr>
                <a:t>akumulacije (scan)</a:t>
              </a:r>
              <a:endParaRPr lang="en-US" altLang="en-US" sz="1600" b="1" baseline="0">
                <a:solidFill>
                  <a:srgbClr val="000066"/>
                </a:solidFill>
                <a:latin typeface="Times" pitchFamily="18" charset="0"/>
                <a:ea typeface="MS PGothic" pitchFamily="34" charset="-128"/>
              </a:endParaRPr>
            </a:p>
          </p:txBody>
        </p:sp>
      </p:grp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457200" y="3570288"/>
            <a:ext cx="2868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>
                <a:solidFill>
                  <a:srgbClr val="000066"/>
                </a:solidFill>
                <a:latin typeface="Times" pitchFamily="18" charset="0"/>
                <a:ea typeface="MS PGothic" pitchFamily="34" charset="-128"/>
              </a:rPr>
              <a:t>13</a:t>
            </a:r>
            <a:r>
              <a:rPr lang="en-US" altLang="en-US" sz="1600" b="1" baseline="0">
                <a:solidFill>
                  <a:srgbClr val="000066"/>
                </a:solidFill>
                <a:latin typeface="Times" pitchFamily="18" charset="0"/>
                <a:ea typeface="MS PGothic" pitchFamily="34" charset="-128"/>
              </a:rPr>
              <a:t>C NMR sp</a:t>
            </a:r>
            <a:r>
              <a:rPr lang="sr-Latn-RS" altLang="en-US" sz="1600" b="1" baseline="0">
                <a:solidFill>
                  <a:srgbClr val="000066"/>
                </a:solidFill>
                <a:latin typeface="Times" pitchFamily="18" charset="0"/>
                <a:ea typeface="MS PGothic" pitchFamily="34" charset="-128"/>
              </a:rPr>
              <a:t>ektar</a:t>
            </a:r>
            <a:endParaRPr lang="en-US" altLang="en-US" sz="1600" b="1" baseline="0">
              <a:solidFill>
                <a:srgbClr val="000066"/>
              </a:solidFill>
              <a:latin typeface="Times" pitchFamily="18" charset="0"/>
              <a:ea typeface="MS PGothic" pitchFamily="34" charset="-128"/>
            </a:endParaRPr>
          </a:p>
          <a:p>
            <a:r>
              <a:rPr lang="en-US" altLang="en-US" sz="1600" b="1" baseline="0">
                <a:solidFill>
                  <a:srgbClr val="000066"/>
                </a:solidFill>
                <a:latin typeface="Times" pitchFamily="18" charset="0"/>
                <a:ea typeface="MS PGothic" pitchFamily="34" charset="-128"/>
              </a:rPr>
              <a:t>1-pentanol : </a:t>
            </a:r>
            <a:r>
              <a:rPr lang="sr-Latn-RS" altLang="en-US" sz="1600" b="1" baseline="0">
                <a:solidFill>
                  <a:srgbClr val="000066"/>
                </a:solidFill>
                <a:latin typeface="Times" pitchFamily="18" charset="0"/>
                <a:ea typeface="MS PGothic" pitchFamily="34" charset="-128"/>
              </a:rPr>
              <a:t>200</a:t>
            </a:r>
            <a:r>
              <a:rPr lang="en-US" altLang="en-US" sz="1600" b="1" baseline="0">
                <a:solidFill>
                  <a:srgbClr val="000066"/>
                </a:solidFill>
                <a:latin typeface="Times" pitchFamily="18" charset="0"/>
                <a:ea typeface="MS PGothic" pitchFamily="34" charset="-128"/>
              </a:rPr>
              <a:t> </a:t>
            </a:r>
            <a:r>
              <a:rPr lang="sr-Latn-RS" altLang="en-US" sz="1600" b="1" baseline="0">
                <a:solidFill>
                  <a:srgbClr val="000066"/>
                </a:solidFill>
                <a:latin typeface="Times" pitchFamily="18" charset="0"/>
                <a:ea typeface="MS PGothic" pitchFamily="34" charset="-128"/>
              </a:rPr>
              <a:t>akumulacija </a:t>
            </a:r>
            <a:endParaRPr lang="en-US" altLang="en-US" sz="1600" b="1" baseline="0">
              <a:solidFill>
                <a:srgbClr val="000066"/>
              </a:solidFill>
              <a:latin typeface="Times" pitchFamily="18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990600" y="312738"/>
            <a:ext cx="6781800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baseline="0" dirty="0">
                <a:solidFill>
                  <a:srgbClr val="0000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40 MHz </a:t>
            </a:r>
            <a:r>
              <a:rPr lang="pl-PL" sz="2400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NMR spektrometar sa kontinualnim ozračivanjem (</a:t>
            </a:r>
            <a:r>
              <a:rPr lang="sr-Latn-RS" sz="2400" spc="-15" baseline="0" dirty="0">
                <a:solidFill>
                  <a:srgbClr val="0000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en-US" altLang="en-US" sz="2400" baseline="0" dirty="0" err="1">
                <a:solidFill>
                  <a:srgbClr val="0000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ontinuous</a:t>
            </a:r>
            <a:r>
              <a:rPr lang="en-US" altLang="en-US" sz="2400" baseline="0" dirty="0">
                <a:solidFill>
                  <a:srgbClr val="0000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wave (CW)</a:t>
            </a:r>
            <a:r>
              <a:rPr lang="sr-Latn-RS" altLang="en-US" sz="2400" baseline="0" dirty="0">
                <a:solidFill>
                  <a:srgbClr val="0000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  <a:r>
              <a:rPr lang="en-US" altLang="en-US" sz="2400" baseline="0" dirty="0">
                <a:solidFill>
                  <a:srgbClr val="0000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62100"/>
            <a:ext cx="6629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110288" y="1562100"/>
            <a:ext cx="150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 baseline="0">
                <a:solidFill>
                  <a:srgbClr val="000066"/>
                </a:solidFill>
                <a:latin typeface="Times" pitchFamily="18" charset="0"/>
                <a:ea typeface="MS PGothic" pitchFamily="34" charset="-128"/>
              </a:rPr>
              <a:t>1960</a:t>
            </a:r>
            <a:r>
              <a:rPr lang="sr-Latn-RS" altLang="en-US" sz="2400" b="1" baseline="0">
                <a:solidFill>
                  <a:srgbClr val="000066"/>
                </a:solidFill>
                <a:latin typeface="Times" pitchFamily="18" charset="0"/>
                <a:ea typeface="MS PGothic" pitchFamily="34" charset="-128"/>
              </a:rPr>
              <a:t>. god.</a:t>
            </a:r>
            <a:endParaRPr lang="en-US" altLang="en-US" sz="2400" b="1" baseline="0">
              <a:solidFill>
                <a:srgbClr val="000066"/>
              </a:solidFill>
              <a:latin typeface="Times" pitchFamily="18" charset="0"/>
              <a:ea typeface="MS PGothic" pitchFamily="34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76200" y="609600"/>
            <a:ext cx="35814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r-Latn-RS" altLang="en-US" sz="2400" baseline="0" dirty="0">
                <a:solidFill>
                  <a:srgbClr val="0000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6</a:t>
            </a:r>
            <a:r>
              <a:rPr lang="en-US" altLang="en-US" sz="2400" baseline="0" dirty="0">
                <a:solidFill>
                  <a:srgbClr val="0000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 MHz </a:t>
            </a:r>
            <a:r>
              <a:rPr lang="pl-PL" sz="2400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NMR spektar dobijen kontinualnim ozračivanjem</a:t>
            </a:r>
            <a:endParaRPr lang="en-US" altLang="en-US" sz="2400" b="1" dirty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474345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816350" y="379413"/>
            <a:ext cx="1511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 baseline="0">
                <a:solidFill>
                  <a:srgbClr val="000066"/>
                </a:solidFill>
                <a:latin typeface="Times" pitchFamily="18" charset="0"/>
                <a:ea typeface="MS PGothic" pitchFamily="34" charset="-128"/>
              </a:rPr>
              <a:t>1964</a:t>
            </a:r>
            <a:r>
              <a:rPr lang="sr-Latn-RS" altLang="en-US" sz="2400" b="1" baseline="0">
                <a:solidFill>
                  <a:srgbClr val="000066"/>
                </a:solidFill>
                <a:latin typeface="Times" pitchFamily="18" charset="0"/>
                <a:ea typeface="MS PGothic" pitchFamily="34" charset="-128"/>
              </a:rPr>
              <a:t>. god.</a:t>
            </a:r>
            <a:endParaRPr lang="en-US" altLang="en-US" sz="2400" b="1" baseline="0">
              <a:solidFill>
                <a:srgbClr val="000066"/>
              </a:solidFill>
              <a:latin typeface="Times" pitchFamily="18" charset="0"/>
              <a:ea typeface="MS PGothic" pitchFamily="34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:\DCIM\101_PANA\P1010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4237038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F:\DCIM\101_PANA\P1010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2486025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403350" y="219075"/>
            <a:ext cx="1766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baseline="0">
                <a:solidFill>
                  <a:schemeClr val="bg1"/>
                </a:solidFill>
              </a:rPr>
              <a:t>400 MHz NMR</a:t>
            </a: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6861175" y="260350"/>
            <a:ext cx="1766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baseline="0">
                <a:solidFill>
                  <a:schemeClr val="bg1"/>
                </a:solidFill>
              </a:rPr>
              <a:t>600 MHz NMR</a:t>
            </a:r>
          </a:p>
        </p:txBody>
      </p:sp>
      <p:pic>
        <p:nvPicPr>
          <p:cNvPr id="25606" name="Picture 8" descr="NM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576638"/>
            <a:ext cx="4495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6034088" y="3576638"/>
            <a:ext cx="1765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baseline="0">
                <a:solidFill>
                  <a:srgbClr val="000066"/>
                </a:solidFill>
              </a:rPr>
              <a:t>900 MHz NMR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0"/>
            <a:ext cx="456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r>
              <a:rPr lang="sr-Latn-RS" altLang="en-US" sz="3200" b="1">
                <a:solidFill>
                  <a:srgbClr val="000066"/>
                </a:solidFill>
              </a:rPr>
              <a:t>NMR spektri istog jedinjenja</a:t>
            </a:r>
            <a:endParaRPr lang="en-US" altLang="en-US" sz="3200" b="1">
              <a:solidFill>
                <a:srgbClr val="000066"/>
              </a:solidFill>
            </a:endParaRPr>
          </a:p>
        </p:txBody>
      </p:sp>
      <p:pic>
        <p:nvPicPr>
          <p:cNvPr id="276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43000"/>
            <a:ext cx="7173912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1600200" y="1295400"/>
            <a:ext cx="1666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>
                <a:latin typeface="Times" pitchFamily="18" charset="0"/>
                <a:ea typeface="MS PGothic" pitchFamily="34" charset="-128"/>
              </a:rPr>
              <a:t>1</a:t>
            </a:r>
            <a:r>
              <a:rPr lang="en-US" altLang="en-US" sz="1600" b="1" baseline="0">
                <a:latin typeface="Times" pitchFamily="18" charset="0"/>
                <a:ea typeface="MS PGothic" pitchFamily="34" charset="-128"/>
              </a:rPr>
              <a:t>H NMR spe</a:t>
            </a:r>
            <a:r>
              <a:rPr lang="sr-Latn-RS" altLang="en-US" sz="1600" b="1" baseline="0">
                <a:latin typeface="Times" pitchFamily="18" charset="0"/>
                <a:ea typeface="MS PGothic" pitchFamily="34" charset="-128"/>
              </a:rPr>
              <a:t>ktar</a:t>
            </a:r>
            <a:endParaRPr lang="en-US" altLang="en-US" sz="1600" b="1" baseline="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1600200" y="4038600"/>
            <a:ext cx="1724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>
                <a:latin typeface="Times" pitchFamily="18" charset="0"/>
                <a:ea typeface="MS PGothic" pitchFamily="34" charset="-128"/>
              </a:rPr>
              <a:t>13</a:t>
            </a:r>
            <a:r>
              <a:rPr lang="en-US" altLang="en-US" sz="1600" b="1" baseline="0">
                <a:latin typeface="Times" pitchFamily="18" charset="0"/>
                <a:ea typeface="MS PGothic" pitchFamily="34" charset="-128"/>
              </a:rPr>
              <a:t>C NMR spe</a:t>
            </a:r>
            <a:r>
              <a:rPr lang="sr-Latn-RS" altLang="en-US" sz="1600" b="1" baseline="0">
                <a:latin typeface="Times" pitchFamily="18" charset="0"/>
                <a:ea typeface="MS PGothic" pitchFamily="34" charset="-128"/>
              </a:rPr>
              <a:t>ktar</a:t>
            </a:r>
            <a:endParaRPr lang="en-US" altLang="en-US" sz="1600" b="1" baseline="0">
              <a:latin typeface="Times" pitchFamily="18" charset="0"/>
              <a:ea typeface="MS PGothic" pitchFamily="34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pc="-15" dirty="0" err="1">
                <a:solidFill>
                  <a:srgbClr val="000066"/>
                </a:solidFill>
                <a:ea typeface="Times New Roman" panose="02020603050405020304" pitchFamily="18" charset="0"/>
              </a:rPr>
              <a:t>Osobine</a:t>
            </a:r>
            <a:r>
              <a:rPr lang="en-US" sz="3200" spc="-15" dirty="0">
                <a:solidFill>
                  <a:srgbClr val="000066"/>
                </a:solidFill>
                <a:ea typeface="Times New Roman" panose="02020603050405020304" pitchFamily="18" charset="0"/>
              </a:rPr>
              <a:t> NMR </a:t>
            </a:r>
            <a:r>
              <a:rPr lang="en-US" sz="3200" spc="-15" dirty="0" err="1">
                <a:solidFill>
                  <a:srgbClr val="000066"/>
                </a:solidFill>
                <a:ea typeface="Times New Roman" panose="02020603050405020304" pitchFamily="18" charset="0"/>
              </a:rPr>
              <a:t>spektra</a:t>
            </a:r>
            <a:endParaRPr lang="en-US" altLang="en-US" sz="3200" dirty="0">
              <a:solidFill>
                <a:srgbClr val="000066"/>
              </a:solidFill>
            </a:endParaRPr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pc="-15" dirty="0" err="1">
                <a:solidFill>
                  <a:srgbClr val="000066"/>
                </a:solidFill>
                <a:ea typeface="Times New Roman" panose="02020603050405020304" pitchFamily="18" charset="0"/>
              </a:rPr>
              <a:t>Hemijski</a:t>
            </a:r>
            <a:r>
              <a:rPr lang="en-US" sz="2800" spc="-15" dirty="0">
                <a:solidFill>
                  <a:srgbClr val="000066"/>
                </a:solidFill>
                <a:ea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00066"/>
                </a:solidFill>
                <a:ea typeface="Times New Roman" panose="02020603050405020304" pitchFamily="18" charset="0"/>
              </a:rPr>
              <a:t>pomak</a:t>
            </a:r>
            <a:endParaRPr lang="sr-Latn-RS" sz="2800" spc="-15" dirty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sr-Latn-RS" sz="2800" spc="-15" dirty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2800" spc="-15" dirty="0">
                <a:solidFill>
                  <a:srgbClr val="000066"/>
                </a:solidFill>
                <a:ea typeface="Times New Roman" panose="02020603050405020304" pitchFamily="18" charset="0"/>
              </a:rPr>
              <a:t>Spin-spin </a:t>
            </a:r>
            <a:r>
              <a:rPr lang="en-US" sz="2800" spc="-15" dirty="0" err="1">
                <a:solidFill>
                  <a:srgbClr val="000066"/>
                </a:solidFill>
                <a:ea typeface="Times New Roman" panose="02020603050405020304" pitchFamily="18" charset="0"/>
              </a:rPr>
              <a:t>sprezanje</a:t>
            </a:r>
            <a:r>
              <a:rPr lang="sr-Latn-RS" sz="2800" spc="-15" dirty="0">
                <a:solidFill>
                  <a:srgbClr val="000066"/>
                </a:solidFill>
                <a:ea typeface="Times New Roman" panose="02020603050405020304" pitchFamily="18" charset="0"/>
              </a:rPr>
              <a:t> (fina struktura odnosno multipletnost rezonantnih linija)</a:t>
            </a:r>
          </a:p>
          <a:p>
            <a:pPr marL="0" indent="0">
              <a:buFontTx/>
              <a:buNone/>
              <a:defRPr/>
            </a:pPr>
            <a:endParaRPr lang="sr-Latn-RS" sz="2800" spc="-15" dirty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sr-Latn-RS" sz="2800" spc="-15" dirty="0">
                <a:solidFill>
                  <a:srgbClr val="000066"/>
                </a:solidFill>
                <a:ea typeface="Times New Roman" panose="02020603050405020304" pitchFamily="18" charset="0"/>
              </a:rPr>
              <a:t>Intenzitet rezonantnih linija </a:t>
            </a: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341438"/>
            <a:ext cx="85661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250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sr-Latn-RS" altLang="en-US" sz="2400" baseline="0">
                <a:solidFill>
                  <a:srgbClr val="000066"/>
                </a:solidFill>
                <a:ea typeface="MS PGothic" pitchFamily="34" charset="-128"/>
              </a:rPr>
              <a:t>Svi protoni nisu ekvivalentni!</a:t>
            </a:r>
            <a:endParaRPr lang="en-US" altLang="en-US" sz="2400" baseline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30792" name="Text Box 4"/>
          <p:cNvSpPr txBox="1">
            <a:spLocks noChangeArrowheads="1"/>
          </p:cNvSpPr>
          <p:nvPr/>
        </p:nvSpPr>
        <p:spPr bwMode="auto">
          <a:xfrm>
            <a:off x="3658394" y="1283787"/>
            <a:ext cx="1087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r-Latn-RS" altLang="en-US" sz="1600" b="1" baseline="0">
                <a:solidFill>
                  <a:srgbClr val="000066"/>
                </a:solidFill>
                <a:ea typeface="MS PGothic" pitchFamily="34" charset="-128"/>
              </a:rPr>
              <a:t>pri</a:t>
            </a:r>
            <a:r>
              <a:rPr lang="en-US" altLang="en-US" sz="1600" b="1" baseline="0">
                <a:solidFill>
                  <a:srgbClr val="000066"/>
                </a:solidFill>
                <a:ea typeface="MS PGothic" pitchFamily="34" charset="-128"/>
              </a:rPr>
              <a:t> 1</a:t>
            </a:r>
            <a:r>
              <a:rPr lang="sr-Latn-RS" altLang="en-US" sz="1600" b="1" baseline="0">
                <a:solidFill>
                  <a:srgbClr val="000066"/>
                </a:solidFill>
                <a:ea typeface="MS PGothic" pitchFamily="34" charset="-128"/>
              </a:rPr>
              <a:t>,</a:t>
            </a:r>
            <a:r>
              <a:rPr lang="en-US" altLang="en-US" sz="1600" b="1" baseline="0">
                <a:solidFill>
                  <a:srgbClr val="000066"/>
                </a:solidFill>
                <a:ea typeface="MS PGothic" pitchFamily="34" charset="-128"/>
              </a:rPr>
              <a:t>41 T</a:t>
            </a:r>
            <a:endParaRPr lang="en-US" altLang="en-US" sz="2400" b="1" baseline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30794" name="Text Box 6"/>
          <p:cNvSpPr txBox="1">
            <a:spLocks noChangeArrowheads="1"/>
          </p:cNvSpPr>
          <p:nvPr/>
        </p:nvSpPr>
        <p:spPr bwMode="auto">
          <a:xfrm>
            <a:off x="937419" y="1247274"/>
            <a:ext cx="151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aseline="0" dirty="0">
                <a:solidFill>
                  <a:srgbClr val="000066"/>
                </a:solidFill>
                <a:ea typeface="MS PGothic" pitchFamily="34" charset="-128"/>
              </a:rPr>
              <a:t>60 MHz</a:t>
            </a:r>
          </a:p>
          <a:p>
            <a:r>
              <a:rPr lang="en-US" altLang="en-US" sz="1600" baseline="0" dirty="0">
                <a:solidFill>
                  <a:srgbClr val="000066"/>
                </a:solidFill>
                <a:ea typeface="MS PGothic" pitchFamily="34" charset="-128"/>
              </a:rPr>
              <a:t>60 000 000 Hz</a:t>
            </a:r>
          </a:p>
        </p:txBody>
      </p:sp>
      <p:grpSp>
        <p:nvGrpSpPr>
          <p:cNvPr id="29737" name="Group 41"/>
          <p:cNvGrpSpPr>
            <a:grpSpLocks/>
          </p:cNvGrpSpPr>
          <p:nvPr/>
        </p:nvGrpSpPr>
        <p:grpSpPr bwMode="auto">
          <a:xfrm>
            <a:off x="5602288" y="2116138"/>
            <a:ext cx="1797050" cy="830262"/>
            <a:chOff x="3648" y="1392"/>
            <a:chExt cx="1132" cy="523"/>
          </a:xfrm>
        </p:grpSpPr>
        <p:sp>
          <p:nvSpPr>
            <p:cNvPr id="30790" name="Line 39"/>
            <p:cNvSpPr>
              <a:spLocks noChangeShapeType="1"/>
            </p:cNvSpPr>
            <p:nvPr/>
          </p:nvSpPr>
          <p:spPr bwMode="auto">
            <a:xfrm>
              <a:off x="3648" y="168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1" name="Text Box 40"/>
            <p:cNvSpPr txBox="1">
              <a:spLocks noChangeArrowheads="1"/>
            </p:cNvSpPr>
            <p:nvPr/>
          </p:nvSpPr>
          <p:spPr bwMode="auto">
            <a:xfrm>
              <a:off x="3696" y="1392"/>
              <a:ext cx="108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sr-Latn-RS" altLang="en-US" sz="1600" baseline="0">
                  <a:solidFill>
                    <a:srgbClr val="000066"/>
                  </a:solidFill>
                  <a:ea typeface="MS PGothic" pitchFamily="34" charset="-128"/>
                </a:rPr>
                <a:t>Jače polje</a:t>
              </a:r>
              <a:endParaRPr lang="en-US" altLang="en-US" sz="1600" baseline="0">
                <a:solidFill>
                  <a:srgbClr val="000066"/>
                </a:solidFill>
                <a:ea typeface="MS PGothic" pitchFamily="34" charset="-128"/>
              </a:endParaRPr>
            </a:p>
            <a:p>
              <a:endParaRPr lang="en-US" altLang="en-US" sz="1600" baseline="0">
                <a:ea typeface="MS PGothic" pitchFamily="34" charset="-128"/>
              </a:endParaRPr>
            </a:p>
            <a:p>
              <a:r>
                <a:rPr lang="sr-Latn-RS" altLang="en-US" sz="1600" baseline="0">
                  <a:solidFill>
                    <a:srgbClr val="000066"/>
                  </a:solidFill>
                  <a:ea typeface="MS PGothic" pitchFamily="34" charset="-128"/>
                </a:rPr>
                <a:t>Veće zaklanjanje</a:t>
              </a:r>
              <a:endParaRPr lang="en-US" altLang="en-US" sz="2400" baseline="0">
                <a:solidFill>
                  <a:srgbClr val="000066"/>
                </a:solidFill>
                <a:ea typeface="MS PGothic" pitchFamily="34" charset="-128"/>
              </a:endParaRPr>
            </a:p>
          </p:txBody>
        </p:sp>
      </p:grpSp>
      <p:grpSp>
        <p:nvGrpSpPr>
          <p:cNvPr id="29740" name="Group 44"/>
          <p:cNvGrpSpPr>
            <a:grpSpLocks/>
          </p:cNvGrpSpPr>
          <p:nvPr/>
        </p:nvGrpSpPr>
        <p:grpSpPr bwMode="auto">
          <a:xfrm>
            <a:off x="1524000" y="2362200"/>
            <a:ext cx="1898650" cy="830263"/>
            <a:chOff x="960" y="1488"/>
            <a:chExt cx="1196" cy="523"/>
          </a:xfrm>
        </p:grpSpPr>
        <p:sp>
          <p:nvSpPr>
            <p:cNvPr id="30788" name="Line 42"/>
            <p:cNvSpPr>
              <a:spLocks noChangeShapeType="1"/>
            </p:cNvSpPr>
            <p:nvPr/>
          </p:nvSpPr>
          <p:spPr bwMode="auto">
            <a:xfrm flipH="1">
              <a:off x="960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9" name="Text Box 43"/>
            <p:cNvSpPr txBox="1">
              <a:spLocks noChangeArrowheads="1"/>
            </p:cNvSpPr>
            <p:nvPr/>
          </p:nvSpPr>
          <p:spPr bwMode="auto">
            <a:xfrm>
              <a:off x="1008" y="1488"/>
              <a:ext cx="114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sr-Latn-RS" altLang="en-US" sz="1600" baseline="0">
                  <a:solidFill>
                    <a:srgbClr val="000066"/>
                  </a:solidFill>
                  <a:ea typeface="MS PGothic" pitchFamily="34" charset="-128"/>
                </a:rPr>
                <a:t>Slabije polje</a:t>
              </a:r>
              <a:endParaRPr lang="en-US" altLang="en-US" sz="1600" baseline="0">
                <a:solidFill>
                  <a:srgbClr val="000066"/>
                </a:solidFill>
                <a:ea typeface="MS PGothic" pitchFamily="34" charset="-128"/>
              </a:endParaRPr>
            </a:p>
            <a:p>
              <a:endParaRPr lang="en-US" altLang="en-US" sz="1600" baseline="0">
                <a:ea typeface="MS PGothic" pitchFamily="34" charset="-128"/>
              </a:endParaRPr>
            </a:p>
            <a:p>
              <a:r>
                <a:rPr lang="sr-Latn-RS" altLang="en-US" sz="1600" baseline="0">
                  <a:solidFill>
                    <a:srgbClr val="000066"/>
                  </a:solidFill>
                  <a:ea typeface="MS PGothic" pitchFamily="34" charset="-128"/>
                </a:rPr>
                <a:t>Manje zaklanjanje</a:t>
              </a:r>
              <a:endParaRPr lang="en-US" altLang="en-US" sz="1600" baseline="0">
                <a:solidFill>
                  <a:srgbClr val="000066"/>
                </a:solidFill>
                <a:ea typeface="MS PGothic" pitchFamily="34" charset="-128"/>
              </a:endParaRPr>
            </a:p>
          </p:txBody>
        </p:sp>
      </p:grpSp>
      <p:sp>
        <p:nvSpPr>
          <p:cNvPr id="30776" name="Line 25"/>
          <p:cNvSpPr>
            <a:spLocks noChangeShapeType="1"/>
          </p:cNvSpPr>
          <p:nvPr/>
        </p:nvSpPr>
        <p:spPr bwMode="auto">
          <a:xfrm>
            <a:off x="5227365" y="3505200"/>
            <a:ext cx="6553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7" name="Line 31"/>
          <p:cNvSpPr>
            <a:spLocks noChangeShapeType="1"/>
          </p:cNvSpPr>
          <p:nvPr/>
        </p:nvSpPr>
        <p:spPr bwMode="auto">
          <a:xfrm>
            <a:off x="6732571" y="3505200"/>
            <a:ext cx="6553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9" name="Line 11"/>
          <p:cNvSpPr>
            <a:spLocks noChangeShapeType="1"/>
          </p:cNvSpPr>
          <p:nvPr/>
        </p:nvSpPr>
        <p:spPr bwMode="auto">
          <a:xfrm>
            <a:off x="1295400" y="3505201"/>
            <a:ext cx="6553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0" name="Line 14"/>
          <p:cNvSpPr>
            <a:spLocks noChangeShapeType="1"/>
          </p:cNvSpPr>
          <p:nvPr/>
        </p:nvSpPr>
        <p:spPr bwMode="auto">
          <a:xfrm>
            <a:off x="3261383" y="3505201"/>
            <a:ext cx="6553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1" name="Line 16"/>
          <p:cNvSpPr>
            <a:spLocks noChangeShapeType="1"/>
          </p:cNvSpPr>
          <p:nvPr/>
        </p:nvSpPr>
        <p:spPr bwMode="auto">
          <a:xfrm>
            <a:off x="1950728" y="3505201"/>
            <a:ext cx="6553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2" name="Line 19"/>
          <p:cNvSpPr>
            <a:spLocks noChangeShapeType="1"/>
          </p:cNvSpPr>
          <p:nvPr/>
        </p:nvSpPr>
        <p:spPr bwMode="auto">
          <a:xfrm>
            <a:off x="2606055" y="3505201"/>
            <a:ext cx="6553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3" name="Line 21"/>
          <p:cNvSpPr>
            <a:spLocks noChangeShapeType="1"/>
          </p:cNvSpPr>
          <p:nvPr/>
        </p:nvSpPr>
        <p:spPr bwMode="auto">
          <a:xfrm>
            <a:off x="3916710" y="3505201"/>
            <a:ext cx="6553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4" name="Line 23"/>
          <p:cNvSpPr>
            <a:spLocks noChangeShapeType="1"/>
          </p:cNvSpPr>
          <p:nvPr/>
        </p:nvSpPr>
        <p:spPr bwMode="auto">
          <a:xfrm>
            <a:off x="4572038" y="3505201"/>
            <a:ext cx="6553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5" name="Line 27"/>
          <p:cNvSpPr>
            <a:spLocks noChangeShapeType="1"/>
          </p:cNvSpPr>
          <p:nvPr/>
        </p:nvSpPr>
        <p:spPr bwMode="auto">
          <a:xfrm>
            <a:off x="5882693" y="3505201"/>
            <a:ext cx="6553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6" name="Line 29"/>
          <p:cNvSpPr>
            <a:spLocks noChangeShapeType="1"/>
          </p:cNvSpPr>
          <p:nvPr/>
        </p:nvSpPr>
        <p:spPr bwMode="auto">
          <a:xfrm>
            <a:off x="6538020" y="3505201"/>
            <a:ext cx="6553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0639E0-4FAB-D822-2307-C15FB319E3A5}"/>
              </a:ext>
            </a:extLst>
          </p:cNvPr>
          <p:cNvGrpSpPr/>
          <p:nvPr/>
        </p:nvGrpSpPr>
        <p:grpSpPr>
          <a:xfrm>
            <a:off x="6557639" y="1337422"/>
            <a:ext cx="1941836" cy="2167778"/>
            <a:chOff x="6557639" y="1337422"/>
            <a:chExt cx="1941836" cy="2167778"/>
          </a:xfrm>
        </p:grpSpPr>
        <p:sp>
          <p:nvSpPr>
            <p:cNvPr id="30787" name="Text Box 38"/>
            <p:cNvSpPr txBox="1">
              <a:spLocks noChangeArrowheads="1"/>
            </p:cNvSpPr>
            <p:nvPr/>
          </p:nvSpPr>
          <p:spPr bwMode="auto">
            <a:xfrm>
              <a:off x="6557639" y="1337422"/>
              <a:ext cx="151885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600" baseline="0" dirty="0">
                  <a:solidFill>
                    <a:srgbClr val="000066"/>
                  </a:solidFill>
                  <a:ea typeface="MS PGothic" pitchFamily="34" charset="-128"/>
                </a:rPr>
                <a:t>60 000 600 Hz</a:t>
              </a:r>
              <a:endParaRPr lang="en-US" altLang="en-US" sz="2400" baseline="0" dirty="0">
                <a:solidFill>
                  <a:srgbClr val="000066"/>
                </a:solidFill>
                <a:ea typeface="MS PGothic" pitchFamily="34" charset="-128"/>
              </a:endParaRPr>
            </a:p>
          </p:txBody>
        </p:sp>
        <p:grpSp>
          <p:nvGrpSpPr>
            <p:cNvPr id="29796" name="Group 100"/>
            <p:cNvGrpSpPr>
              <a:grpSpLocks/>
            </p:cNvGrpSpPr>
            <p:nvPr/>
          </p:nvGrpSpPr>
          <p:grpSpPr bwMode="auto">
            <a:xfrm>
              <a:off x="7391400" y="2057400"/>
              <a:ext cx="1108075" cy="1447800"/>
              <a:chOff x="4656" y="1296"/>
              <a:chExt cx="698" cy="912"/>
            </a:xfrm>
          </p:grpSpPr>
          <p:sp>
            <p:nvSpPr>
              <p:cNvPr id="30773" name="Line 57"/>
              <p:cNvSpPr>
                <a:spLocks noChangeShapeType="1"/>
              </p:cNvSpPr>
              <p:nvPr/>
            </p:nvSpPr>
            <p:spPr bwMode="auto">
              <a:xfrm flipV="1">
                <a:off x="4656" y="1296"/>
                <a:ext cx="0" cy="912"/>
              </a:xfrm>
              <a:prstGeom prst="line">
                <a:avLst/>
              </a:prstGeom>
              <a:noFill/>
              <a:ln w="9525">
                <a:solidFill>
                  <a:srgbClr val="FF000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4" name="Text Box 58"/>
              <p:cNvSpPr txBox="1">
                <a:spLocks noChangeArrowheads="1"/>
              </p:cNvSpPr>
              <p:nvPr/>
            </p:nvSpPr>
            <p:spPr bwMode="auto">
              <a:xfrm>
                <a:off x="4896" y="1632"/>
                <a:ext cx="458" cy="213"/>
              </a:xfrm>
              <a:prstGeom prst="rect">
                <a:avLst/>
              </a:prstGeom>
              <a:noFill/>
              <a:ln w="9525">
                <a:solidFill>
                  <a:srgbClr val="FF000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1600" baseline="0" dirty="0">
                    <a:solidFill>
                      <a:srgbClr val="FF000D"/>
                    </a:solidFill>
                    <a:ea typeface="MS PGothic" pitchFamily="34" charset="-128"/>
                  </a:rPr>
                  <a:t>Me</a:t>
                </a:r>
                <a:r>
                  <a:rPr lang="en-US" altLang="en-US" sz="1600" baseline="-25000" dirty="0">
                    <a:solidFill>
                      <a:srgbClr val="FF000D"/>
                    </a:solidFill>
                    <a:ea typeface="MS PGothic" pitchFamily="34" charset="-128"/>
                  </a:rPr>
                  <a:t>4</a:t>
                </a:r>
                <a:r>
                  <a:rPr lang="en-US" altLang="en-US" sz="1600" baseline="0" dirty="0">
                    <a:solidFill>
                      <a:srgbClr val="FF000D"/>
                    </a:solidFill>
                    <a:ea typeface="MS PGothic" pitchFamily="34" charset="-128"/>
                  </a:rPr>
                  <a:t>Si</a:t>
                </a:r>
              </a:p>
            </p:txBody>
          </p:sp>
          <p:sp>
            <p:nvSpPr>
              <p:cNvPr id="30775" name="Line 59"/>
              <p:cNvSpPr>
                <a:spLocks noChangeShapeType="1"/>
              </p:cNvSpPr>
              <p:nvPr/>
            </p:nvSpPr>
            <p:spPr bwMode="auto">
              <a:xfrm flipH="1" flipV="1">
                <a:off x="4666" y="164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FF000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79" name="Group 83"/>
          <p:cNvGrpSpPr>
            <a:grpSpLocks/>
          </p:cNvGrpSpPr>
          <p:nvPr/>
        </p:nvGrpSpPr>
        <p:grpSpPr bwMode="auto">
          <a:xfrm>
            <a:off x="3573463" y="2752725"/>
            <a:ext cx="1323975" cy="704850"/>
            <a:chOff x="2328" y="1728"/>
            <a:chExt cx="834" cy="444"/>
          </a:xfrm>
        </p:grpSpPr>
        <p:sp>
          <p:nvSpPr>
            <p:cNvPr id="30771" name="Text Box 72"/>
            <p:cNvSpPr txBox="1">
              <a:spLocks noChangeArrowheads="1"/>
            </p:cNvSpPr>
            <p:nvPr/>
          </p:nvSpPr>
          <p:spPr bwMode="auto">
            <a:xfrm rot="-5400000">
              <a:off x="2642" y="1652"/>
              <a:ext cx="206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4800" baseline="0">
                  <a:ea typeface="MS PGothic" pitchFamily="34" charset="-128"/>
                </a:rPr>
                <a:t>}</a:t>
              </a:r>
              <a:endParaRPr lang="en-US" altLang="en-US" sz="2400" baseline="0">
                <a:ea typeface="MS PGothic" pitchFamily="34" charset="-128"/>
              </a:endParaRPr>
            </a:p>
            <a:p>
              <a:endParaRPr lang="en-US" altLang="en-US" sz="2400">
                <a:ea typeface="MS PGothic" pitchFamily="34" charset="-128"/>
              </a:endParaRPr>
            </a:p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30772" name="Text Box 73"/>
            <p:cNvSpPr txBox="1">
              <a:spLocks noChangeArrowheads="1"/>
            </p:cNvSpPr>
            <p:nvPr/>
          </p:nvSpPr>
          <p:spPr bwMode="auto">
            <a:xfrm>
              <a:off x="2352" y="1728"/>
              <a:ext cx="6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sr-Latn-RS" altLang="en-US" sz="1600" baseline="0">
                  <a:ea typeface="MS PGothic" pitchFamily="34" charset="-128"/>
                </a:rPr>
                <a:t> </a:t>
              </a:r>
              <a:r>
                <a:rPr lang="en-US" altLang="en-US" sz="1600" baseline="0">
                  <a:solidFill>
                    <a:srgbClr val="000066"/>
                  </a:solidFill>
                  <a:ea typeface="MS PGothic" pitchFamily="34" charset="-128"/>
                </a:rPr>
                <a:t>60 Hz</a:t>
              </a:r>
              <a:endParaRPr lang="en-US" altLang="en-US" sz="2400" baseline="0">
                <a:solidFill>
                  <a:srgbClr val="000066"/>
                </a:solidFill>
                <a:ea typeface="MS PGothic" pitchFamily="34" charset="-128"/>
              </a:endParaRPr>
            </a:p>
          </p:txBody>
        </p:sp>
      </p:grpSp>
      <p:grpSp>
        <p:nvGrpSpPr>
          <p:cNvPr id="29778" name="Group 82"/>
          <p:cNvGrpSpPr>
            <a:grpSpLocks/>
          </p:cNvGrpSpPr>
          <p:nvPr/>
        </p:nvGrpSpPr>
        <p:grpSpPr bwMode="auto">
          <a:xfrm>
            <a:off x="3165475" y="4049713"/>
            <a:ext cx="1398588" cy="869950"/>
            <a:chOff x="1945" y="2544"/>
            <a:chExt cx="881" cy="548"/>
          </a:xfrm>
        </p:grpSpPr>
        <p:sp>
          <p:nvSpPr>
            <p:cNvPr id="30769" name="Text Box 76"/>
            <p:cNvSpPr txBox="1">
              <a:spLocks noChangeArrowheads="1"/>
            </p:cNvSpPr>
            <p:nvPr/>
          </p:nvSpPr>
          <p:spPr bwMode="auto">
            <a:xfrm rot="5406729">
              <a:off x="2259" y="2230"/>
              <a:ext cx="206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4800" baseline="0">
                  <a:solidFill>
                    <a:srgbClr val="FF000D"/>
                  </a:solidFill>
                  <a:ea typeface="MS PGothic" pitchFamily="34" charset="-128"/>
                </a:rPr>
                <a:t>}</a:t>
              </a:r>
              <a:endParaRPr lang="en-US" altLang="en-US" sz="2400" baseline="0">
                <a:solidFill>
                  <a:srgbClr val="FF000D"/>
                </a:solidFill>
                <a:ea typeface="MS PGothic" pitchFamily="34" charset="-128"/>
              </a:endParaRPr>
            </a:p>
            <a:p>
              <a:endParaRPr lang="en-US" altLang="en-US" sz="2400">
                <a:ea typeface="MS PGothic" pitchFamily="34" charset="-128"/>
              </a:endParaRPr>
            </a:p>
            <a:p>
              <a:endParaRPr lang="en-US" altLang="en-US" sz="2400">
                <a:ea typeface="MS PGothic" pitchFamily="34" charset="-128"/>
              </a:endParaRPr>
            </a:p>
          </p:txBody>
        </p:sp>
        <p:sp>
          <p:nvSpPr>
            <p:cNvPr id="30770" name="Text Box 78"/>
            <p:cNvSpPr txBox="1">
              <a:spLocks noChangeArrowheads="1"/>
            </p:cNvSpPr>
            <p:nvPr/>
          </p:nvSpPr>
          <p:spPr bwMode="auto">
            <a:xfrm>
              <a:off x="2304" y="2880"/>
              <a:ext cx="5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600" baseline="0">
                  <a:solidFill>
                    <a:srgbClr val="FF000D"/>
                  </a:solidFill>
                  <a:ea typeface="MS PGothic" pitchFamily="34" charset="-128"/>
                </a:rPr>
                <a:t>500 Hz</a:t>
              </a:r>
              <a:endParaRPr lang="en-US" altLang="en-US" sz="2400" baseline="0">
                <a:solidFill>
                  <a:srgbClr val="FF000D"/>
                </a:solidFill>
                <a:ea typeface="MS PGothic" pitchFamily="34" charset="-128"/>
              </a:endParaRPr>
            </a:p>
          </p:txBody>
        </p:sp>
      </p:grpSp>
      <p:grpSp>
        <p:nvGrpSpPr>
          <p:cNvPr id="29780" name="Group 84"/>
          <p:cNvGrpSpPr>
            <a:grpSpLocks/>
          </p:cNvGrpSpPr>
          <p:nvPr/>
        </p:nvGrpSpPr>
        <p:grpSpPr bwMode="auto">
          <a:xfrm>
            <a:off x="1524000" y="4560888"/>
            <a:ext cx="1905000" cy="338137"/>
            <a:chOff x="1008" y="2688"/>
            <a:chExt cx="1200" cy="213"/>
          </a:xfrm>
        </p:grpSpPr>
        <p:sp>
          <p:nvSpPr>
            <p:cNvPr id="30767" name="Text Box 75"/>
            <p:cNvSpPr txBox="1">
              <a:spLocks noChangeArrowheads="1"/>
            </p:cNvSpPr>
            <p:nvPr/>
          </p:nvSpPr>
          <p:spPr bwMode="auto">
            <a:xfrm>
              <a:off x="1008" y="2688"/>
              <a:ext cx="81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D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sr-Latn-RS" altLang="en-US" sz="1600" baseline="0">
                  <a:solidFill>
                    <a:srgbClr val="FF000D"/>
                  </a:solidFill>
                  <a:ea typeface="MS PGothic" pitchFamily="34" charset="-128"/>
                </a:rPr>
                <a:t>na </a:t>
              </a:r>
              <a:r>
                <a:rPr lang="en-US" altLang="en-US" sz="1600" baseline="0">
                  <a:solidFill>
                    <a:srgbClr val="FF000D"/>
                  </a:solidFill>
                  <a:ea typeface="MS PGothic" pitchFamily="34" charset="-128"/>
                </a:rPr>
                <a:t>500 MHz</a:t>
              </a:r>
              <a:endParaRPr lang="en-US" altLang="en-US" sz="2400" baseline="0">
                <a:ea typeface="MS PGothic" pitchFamily="34" charset="-128"/>
              </a:endParaRPr>
            </a:p>
          </p:txBody>
        </p:sp>
        <p:sp>
          <p:nvSpPr>
            <p:cNvPr id="30768" name="Line 79"/>
            <p:cNvSpPr>
              <a:spLocks noChangeShapeType="1"/>
            </p:cNvSpPr>
            <p:nvPr/>
          </p:nvSpPr>
          <p:spPr bwMode="auto">
            <a:xfrm>
              <a:off x="1872" y="2784"/>
              <a:ext cx="336" cy="0"/>
            </a:xfrm>
            <a:prstGeom prst="line">
              <a:avLst/>
            </a:prstGeom>
            <a:noFill/>
            <a:ln w="9525">
              <a:solidFill>
                <a:srgbClr val="FF000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DD3783-A73F-0DF3-F961-DB824CB08B41}"/>
              </a:ext>
            </a:extLst>
          </p:cNvPr>
          <p:cNvGrpSpPr/>
          <p:nvPr/>
        </p:nvGrpSpPr>
        <p:grpSpPr>
          <a:xfrm>
            <a:off x="1143000" y="2072774"/>
            <a:ext cx="7816850" cy="2013451"/>
            <a:chOff x="1143000" y="2072774"/>
            <a:chExt cx="7816850" cy="2013451"/>
          </a:xfrm>
        </p:grpSpPr>
        <p:sp>
          <p:nvSpPr>
            <p:cNvPr id="30793" name="Line 5"/>
            <p:cNvSpPr>
              <a:spLocks noChangeShapeType="1"/>
            </p:cNvSpPr>
            <p:nvPr/>
          </p:nvSpPr>
          <p:spPr bwMode="auto">
            <a:xfrm flipV="1">
              <a:off x="1296194" y="2072774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97" name="Group 101"/>
            <p:cNvGrpSpPr>
              <a:grpSpLocks/>
            </p:cNvGrpSpPr>
            <p:nvPr/>
          </p:nvGrpSpPr>
          <p:grpSpPr bwMode="auto">
            <a:xfrm>
              <a:off x="1143000" y="3505200"/>
              <a:ext cx="7816850" cy="581025"/>
              <a:chOff x="720" y="2208"/>
              <a:chExt cx="4924" cy="366"/>
            </a:xfrm>
          </p:grpSpPr>
          <p:grpSp>
            <p:nvGrpSpPr>
              <p:cNvPr id="30741" name="Group 71"/>
              <p:cNvGrpSpPr>
                <a:grpSpLocks/>
              </p:cNvGrpSpPr>
              <p:nvPr/>
            </p:nvGrpSpPr>
            <p:grpSpPr bwMode="auto">
              <a:xfrm>
                <a:off x="720" y="2208"/>
                <a:ext cx="4027" cy="356"/>
                <a:chOff x="720" y="2208"/>
                <a:chExt cx="4027" cy="356"/>
              </a:xfrm>
            </p:grpSpPr>
            <p:grpSp>
              <p:nvGrpSpPr>
                <p:cNvPr id="30743" name="Group 56"/>
                <p:cNvGrpSpPr>
                  <a:grpSpLocks/>
                </p:cNvGrpSpPr>
                <p:nvPr/>
              </p:nvGrpSpPr>
              <p:grpSpPr bwMode="auto">
                <a:xfrm>
                  <a:off x="720" y="2352"/>
                  <a:ext cx="4027" cy="212"/>
                  <a:chOff x="720" y="2352"/>
                  <a:chExt cx="4027" cy="212"/>
                </a:xfrm>
              </p:grpSpPr>
              <p:sp>
                <p:nvSpPr>
                  <p:cNvPr id="30756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60" y="2352"/>
                    <a:ext cx="18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altLang="en-US" sz="1600" baseline="0">
                        <a:solidFill>
                          <a:srgbClr val="000066"/>
                        </a:solidFill>
                        <a:ea typeface="MS PGothic" pitchFamily="34" charset="-128"/>
                      </a:rPr>
                      <a:t>0</a:t>
                    </a:r>
                    <a:endParaRPr lang="en-US" altLang="en-US" sz="2400" baseline="0">
                      <a:solidFill>
                        <a:srgbClr val="000066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30757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6" y="2352"/>
                    <a:ext cx="18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altLang="en-US" sz="1600" baseline="0">
                        <a:solidFill>
                          <a:srgbClr val="000066"/>
                        </a:solidFill>
                        <a:ea typeface="MS PGothic" pitchFamily="34" charset="-128"/>
                      </a:rPr>
                      <a:t>1</a:t>
                    </a:r>
                    <a:endParaRPr lang="en-US" altLang="en-US" sz="2400" baseline="0">
                      <a:solidFill>
                        <a:srgbClr val="000066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30758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2" y="2352"/>
                    <a:ext cx="18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altLang="en-US" sz="1600" baseline="0">
                        <a:solidFill>
                          <a:srgbClr val="000066"/>
                        </a:solidFill>
                        <a:ea typeface="MS PGothic" pitchFamily="34" charset="-128"/>
                      </a:rPr>
                      <a:t>2</a:t>
                    </a:r>
                    <a:endParaRPr lang="en-US" altLang="en-US" sz="2400" baseline="0">
                      <a:solidFill>
                        <a:srgbClr val="000066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3075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4" y="2352"/>
                    <a:ext cx="18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altLang="en-US" sz="1600" baseline="0">
                        <a:solidFill>
                          <a:srgbClr val="000066"/>
                        </a:solidFill>
                        <a:ea typeface="MS PGothic" pitchFamily="34" charset="-128"/>
                      </a:rPr>
                      <a:t>3</a:t>
                    </a:r>
                    <a:endParaRPr lang="en-US" altLang="en-US" sz="2400" baseline="0">
                      <a:solidFill>
                        <a:srgbClr val="000066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3076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0" y="2352"/>
                    <a:ext cx="18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altLang="en-US" sz="1600" baseline="0">
                        <a:solidFill>
                          <a:srgbClr val="000066"/>
                        </a:solidFill>
                        <a:ea typeface="MS PGothic" pitchFamily="34" charset="-128"/>
                      </a:rPr>
                      <a:t>5</a:t>
                    </a:r>
                    <a:endParaRPr lang="en-US" altLang="en-US" sz="2400" baseline="0">
                      <a:solidFill>
                        <a:srgbClr val="000066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30761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2" y="2352"/>
                    <a:ext cx="18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altLang="en-US" sz="1600" baseline="0">
                        <a:solidFill>
                          <a:srgbClr val="000066"/>
                        </a:solidFill>
                        <a:ea typeface="MS PGothic" pitchFamily="34" charset="-128"/>
                      </a:rPr>
                      <a:t>7</a:t>
                    </a:r>
                    <a:endParaRPr lang="en-US" altLang="en-US" sz="2400" baseline="0">
                      <a:solidFill>
                        <a:srgbClr val="000066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3076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2352"/>
                    <a:ext cx="18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altLang="en-US" sz="1600" baseline="0">
                        <a:solidFill>
                          <a:srgbClr val="000066"/>
                        </a:solidFill>
                        <a:ea typeface="MS PGothic" pitchFamily="34" charset="-128"/>
                      </a:rPr>
                      <a:t>8</a:t>
                    </a:r>
                    <a:endParaRPr lang="en-US" altLang="en-US" sz="2400" baseline="0">
                      <a:solidFill>
                        <a:srgbClr val="000066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30763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4" y="2352"/>
                    <a:ext cx="18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altLang="en-US" sz="1600" baseline="0">
                        <a:solidFill>
                          <a:srgbClr val="000066"/>
                        </a:solidFill>
                        <a:ea typeface="MS PGothic" pitchFamily="34" charset="-128"/>
                      </a:rPr>
                      <a:t>9</a:t>
                    </a:r>
                    <a:endParaRPr lang="en-US" altLang="en-US" sz="2400" baseline="0">
                      <a:solidFill>
                        <a:srgbClr val="000066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3076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2352"/>
                    <a:ext cx="18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altLang="en-US" sz="1600" baseline="0">
                        <a:solidFill>
                          <a:srgbClr val="000066"/>
                        </a:solidFill>
                        <a:ea typeface="MS PGothic" pitchFamily="34" charset="-128"/>
                      </a:rPr>
                      <a:t>6</a:t>
                    </a:r>
                    <a:endParaRPr lang="en-US" altLang="en-US" sz="2400" baseline="0">
                      <a:solidFill>
                        <a:srgbClr val="000066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30765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24" y="2352"/>
                    <a:ext cx="18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altLang="en-US" sz="1600" baseline="0">
                        <a:solidFill>
                          <a:srgbClr val="000066"/>
                        </a:solidFill>
                        <a:ea typeface="MS PGothic" pitchFamily="34" charset="-128"/>
                      </a:rPr>
                      <a:t>4</a:t>
                    </a:r>
                    <a:endParaRPr lang="en-US" altLang="en-US" sz="2400" baseline="0">
                      <a:solidFill>
                        <a:srgbClr val="000066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30766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" y="2352"/>
                    <a:ext cx="25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altLang="en-US" sz="1600" baseline="0">
                        <a:solidFill>
                          <a:srgbClr val="000066"/>
                        </a:solidFill>
                        <a:ea typeface="MS PGothic" pitchFamily="34" charset="-128"/>
                      </a:rPr>
                      <a:t>10</a:t>
                    </a:r>
                    <a:endParaRPr lang="en-US" altLang="en-US" sz="2400" baseline="0">
                      <a:solidFill>
                        <a:srgbClr val="000066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30744" name="Group 70"/>
                <p:cNvGrpSpPr>
                  <a:grpSpLocks/>
                </p:cNvGrpSpPr>
                <p:nvPr/>
              </p:nvGrpSpPr>
              <p:grpSpPr bwMode="auto">
                <a:xfrm>
                  <a:off x="816" y="2208"/>
                  <a:ext cx="3840" cy="96"/>
                  <a:chOff x="816" y="2208"/>
                  <a:chExt cx="3840" cy="96"/>
                </a:xfrm>
              </p:grpSpPr>
              <p:sp>
                <p:nvSpPr>
                  <p:cNvPr id="30745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00" y="220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4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2" y="220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47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4" y="220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48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20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49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36" y="220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50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0" y="220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51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4" y="220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52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88" y="220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53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2" y="220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54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56" y="220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55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20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742" name="Text Box 85"/>
              <p:cNvSpPr txBox="1">
                <a:spLocks noChangeArrowheads="1"/>
              </p:cNvSpPr>
              <p:nvPr/>
            </p:nvSpPr>
            <p:spPr bwMode="auto">
              <a:xfrm>
                <a:off x="4752" y="2361"/>
                <a:ext cx="8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1600" baseline="0">
                    <a:solidFill>
                      <a:srgbClr val="000066"/>
                    </a:solidFill>
                    <a:latin typeface="Symbol" pitchFamily="18" charset="2"/>
                    <a:ea typeface="MS PGothic" pitchFamily="34" charset="-128"/>
                    <a:sym typeface="Symbol" pitchFamily="18" charset="2"/>
                  </a:rPr>
                  <a:t></a:t>
                </a:r>
                <a:r>
                  <a:rPr lang="en-US" altLang="en-US" sz="1600" baseline="0">
                    <a:solidFill>
                      <a:srgbClr val="000066"/>
                    </a:solidFill>
                    <a:ea typeface="MS PGothic" pitchFamily="34" charset="-128"/>
                  </a:rPr>
                  <a:t> scale (ppm</a:t>
                </a:r>
                <a:r>
                  <a:rPr lang="en-US" altLang="en-US" sz="1600" baseline="0">
                    <a:ea typeface="MS PGothic" pitchFamily="34" charset="-128"/>
                  </a:rPr>
                  <a:t>)</a:t>
                </a:r>
                <a:endParaRPr lang="en-US" altLang="en-US" sz="2400" baseline="0">
                  <a:ea typeface="MS PGothic" pitchFamily="34" charset="-128"/>
                </a:endParaRPr>
              </a:p>
            </p:txBody>
          </p:sp>
        </p:grpSp>
      </p:grpSp>
      <p:sp>
        <p:nvSpPr>
          <p:cNvPr id="29782" name="Text Box 86"/>
          <p:cNvSpPr txBox="1">
            <a:spLocks noChangeArrowheads="1"/>
          </p:cNvSpPr>
          <p:nvPr/>
        </p:nvSpPr>
        <p:spPr bwMode="auto">
          <a:xfrm>
            <a:off x="1295400" y="5221288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aseline="0">
                <a:solidFill>
                  <a:srgbClr val="000066"/>
                </a:solidFill>
                <a:latin typeface="Symbol" pitchFamily="18" charset="2"/>
                <a:ea typeface="MS PGothic" pitchFamily="34" charset="-128"/>
                <a:sym typeface="Symbol" pitchFamily="18" charset="2"/>
              </a:rPr>
              <a:t></a:t>
            </a:r>
            <a:r>
              <a:rPr lang="en-US" altLang="en-US" sz="2400" baseline="0">
                <a:solidFill>
                  <a:srgbClr val="000066"/>
                </a:solidFill>
                <a:ea typeface="MS PGothic" pitchFamily="34" charset="-128"/>
              </a:rPr>
              <a:t> = (</a:t>
            </a:r>
            <a:r>
              <a:rPr lang="en-US" altLang="en-US" sz="2400" baseline="0">
                <a:solidFill>
                  <a:srgbClr val="000066"/>
                </a:solidFill>
                <a:latin typeface="Symbol" pitchFamily="18" charset="2"/>
                <a:ea typeface="MS PGothic" pitchFamily="34" charset="-128"/>
                <a:sym typeface="Symbol" pitchFamily="18" charset="2"/>
              </a:rPr>
              <a:t></a:t>
            </a:r>
            <a:r>
              <a:rPr lang="en-US" altLang="en-US" sz="2400" baseline="-25000">
                <a:solidFill>
                  <a:srgbClr val="000066"/>
                </a:solidFill>
                <a:ea typeface="MS PGothic" pitchFamily="34" charset="-128"/>
              </a:rPr>
              <a:t>obs</a:t>
            </a:r>
            <a:r>
              <a:rPr lang="en-US" altLang="en-US" sz="2400" baseline="0">
                <a:solidFill>
                  <a:srgbClr val="000066"/>
                </a:solidFill>
                <a:ea typeface="MS PGothic" pitchFamily="34" charset="-128"/>
              </a:rPr>
              <a:t> - </a:t>
            </a:r>
            <a:r>
              <a:rPr lang="en-US" altLang="en-US" sz="2400" baseline="0">
                <a:solidFill>
                  <a:srgbClr val="000066"/>
                </a:solidFill>
                <a:latin typeface="Symbol" pitchFamily="18" charset="2"/>
                <a:ea typeface="MS PGothic" pitchFamily="34" charset="-128"/>
                <a:sym typeface="Symbol" pitchFamily="18" charset="2"/>
              </a:rPr>
              <a:t></a:t>
            </a:r>
            <a:r>
              <a:rPr lang="en-US" altLang="en-US" sz="2400" baseline="-25000">
                <a:solidFill>
                  <a:srgbClr val="000066"/>
                </a:solidFill>
                <a:ea typeface="MS PGothic" pitchFamily="34" charset="-128"/>
              </a:rPr>
              <a:t>TMS</a:t>
            </a:r>
            <a:r>
              <a:rPr lang="en-US" altLang="en-US" sz="2400" baseline="0">
                <a:solidFill>
                  <a:srgbClr val="000066"/>
                </a:solidFill>
                <a:ea typeface="MS PGothic" pitchFamily="34" charset="-128"/>
              </a:rPr>
              <a:t>)/</a:t>
            </a:r>
            <a:r>
              <a:rPr lang="en-US" altLang="en-US" sz="2400" baseline="0">
                <a:solidFill>
                  <a:srgbClr val="000066"/>
                </a:solidFill>
                <a:latin typeface="Symbol" pitchFamily="18" charset="2"/>
                <a:ea typeface="MS PGothic" pitchFamily="34" charset="-128"/>
                <a:sym typeface="Symbol" pitchFamily="18" charset="2"/>
              </a:rPr>
              <a:t></a:t>
            </a:r>
            <a:r>
              <a:rPr lang="en-US" altLang="en-US" sz="2400" baseline="-25000">
                <a:solidFill>
                  <a:srgbClr val="000066"/>
                </a:solidFill>
                <a:ea typeface="MS PGothic" pitchFamily="34" charset="-128"/>
              </a:rPr>
              <a:t>inst(MHz) </a:t>
            </a:r>
            <a:r>
              <a:rPr lang="en-US" altLang="en-US" sz="1600" baseline="0">
                <a:solidFill>
                  <a:srgbClr val="000066"/>
                </a:solidFill>
                <a:ea typeface="MS PGothic" pitchFamily="34" charset="-128"/>
              </a:rPr>
              <a:t>= (240</a:t>
            </a:r>
            <a:r>
              <a:rPr lang="sr-Latn-RS" altLang="en-US" sz="1600" baseline="0">
                <a:solidFill>
                  <a:srgbClr val="000066"/>
                </a:solidFill>
                <a:ea typeface="MS PGothic" pitchFamily="34" charset="-128"/>
              </a:rPr>
              <a:t>,</a:t>
            </a:r>
            <a:r>
              <a:rPr lang="en-US" altLang="en-US" sz="1600" baseline="0">
                <a:solidFill>
                  <a:srgbClr val="000066"/>
                </a:solidFill>
                <a:ea typeface="MS PGothic" pitchFamily="34" charset="-128"/>
              </a:rPr>
              <a:t>00 - 0)/60 = 4</a:t>
            </a:r>
            <a:r>
              <a:rPr lang="sr-Latn-RS" altLang="en-US" sz="1600" baseline="0">
                <a:solidFill>
                  <a:srgbClr val="000066"/>
                </a:solidFill>
                <a:ea typeface="MS PGothic" pitchFamily="34" charset="-128"/>
              </a:rPr>
              <a:t>,</a:t>
            </a:r>
            <a:r>
              <a:rPr lang="en-US" altLang="en-US" sz="1600" baseline="0">
                <a:solidFill>
                  <a:srgbClr val="000066"/>
                </a:solidFill>
                <a:ea typeface="MS PGothic" pitchFamily="34" charset="-128"/>
              </a:rPr>
              <a:t>00</a:t>
            </a:r>
            <a:endParaRPr lang="en-US" altLang="en-US" sz="2400" baseline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29783" name="Line 87"/>
          <p:cNvSpPr>
            <a:spLocks noChangeShapeType="1"/>
          </p:cNvSpPr>
          <p:nvPr/>
        </p:nvSpPr>
        <p:spPr bwMode="auto">
          <a:xfrm flipV="1">
            <a:off x="4953000" y="1676400"/>
            <a:ext cx="0" cy="1828800"/>
          </a:xfrm>
          <a:prstGeom prst="line">
            <a:avLst/>
          </a:prstGeom>
          <a:noFill/>
          <a:ln w="38100">
            <a:solidFill>
              <a:srgbClr val="FF00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91" name="Group 95"/>
          <p:cNvGrpSpPr>
            <a:grpSpLocks/>
          </p:cNvGrpSpPr>
          <p:nvPr/>
        </p:nvGrpSpPr>
        <p:grpSpPr bwMode="auto">
          <a:xfrm>
            <a:off x="4953000" y="3048000"/>
            <a:ext cx="2362200" cy="336550"/>
            <a:chOff x="3120" y="1920"/>
            <a:chExt cx="1488" cy="212"/>
          </a:xfrm>
        </p:grpSpPr>
        <p:sp>
          <p:nvSpPr>
            <p:cNvPr id="30738" name="Text Box 88"/>
            <p:cNvSpPr txBox="1">
              <a:spLocks noChangeArrowheads="1"/>
            </p:cNvSpPr>
            <p:nvPr/>
          </p:nvSpPr>
          <p:spPr bwMode="auto">
            <a:xfrm>
              <a:off x="3600" y="1920"/>
              <a:ext cx="5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600" baseline="0">
                  <a:solidFill>
                    <a:srgbClr val="000066"/>
                  </a:solidFill>
                  <a:ea typeface="MS PGothic" pitchFamily="34" charset="-128"/>
                </a:rPr>
                <a:t>240 Hz</a:t>
              </a:r>
              <a:endParaRPr lang="en-US" altLang="en-US" sz="2400" baseline="0">
                <a:solidFill>
                  <a:srgbClr val="000066"/>
                </a:solidFill>
                <a:ea typeface="MS PGothic" pitchFamily="34" charset="-128"/>
              </a:endParaRPr>
            </a:p>
          </p:txBody>
        </p:sp>
        <p:sp>
          <p:nvSpPr>
            <p:cNvPr id="30739" name="Line 90"/>
            <p:cNvSpPr>
              <a:spLocks noChangeShapeType="1"/>
            </p:cNvSpPr>
            <p:nvPr/>
          </p:nvSpPr>
          <p:spPr bwMode="auto">
            <a:xfrm flipH="1">
              <a:off x="3120" y="20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Line 92"/>
            <p:cNvSpPr>
              <a:spLocks noChangeShapeType="1"/>
            </p:cNvSpPr>
            <p:nvPr/>
          </p:nvSpPr>
          <p:spPr bwMode="auto">
            <a:xfrm>
              <a:off x="4128" y="20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95" name="Group 99"/>
          <p:cNvGrpSpPr>
            <a:grpSpLocks/>
          </p:cNvGrpSpPr>
          <p:nvPr/>
        </p:nvGrpSpPr>
        <p:grpSpPr bwMode="auto">
          <a:xfrm>
            <a:off x="6858000" y="5181600"/>
            <a:ext cx="1666875" cy="584200"/>
            <a:chOff x="4320" y="3264"/>
            <a:chExt cx="1050" cy="368"/>
          </a:xfrm>
        </p:grpSpPr>
        <p:sp>
          <p:nvSpPr>
            <p:cNvPr id="30736" name="Line 97"/>
            <p:cNvSpPr>
              <a:spLocks noChangeShapeType="1"/>
            </p:cNvSpPr>
            <p:nvPr/>
          </p:nvSpPr>
          <p:spPr bwMode="auto">
            <a:xfrm flipH="1">
              <a:off x="4320" y="3456"/>
              <a:ext cx="384" cy="0"/>
            </a:xfrm>
            <a:prstGeom prst="line">
              <a:avLst/>
            </a:prstGeom>
            <a:noFill/>
            <a:ln w="9525">
              <a:solidFill>
                <a:srgbClr val="FF000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Text Box 98"/>
            <p:cNvSpPr txBox="1">
              <a:spLocks noChangeArrowheads="1"/>
            </p:cNvSpPr>
            <p:nvPr/>
          </p:nvSpPr>
          <p:spPr bwMode="auto">
            <a:xfrm>
              <a:off x="4752" y="3264"/>
              <a:ext cx="618" cy="368"/>
            </a:xfrm>
            <a:prstGeom prst="rect">
              <a:avLst/>
            </a:prstGeom>
            <a:noFill/>
            <a:ln w="9525">
              <a:solidFill>
                <a:srgbClr val="FF000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sr-Latn-RS" altLang="en-US" sz="1600" baseline="0">
                  <a:solidFill>
                    <a:srgbClr val="FF000D"/>
                  </a:solidFill>
                  <a:ea typeface="MS PGothic" pitchFamily="34" charset="-128"/>
                </a:rPr>
                <a:t>hemijski </a:t>
              </a:r>
            </a:p>
            <a:p>
              <a:r>
                <a:rPr lang="sr-Latn-RS" altLang="en-US" sz="1600" baseline="0">
                  <a:solidFill>
                    <a:srgbClr val="FF000D"/>
                  </a:solidFill>
                  <a:ea typeface="MS PGothic" pitchFamily="34" charset="-128"/>
                </a:rPr>
                <a:t>pomak</a:t>
              </a:r>
              <a:endParaRPr lang="en-US" altLang="en-US" sz="1600" baseline="0">
                <a:solidFill>
                  <a:srgbClr val="FF000D"/>
                </a:solidFill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82" grpId="0"/>
      <p:bldP spid="297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95288" y="188913"/>
            <a:ext cx="8229600" cy="4525962"/>
          </a:xfrm>
        </p:spPr>
        <p:txBody>
          <a:bodyPr/>
          <a:lstStyle/>
          <a:p>
            <a:pPr algn="just">
              <a:defRPr/>
            </a:pPr>
            <a:r>
              <a:rPr lang="pl-PL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Prvi komercijalni NMR spektrometar je napravila firma Varian 1953. godine.</a:t>
            </a:r>
          </a:p>
          <a:p>
            <a:pPr algn="just">
              <a:defRPr/>
            </a:pPr>
            <a:endParaRPr lang="pl-PL" sz="2400" spc="-15" dirty="0">
              <a:solidFill>
                <a:srgbClr val="000066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Do 1966. godine korišćena je isključivo metoda kontinualne ekscitacije, a zatim u komercijalnu upotrebu ulazi uređaj sa pulsnom ekscitacijom i dešifracijom emisionih spektara primenom računarskih programa za Furijeovu analizu.</a:t>
            </a:r>
          </a:p>
          <a:p>
            <a:pPr marL="0" indent="0" algn="just">
              <a:buFontTx/>
              <a:buNone/>
              <a:defRPr/>
            </a:pPr>
            <a:endParaRPr lang="en-US" sz="2400" dirty="0">
              <a:solidFill>
                <a:srgbClr val="000066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Kvalitet i moć razlaganja NMR spektrometra zavisi prvenstveno od jačine i homogenosti magneta.</a:t>
            </a:r>
          </a:p>
          <a:p>
            <a:pPr marL="0" indent="0" algn="just">
              <a:buFontTx/>
              <a:buNone/>
              <a:defRPr/>
            </a:pPr>
            <a:endParaRPr lang="pl-PL" sz="2400" spc="-15" dirty="0">
              <a:solidFill>
                <a:srgbClr val="000066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2400" spc="-15" dirty="0">
                <a:solidFill>
                  <a:srgbClr val="0000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Bitan napredak je postignut razvojem elektromagneta sa superprovodničkim navojima, čime su magnetna polja postala jača za red veličine u odnosu na polja klasičnih elektromagneta.</a:t>
            </a:r>
            <a:endParaRPr lang="en-US" sz="2400" dirty="0">
              <a:solidFill>
                <a:srgbClr val="000066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20938"/>
            <a:ext cx="45974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650" y="5661025"/>
            <a:ext cx="70389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Spektar protonske magnetne rezonance etil-alkohola (dole) i grafički prikaz promene jačine lokalnih magnetnih polja pri porastu srednjeg magnetnog polja B kroz uzorak.</a:t>
            </a:r>
            <a:endParaRPr lang="en-US" baseline="0" dirty="0">
              <a:solidFill>
                <a:srgbClr val="000066"/>
              </a:solidFill>
              <a:latin typeface="+mn-lt"/>
              <a:ea typeface="Times New Roman" panose="02020603050405020304" pitchFamily="18" charset="0"/>
              <a:cs typeface="CG Time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684213" y="1268413"/>
            <a:ext cx="75676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r-Latn-RS" sz="3200" baseline="0">
                <a:solidFill>
                  <a:srgbClr val="000066"/>
                </a:solidFill>
              </a:rPr>
              <a:t>B</a:t>
            </a:r>
            <a:r>
              <a:rPr lang="sr-Latn-RS" sz="3200" baseline="-25000">
                <a:solidFill>
                  <a:srgbClr val="000066"/>
                </a:solidFill>
              </a:rPr>
              <a:t>eff</a:t>
            </a:r>
            <a:r>
              <a:rPr lang="sr-Latn-RS" sz="3200" baseline="0">
                <a:solidFill>
                  <a:srgbClr val="000066"/>
                </a:solidFill>
              </a:rPr>
              <a:t> = B</a:t>
            </a:r>
            <a:r>
              <a:rPr lang="sr-Latn-RS" sz="3200" baseline="-25000">
                <a:solidFill>
                  <a:srgbClr val="000066"/>
                </a:solidFill>
              </a:rPr>
              <a:t>o</a:t>
            </a:r>
            <a:r>
              <a:rPr lang="sr-Latn-RS" sz="3200" baseline="0">
                <a:solidFill>
                  <a:srgbClr val="000066"/>
                </a:solidFill>
              </a:rPr>
              <a:t> (1-</a:t>
            </a:r>
            <a:r>
              <a:rPr lang="sr-Latn-RS" sz="3200" baseline="0">
                <a:solidFill>
                  <a:srgbClr val="000066"/>
                </a:solidFill>
                <a:latin typeface="Symbol" pitchFamily="18" charset="2"/>
              </a:rPr>
              <a:t>s</a:t>
            </a:r>
            <a:r>
              <a:rPr lang="sr-Latn-RS" sz="3200" baseline="0">
                <a:solidFill>
                  <a:srgbClr val="000066"/>
                </a:solidFill>
              </a:rPr>
              <a:t>), </a:t>
            </a:r>
            <a:r>
              <a:rPr lang="sr-Latn-RS" sz="3200" baseline="0">
                <a:solidFill>
                  <a:srgbClr val="000066"/>
                </a:solidFill>
                <a:latin typeface="Symbol" pitchFamily="18" charset="2"/>
              </a:rPr>
              <a:t>s</a:t>
            </a:r>
            <a:r>
              <a:rPr lang="sr-Latn-RS" sz="3200" baseline="0">
                <a:solidFill>
                  <a:srgbClr val="000066"/>
                </a:solidFill>
              </a:rPr>
              <a:t> je konstanta zaklanjanja</a:t>
            </a:r>
            <a:endParaRPr lang="en-US" sz="3200" baseline="0">
              <a:solidFill>
                <a:srgbClr val="000066"/>
              </a:solidFill>
            </a:endParaRPr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1403350" y="260350"/>
            <a:ext cx="6673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r-Latn-RS" sz="3600" baseline="0">
                <a:solidFill>
                  <a:srgbClr val="000066"/>
                </a:solidFill>
              </a:rPr>
              <a:t>Hemijski pomak  - primer etanol</a:t>
            </a:r>
            <a:endParaRPr lang="en-US" sz="3600" baseline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412875"/>
            <a:ext cx="772636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27" name="Object 2"/>
          <p:cNvGraphicFramePr>
            <a:graphicFrameLocks noChangeAspect="1"/>
          </p:cNvGraphicFramePr>
          <p:nvPr/>
        </p:nvGraphicFramePr>
        <p:xfrm>
          <a:off x="1835150" y="2276475"/>
          <a:ext cx="3313113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619111" imgH="866775" progId="ChemDraw.Document.5.0">
                  <p:embed/>
                </p:oleObj>
              </mc:Choice>
              <mc:Fallback>
                <p:oleObj name="CS ChemDraw Drawing" r:id="rId4" imgW="1619111" imgH="866775" progId="ChemDraw.Document.5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276475"/>
                        <a:ext cx="3313113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9" name="Oval 29"/>
          <p:cNvSpPr>
            <a:spLocks noChangeArrowheads="1"/>
          </p:cNvSpPr>
          <p:nvPr/>
        </p:nvSpPr>
        <p:spPr bwMode="auto">
          <a:xfrm>
            <a:off x="1476375" y="3357563"/>
            <a:ext cx="360363" cy="360362"/>
          </a:xfrm>
          <a:prstGeom prst="ellipse">
            <a:avLst/>
          </a:prstGeom>
          <a:solidFill>
            <a:srgbClr val="008000">
              <a:alpha val="4901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204831" name="Oval 31"/>
          <p:cNvSpPr>
            <a:spLocks noChangeArrowheads="1"/>
          </p:cNvSpPr>
          <p:nvPr/>
        </p:nvSpPr>
        <p:spPr bwMode="auto">
          <a:xfrm>
            <a:off x="2627313" y="2565400"/>
            <a:ext cx="360362" cy="360363"/>
          </a:xfrm>
          <a:prstGeom prst="ellipse">
            <a:avLst/>
          </a:prstGeom>
          <a:solidFill>
            <a:schemeClr val="hlink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204833" name="Oval 33"/>
          <p:cNvSpPr>
            <a:spLocks noChangeArrowheads="1"/>
          </p:cNvSpPr>
          <p:nvPr/>
        </p:nvSpPr>
        <p:spPr bwMode="auto">
          <a:xfrm>
            <a:off x="827088" y="3213100"/>
            <a:ext cx="360362" cy="360363"/>
          </a:xfrm>
          <a:prstGeom prst="ellipse">
            <a:avLst/>
          </a:prstGeom>
          <a:solidFill>
            <a:schemeClr val="bg1">
              <a:alpha val="5098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32775" name="Rectangle 36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96838" algn="l"/>
              </a:tabLst>
            </a:pPr>
            <a:endParaRPr lang="en-GB" altLang="en-US">
              <a:latin typeface="Calibri" pitchFamily="34" charset="0"/>
            </a:endParaRPr>
          </a:p>
        </p:txBody>
      </p:sp>
      <p:sp>
        <p:nvSpPr>
          <p:cNvPr id="204839" name="Text Box 39"/>
          <p:cNvSpPr txBox="1">
            <a:spLocks noChangeArrowheads="1"/>
          </p:cNvSpPr>
          <p:nvPr/>
        </p:nvSpPr>
        <p:spPr bwMode="auto">
          <a:xfrm>
            <a:off x="4716463" y="1628775"/>
            <a:ext cx="1128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r-Latn-RS" altLang="en-US" baseline="0">
                <a:solidFill>
                  <a:srgbClr val="000066"/>
                </a:solidFill>
                <a:latin typeface="Calibri" pitchFamily="34" charset="0"/>
              </a:rPr>
              <a:t>zaklonjeni</a:t>
            </a:r>
            <a:endParaRPr lang="en-US" altLang="en-US" baseline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04842" name="Text Box 42"/>
          <p:cNvSpPr txBox="1">
            <a:spLocks noChangeArrowheads="1"/>
          </p:cNvSpPr>
          <p:nvPr/>
        </p:nvSpPr>
        <p:spPr bwMode="auto">
          <a:xfrm>
            <a:off x="1195388" y="5327650"/>
            <a:ext cx="65595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sr-Latn-RS" altLang="en-US" sz="1800" baseline="0" dirty="0">
                <a:solidFill>
                  <a:srgbClr val="000066"/>
                </a:solidFill>
                <a:latin typeface="+mn-lt"/>
              </a:rPr>
              <a:t>Postoje tri različita okruženja za vodonik: </a:t>
            </a:r>
            <a:r>
              <a:rPr lang="en-GB" altLang="en-US" sz="1800" baseline="0" dirty="0">
                <a:solidFill>
                  <a:srgbClr val="000066"/>
                </a:solidFill>
                <a:latin typeface="+mn-lt"/>
              </a:rPr>
              <a:t>RC</a:t>
            </a:r>
            <a:r>
              <a:rPr lang="en-GB" altLang="en-US" sz="1800" b="1" baseline="0" dirty="0">
                <a:solidFill>
                  <a:srgbClr val="000066"/>
                </a:solidFill>
                <a:latin typeface="+mn-lt"/>
              </a:rPr>
              <a:t>H</a:t>
            </a:r>
            <a:r>
              <a:rPr lang="en-GB" altLang="en-US" sz="1800" baseline="-25000" dirty="0">
                <a:solidFill>
                  <a:srgbClr val="000066"/>
                </a:solidFill>
                <a:latin typeface="+mn-lt"/>
              </a:rPr>
              <a:t>3</a:t>
            </a:r>
            <a:r>
              <a:rPr lang="sr-Latn-RS" altLang="en-US" sz="1800" baseline="0" dirty="0">
                <a:solidFill>
                  <a:srgbClr val="000066"/>
                </a:solidFill>
                <a:latin typeface="+mn-lt"/>
              </a:rPr>
              <a:t>,</a:t>
            </a:r>
            <a:r>
              <a:rPr lang="en-GB" altLang="en-US" sz="1800" baseline="0" dirty="0">
                <a:solidFill>
                  <a:srgbClr val="000066"/>
                </a:solidFill>
                <a:latin typeface="+mn-lt"/>
              </a:rPr>
              <a:t> OC</a:t>
            </a:r>
            <a:r>
              <a:rPr lang="en-GB" altLang="en-US" sz="1800" b="1" baseline="0" dirty="0">
                <a:solidFill>
                  <a:srgbClr val="000066"/>
                </a:solidFill>
                <a:latin typeface="+mn-lt"/>
              </a:rPr>
              <a:t>H</a:t>
            </a:r>
            <a:r>
              <a:rPr lang="en-GB" altLang="en-US" sz="1800" baseline="-25000" dirty="0">
                <a:solidFill>
                  <a:srgbClr val="000066"/>
                </a:solidFill>
                <a:latin typeface="+mn-lt"/>
              </a:rPr>
              <a:t>2</a:t>
            </a:r>
            <a:r>
              <a:rPr lang="en-GB" altLang="en-US" sz="1800" baseline="0" dirty="0">
                <a:solidFill>
                  <a:srgbClr val="000066"/>
                </a:solidFill>
                <a:latin typeface="+mn-lt"/>
              </a:rPr>
              <a:t> </a:t>
            </a:r>
            <a:r>
              <a:rPr lang="sr-Latn-RS" altLang="en-US" sz="1800" baseline="0" dirty="0">
                <a:solidFill>
                  <a:srgbClr val="000066"/>
                </a:solidFill>
                <a:latin typeface="+mn-lt"/>
              </a:rPr>
              <a:t>i</a:t>
            </a:r>
            <a:r>
              <a:rPr lang="en-GB" altLang="en-US" sz="1800" baseline="0" dirty="0">
                <a:solidFill>
                  <a:srgbClr val="000066"/>
                </a:solidFill>
                <a:latin typeface="+mn-lt"/>
              </a:rPr>
              <a:t> RO</a:t>
            </a:r>
            <a:r>
              <a:rPr lang="en-GB" altLang="en-US" sz="1800" b="1" baseline="0" dirty="0">
                <a:solidFill>
                  <a:srgbClr val="000066"/>
                </a:solidFill>
                <a:latin typeface="+mn-lt"/>
              </a:rPr>
              <a:t>H</a:t>
            </a:r>
          </a:p>
        </p:txBody>
      </p:sp>
      <p:sp>
        <p:nvSpPr>
          <p:cNvPr id="204846" name="Text Box 46"/>
          <p:cNvSpPr txBox="1">
            <a:spLocks noChangeArrowheads="1"/>
          </p:cNvSpPr>
          <p:nvPr/>
        </p:nvSpPr>
        <p:spPr bwMode="auto">
          <a:xfrm>
            <a:off x="6804025" y="1484313"/>
            <a:ext cx="900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baseline="0" dirty="0">
                <a:solidFill>
                  <a:srgbClr val="FF0000"/>
                </a:solidFill>
                <a:latin typeface="Calibri" pitchFamily="34" charset="0"/>
              </a:rPr>
              <a:t>Integral</a:t>
            </a:r>
          </a:p>
          <a:p>
            <a:pPr eaLnBrk="1" hangingPunct="1"/>
            <a:r>
              <a:rPr lang="en-GB" altLang="en-US" baseline="0" dirty="0">
                <a:solidFill>
                  <a:srgbClr val="FF0000"/>
                </a:solidFill>
                <a:latin typeface="Calibri" pitchFamily="34" charset="0"/>
              </a:rPr>
              <a:t>1 : 2 : 3</a:t>
            </a:r>
            <a:endParaRPr lang="en-US" altLang="en-US" baseline="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204848" name="Object 3"/>
          <p:cNvGraphicFramePr>
            <a:graphicFrameLocks noChangeAspect="1"/>
          </p:cNvGraphicFramePr>
          <p:nvPr/>
        </p:nvGraphicFramePr>
        <p:xfrm>
          <a:off x="2987675" y="2133600"/>
          <a:ext cx="32004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733796" imgH="1000125" progId="ChemDraw.Document.5.0">
                  <p:embed/>
                </p:oleObj>
              </mc:Choice>
              <mc:Fallback>
                <p:oleObj name="CS ChemDraw Drawing" r:id="rId6" imgW="2733796" imgH="1000125" progId="ChemDraw.Document.5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133600"/>
                        <a:ext cx="32004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2843213" y="2924175"/>
            <a:ext cx="360362" cy="360363"/>
          </a:xfrm>
          <a:prstGeom prst="ellipse">
            <a:avLst/>
          </a:prstGeom>
          <a:solidFill>
            <a:schemeClr val="hlink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555875" y="3357563"/>
            <a:ext cx="360363" cy="360362"/>
          </a:xfrm>
          <a:prstGeom prst="ellipse">
            <a:avLst/>
          </a:prstGeom>
          <a:solidFill>
            <a:schemeClr val="hlink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1476375" y="2492375"/>
            <a:ext cx="360363" cy="360363"/>
          </a:xfrm>
          <a:prstGeom prst="ellipse">
            <a:avLst/>
          </a:prstGeom>
          <a:solidFill>
            <a:srgbClr val="008000">
              <a:alpha val="4901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204840" name="Text Box 40"/>
          <p:cNvSpPr txBox="1">
            <a:spLocks noChangeArrowheads="1"/>
          </p:cNvSpPr>
          <p:nvPr/>
        </p:nvSpPr>
        <p:spPr bwMode="auto">
          <a:xfrm>
            <a:off x="149225" y="3797300"/>
            <a:ext cx="2030413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Latn-RS" altLang="en-US" sz="1800" baseline="0" dirty="0">
                <a:solidFill>
                  <a:srgbClr val="000066"/>
                </a:solidFill>
                <a:latin typeface="+mn-lt"/>
              </a:rPr>
              <a:t>Manje zaklanjanje</a:t>
            </a:r>
            <a:endParaRPr lang="en-US" altLang="en-US" sz="1800" baseline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04843" name="Text Box 43"/>
          <p:cNvSpPr txBox="1">
            <a:spLocks noChangeArrowheads="1"/>
          </p:cNvSpPr>
          <p:nvPr/>
        </p:nvSpPr>
        <p:spPr bwMode="auto">
          <a:xfrm>
            <a:off x="50800" y="1370013"/>
            <a:ext cx="26638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Latn-RS" altLang="en-US" sz="1800" baseline="0" dirty="0">
                <a:solidFill>
                  <a:srgbClr val="000066"/>
                </a:solidFill>
                <a:latin typeface="+mn-lt"/>
              </a:rPr>
              <a:t>Atom velike elektronegativnosti</a:t>
            </a:r>
            <a:endParaRPr lang="en-US" altLang="en-US" sz="1800" baseline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04844" name="Line 44"/>
          <p:cNvSpPr>
            <a:spLocks noChangeShapeType="1"/>
          </p:cNvSpPr>
          <p:nvPr/>
        </p:nvSpPr>
        <p:spPr bwMode="auto">
          <a:xfrm>
            <a:off x="720725" y="1963738"/>
            <a:ext cx="64770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" name="Curved Connector 31"/>
          <p:cNvCxnSpPr>
            <a:stCxn id="204833" idx="4"/>
          </p:cNvCxnSpPr>
          <p:nvPr/>
        </p:nvCxnSpPr>
        <p:spPr>
          <a:xfrm rot="16200000" flipH="1">
            <a:off x="2430463" y="2151063"/>
            <a:ext cx="503237" cy="334803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995738" y="3500438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baseline="0">
                <a:latin typeface="Calibri" pitchFamily="34" charset="0"/>
              </a:rPr>
              <a:t>1H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59338" y="2565400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baseline="0">
                <a:latin typeface="Calibri" pitchFamily="34" charset="0"/>
              </a:rPr>
              <a:t>2H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867400" y="1557338"/>
            <a:ext cx="649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baseline="0">
                <a:latin typeface="Calibri" pitchFamily="34" charset="0"/>
              </a:rPr>
              <a:t>3H</a:t>
            </a:r>
          </a:p>
        </p:txBody>
      </p:sp>
      <p:sp>
        <p:nvSpPr>
          <p:cNvPr id="32790" name="TextBox 2"/>
          <p:cNvSpPr txBox="1">
            <a:spLocks noChangeArrowheads="1"/>
          </p:cNvSpPr>
          <p:nvPr/>
        </p:nvSpPr>
        <p:spPr bwMode="auto">
          <a:xfrm>
            <a:off x="387350" y="249238"/>
            <a:ext cx="8545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r-Latn-RS" sz="3600" baseline="0">
                <a:solidFill>
                  <a:srgbClr val="000066"/>
                </a:solidFill>
              </a:rPr>
              <a:t>Hemijski pomak i integral - primer etanol</a:t>
            </a:r>
            <a:endParaRPr lang="en-US" sz="3600" baseline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9" grpId="0" animBg="1"/>
      <p:bldP spid="204829" grpId="1" animBg="1"/>
      <p:bldP spid="204831" grpId="0" animBg="1"/>
      <p:bldP spid="204831" grpId="1" animBg="1"/>
      <p:bldP spid="204833" grpId="0" animBg="1"/>
      <p:bldP spid="204833" grpId="1" animBg="1"/>
      <p:bldP spid="204839" grpId="0"/>
      <p:bldP spid="204839" grpId="1"/>
      <p:bldP spid="204842" grpId="0"/>
      <p:bldP spid="204846" grpId="0"/>
      <p:bldP spid="204846" grpId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04840" grpId="0"/>
      <p:bldP spid="204840" grpId="1"/>
      <p:bldP spid="204840" grpId="2"/>
      <p:bldP spid="204843" grpId="0"/>
      <p:bldP spid="204843" grpId="1"/>
      <p:bldP spid="204843" grpId="2"/>
      <p:bldP spid="204844" grpId="0" animBg="1"/>
      <p:bldP spid="36" grpId="0"/>
      <p:bldP spid="37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680325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3284538"/>
            <a:ext cx="611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baseline="0" dirty="0">
                <a:latin typeface="Calibri" pitchFamily="34" charset="0"/>
              </a:rPr>
              <a:t>1H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0" y="191611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baseline="0" dirty="0">
                <a:latin typeface="Calibri" pitchFamily="34" charset="0"/>
              </a:rPr>
              <a:t>3H</a:t>
            </a:r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1476375" y="2852738"/>
            <a:ext cx="360363" cy="360362"/>
          </a:xfrm>
          <a:prstGeom prst="ellipse">
            <a:avLst/>
          </a:prstGeom>
          <a:solidFill>
            <a:schemeClr val="hlink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13" name="Oval 29"/>
          <p:cNvSpPr>
            <a:spLocks noChangeArrowheads="1"/>
          </p:cNvSpPr>
          <p:nvPr/>
        </p:nvSpPr>
        <p:spPr bwMode="auto">
          <a:xfrm>
            <a:off x="2916238" y="2133600"/>
            <a:ext cx="360362" cy="360363"/>
          </a:xfrm>
          <a:prstGeom prst="ellipse">
            <a:avLst/>
          </a:prstGeom>
          <a:solidFill>
            <a:srgbClr val="008000">
              <a:alpha val="4901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14" name="Oval 29"/>
          <p:cNvSpPr>
            <a:spLocks noChangeArrowheads="1"/>
          </p:cNvSpPr>
          <p:nvPr/>
        </p:nvSpPr>
        <p:spPr bwMode="auto">
          <a:xfrm>
            <a:off x="3059113" y="2492375"/>
            <a:ext cx="360362" cy="360363"/>
          </a:xfrm>
          <a:prstGeom prst="ellipse">
            <a:avLst/>
          </a:prstGeom>
          <a:solidFill>
            <a:srgbClr val="008000">
              <a:alpha val="4901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2771775" y="2997200"/>
            <a:ext cx="360363" cy="360363"/>
          </a:xfrm>
          <a:prstGeom prst="ellipse">
            <a:avLst/>
          </a:prstGeom>
          <a:solidFill>
            <a:srgbClr val="008000">
              <a:alpha val="4901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graphicFrame>
        <p:nvGraphicFramePr>
          <p:cNvPr id="204827" name="Object 2"/>
          <p:cNvGraphicFramePr>
            <a:graphicFrameLocks noChangeAspect="1"/>
          </p:cNvGraphicFramePr>
          <p:nvPr/>
        </p:nvGraphicFramePr>
        <p:xfrm>
          <a:off x="3276600" y="1916113"/>
          <a:ext cx="2447925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619111" imgH="866775" progId="ChemDraw.Document.5.0">
                  <p:embed/>
                </p:oleObj>
              </mc:Choice>
              <mc:Fallback>
                <p:oleObj name="CS ChemDraw Drawing" r:id="rId4" imgW="1619111" imgH="866775" progId="ChemDraw.Document.5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16113"/>
                        <a:ext cx="2447925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48488" y="1989138"/>
            <a:ext cx="165576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aseline="0" dirty="0">
                <a:solidFill>
                  <a:srgbClr val="FF0000"/>
                </a:solidFill>
                <a:latin typeface="+mn-lt"/>
              </a:rPr>
              <a:t>Integral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aseline="0" dirty="0">
                <a:solidFill>
                  <a:srgbClr val="FF0000"/>
                </a:solidFill>
                <a:latin typeface="+mn-lt"/>
              </a:rPr>
              <a:t>1 </a:t>
            </a:r>
            <a:r>
              <a:rPr lang="sr-Latn-RS" altLang="en-US" sz="1800" baseline="0" dirty="0">
                <a:solidFill>
                  <a:srgbClr val="FF0000"/>
                </a:solidFill>
                <a:latin typeface="+mn-lt"/>
              </a:rPr>
              <a:t>:</a:t>
            </a:r>
            <a:r>
              <a:rPr lang="en-GB" altLang="en-US" sz="1800" baseline="0" dirty="0">
                <a:solidFill>
                  <a:srgbClr val="FF0000"/>
                </a:solidFill>
                <a:latin typeface="+mn-lt"/>
              </a:rPr>
              <a:t> 3 </a:t>
            </a:r>
          </a:p>
        </p:txBody>
      </p:sp>
      <p:sp>
        <p:nvSpPr>
          <p:cNvPr id="33806" name="TextBox 2"/>
          <p:cNvSpPr txBox="1">
            <a:spLocks noChangeArrowheads="1"/>
          </p:cNvSpPr>
          <p:nvPr/>
        </p:nvSpPr>
        <p:spPr bwMode="auto">
          <a:xfrm>
            <a:off x="387350" y="249238"/>
            <a:ext cx="88024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r-Latn-RS" sz="3600" baseline="0" dirty="0">
                <a:solidFill>
                  <a:srgbClr val="000066"/>
                </a:solidFill>
              </a:rPr>
              <a:t>Hemijski pomak i integral - primer </a:t>
            </a:r>
            <a:r>
              <a:rPr lang="en-US" sz="3600" baseline="0" dirty="0">
                <a:solidFill>
                  <a:srgbClr val="000066"/>
                </a:solidFill>
              </a:rPr>
              <a:t>m</a:t>
            </a:r>
            <a:r>
              <a:rPr lang="sr-Latn-RS" sz="3600" baseline="0" dirty="0">
                <a:solidFill>
                  <a:srgbClr val="000066"/>
                </a:solidFill>
              </a:rPr>
              <a:t>etanol</a:t>
            </a:r>
            <a:endParaRPr lang="en-US" sz="3600" baseline="0" dirty="0">
              <a:solidFill>
                <a:srgbClr val="000066"/>
              </a:solidFill>
            </a:endParaRP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1563688" y="5594350"/>
            <a:ext cx="592137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sr-Latn-RS" altLang="en-US" sz="1800" baseline="0" dirty="0">
                <a:solidFill>
                  <a:srgbClr val="000066"/>
                </a:solidFill>
                <a:latin typeface="+mn-lt"/>
              </a:rPr>
              <a:t>Postoje dva različita okruženja za vodonik: </a:t>
            </a:r>
            <a:r>
              <a:rPr lang="en-GB" altLang="en-US" sz="1800" baseline="0" dirty="0">
                <a:solidFill>
                  <a:srgbClr val="000066"/>
                </a:solidFill>
                <a:latin typeface="+mn-lt"/>
              </a:rPr>
              <a:t>OC</a:t>
            </a:r>
            <a:r>
              <a:rPr lang="en-GB" altLang="en-US" sz="1800" b="1" baseline="0" dirty="0">
                <a:solidFill>
                  <a:srgbClr val="000066"/>
                </a:solidFill>
                <a:latin typeface="+mn-lt"/>
              </a:rPr>
              <a:t>H</a:t>
            </a:r>
            <a:r>
              <a:rPr lang="sr-Latn-RS" altLang="en-US" sz="1800" b="1" baseline="-25000" dirty="0">
                <a:solidFill>
                  <a:srgbClr val="000066"/>
                </a:solidFill>
                <a:latin typeface="+mn-lt"/>
              </a:rPr>
              <a:t>3</a:t>
            </a:r>
            <a:r>
              <a:rPr lang="en-GB" altLang="en-US" sz="1800" baseline="0" dirty="0">
                <a:solidFill>
                  <a:srgbClr val="000066"/>
                </a:solidFill>
                <a:latin typeface="+mn-lt"/>
              </a:rPr>
              <a:t> </a:t>
            </a:r>
            <a:r>
              <a:rPr lang="sr-Latn-RS" altLang="en-US" sz="1800" baseline="0" dirty="0">
                <a:solidFill>
                  <a:srgbClr val="000066"/>
                </a:solidFill>
                <a:latin typeface="+mn-lt"/>
              </a:rPr>
              <a:t>i</a:t>
            </a:r>
            <a:r>
              <a:rPr lang="en-GB" altLang="en-US" sz="1800" baseline="0" dirty="0">
                <a:solidFill>
                  <a:srgbClr val="000066"/>
                </a:solidFill>
                <a:latin typeface="+mn-lt"/>
              </a:rPr>
              <a:t> RO</a:t>
            </a:r>
            <a:r>
              <a:rPr lang="en-GB" altLang="en-US" sz="1800" b="1" baseline="0" dirty="0">
                <a:solidFill>
                  <a:srgbClr val="000066"/>
                </a:solidFill>
                <a:latin typeface="+mn-lt"/>
              </a:rPr>
              <a:t>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C69BAD-0BE6-DFA9-73E4-D1C4D2463EFB}"/>
              </a:ext>
            </a:extLst>
          </p:cNvPr>
          <p:cNvGrpSpPr/>
          <p:nvPr/>
        </p:nvGrpSpPr>
        <p:grpSpPr>
          <a:xfrm>
            <a:off x="50800" y="1370013"/>
            <a:ext cx="4881563" cy="2784475"/>
            <a:chOff x="50800" y="1370013"/>
            <a:chExt cx="4881563" cy="2784475"/>
          </a:xfrm>
        </p:grpSpPr>
        <p:sp>
          <p:nvSpPr>
            <p:cNvPr id="17" name="Line 44"/>
            <p:cNvSpPr>
              <a:spLocks noChangeShapeType="1"/>
            </p:cNvSpPr>
            <p:nvPr/>
          </p:nvSpPr>
          <p:spPr bwMode="auto">
            <a:xfrm>
              <a:off x="1331913" y="2060575"/>
              <a:ext cx="576262" cy="5048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0" name="Straight Arrow Connector 19"/>
            <p:cNvCxnSpPr>
              <a:stCxn id="12" idx="5"/>
            </p:cNvCxnSpPr>
            <p:nvPr/>
          </p:nvCxnSpPr>
          <p:spPr>
            <a:xfrm>
              <a:off x="1782763" y="3160713"/>
              <a:ext cx="3149600" cy="915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Text Box 40"/>
            <p:cNvSpPr txBox="1">
              <a:spLocks noChangeArrowheads="1"/>
            </p:cNvSpPr>
            <p:nvPr/>
          </p:nvSpPr>
          <p:spPr bwMode="auto">
            <a:xfrm>
              <a:off x="1563688" y="3784600"/>
              <a:ext cx="2030412" cy="369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sr-Latn-RS" altLang="en-US" sz="1800" baseline="0" dirty="0">
                  <a:solidFill>
                    <a:srgbClr val="000066"/>
                  </a:solidFill>
                  <a:latin typeface="+mn-lt"/>
                </a:rPr>
                <a:t>Manje zaklanjanje</a:t>
              </a:r>
              <a:endParaRPr lang="en-US" altLang="en-US" sz="1800" baseline="0" dirty="0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6" name="Text Box 43"/>
            <p:cNvSpPr txBox="1">
              <a:spLocks noChangeArrowheads="1"/>
            </p:cNvSpPr>
            <p:nvPr/>
          </p:nvSpPr>
          <p:spPr bwMode="auto">
            <a:xfrm>
              <a:off x="50800" y="1370013"/>
              <a:ext cx="2663825" cy="6461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sr-Latn-RS" altLang="en-US" sz="1800" baseline="0" dirty="0">
                  <a:solidFill>
                    <a:srgbClr val="000066"/>
                  </a:solidFill>
                  <a:latin typeface="+mn-lt"/>
                </a:rPr>
                <a:t>Atom velike elektronegativnosti</a:t>
              </a:r>
              <a:endParaRPr lang="en-US" altLang="en-US" sz="1800" baseline="0" dirty="0">
                <a:solidFill>
                  <a:srgbClr val="000066"/>
                </a:solidFill>
                <a:latin typeface="+mn-lt"/>
              </a:endParaRPr>
            </a:p>
          </p:txBody>
        </p:sp>
      </p:grp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4451350" y="1627188"/>
            <a:ext cx="1128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r-Latn-RS" altLang="en-US" baseline="0">
                <a:solidFill>
                  <a:srgbClr val="000066"/>
                </a:solidFill>
                <a:latin typeface="Calibri" pitchFamily="34" charset="0"/>
              </a:rPr>
              <a:t>zaklonjeni</a:t>
            </a:r>
            <a:endParaRPr lang="en-US" altLang="en-US" baseline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24" grpId="0"/>
      <p:bldP spid="24" grpId="1"/>
      <p:bldP spid="4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151063"/>
            <a:ext cx="74961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6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96838" algn="l"/>
              </a:tabLst>
            </a:pPr>
            <a:endParaRPr lang="en-GB" altLang="en-US">
              <a:latin typeface="Calibri" pitchFamily="34" charset="0"/>
            </a:endParaRPr>
          </a:p>
        </p:txBody>
      </p:sp>
      <p:sp>
        <p:nvSpPr>
          <p:cNvPr id="204837" name="Text Box 37"/>
          <p:cNvSpPr txBox="1">
            <a:spLocks noChangeArrowheads="1"/>
          </p:cNvSpPr>
          <p:nvPr/>
        </p:nvSpPr>
        <p:spPr bwMode="auto">
          <a:xfrm>
            <a:off x="6443663" y="828675"/>
            <a:ext cx="2570162" cy="175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sr-Latn-RS" altLang="en-US" sz="1800" baseline="0" dirty="0">
                <a:solidFill>
                  <a:srgbClr val="000066"/>
                </a:solidFill>
                <a:latin typeface="+mn-lt"/>
              </a:rPr>
              <a:t>TMS: referentni materijal kod kojeg su H atomi zaklonjeni više nego u slučaju  većine protona u organskim jedinjenjima</a:t>
            </a:r>
            <a:endParaRPr lang="en-US" altLang="en-US" sz="1800" baseline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04838" name="Line 38"/>
          <p:cNvSpPr>
            <a:spLocks noChangeShapeType="1"/>
          </p:cNvSpPr>
          <p:nvPr/>
        </p:nvSpPr>
        <p:spPr bwMode="auto">
          <a:xfrm flipH="1">
            <a:off x="7048500" y="2611438"/>
            <a:ext cx="358775" cy="12239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4842" name="Text Box 42"/>
          <p:cNvSpPr txBox="1">
            <a:spLocks noChangeArrowheads="1"/>
          </p:cNvSpPr>
          <p:nvPr/>
        </p:nvSpPr>
        <p:spPr bwMode="auto">
          <a:xfrm>
            <a:off x="1187450" y="5878513"/>
            <a:ext cx="6840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sr-Latn-RS" altLang="en-US" baseline="0" dirty="0">
                <a:solidFill>
                  <a:srgbClr val="000066"/>
                </a:solidFill>
              </a:rPr>
              <a:t>U cikloheksanu, svi </a:t>
            </a:r>
            <a:r>
              <a:rPr lang="en-US" altLang="en-US" dirty="0">
                <a:solidFill>
                  <a:srgbClr val="000066"/>
                </a:solidFill>
              </a:rPr>
              <a:t>1</a:t>
            </a:r>
            <a:r>
              <a:rPr lang="sr-Latn-RS" altLang="en-US" baseline="0" dirty="0">
                <a:solidFill>
                  <a:srgbClr val="000066"/>
                </a:solidFill>
              </a:rPr>
              <a:t>H su ekvivalentni </a:t>
            </a:r>
            <a:r>
              <a:rPr lang="sr-Latn-RS" altLang="en-US" baseline="0" dirty="0">
                <a:solidFill>
                  <a:srgbClr val="000066"/>
                </a:solidFill>
                <a:latin typeface="Calibri" pitchFamily="34" charset="0"/>
              </a:rPr>
              <a:t>→</a:t>
            </a:r>
            <a:r>
              <a:rPr lang="sr-Latn-RS" altLang="en-US" baseline="0" dirty="0">
                <a:solidFill>
                  <a:srgbClr val="000066"/>
                </a:solidFill>
              </a:rPr>
              <a:t> 1 linija</a:t>
            </a:r>
          </a:p>
          <a:p>
            <a:pPr eaLnBrk="1" hangingPunct="1">
              <a:buFontTx/>
              <a:buChar char="•"/>
            </a:pPr>
            <a:r>
              <a:rPr lang="sr-Latn-RS" altLang="en-US" baseline="0" dirty="0">
                <a:solidFill>
                  <a:srgbClr val="000066"/>
                </a:solidFill>
              </a:rPr>
              <a:t>Nema izrazito elektronegativnih atoma </a:t>
            </a:r>
            <a:r>
              <a:rPr lang="sr-Latn-RS" altLang="en-US" baseline="0" dirty="0">
                <a:solidFill>
                  <a:srgbClr val="000066"/>
                </a:solidFill>
                <a:latin typeface="Calibri" pitchFamily="34" charset="0"/>
              </a:rPr>
              <a:t>→</a:t>
            </a:r>
            <a:r>
              <a:rPr lang="sr-Latn-RS" altLang="en-US" baseline="0" dirty="0">
                <a:solidFill>
                  <a:srgbClr val="000066"/>
                </a:solidFill>
              </a:rPr>
              <a:t>  blizu 0,00 ppm </a:t>
            </a:r>
            <a:endParaRPr lang="en-US" altLang="en-US" baseline="0" dirty="0">
              <a:solidFill>
                <a:srgbClr val="000066"/>
              </a:solidFill>
            </a:endParaRPr>
          </a:p>
        </p:txBody>
      </p:sp>
      <p:sp>
        <p:nvSpPr>
          <p:cNvPr id="204846" name="Text Box 46"/>
          <p:cNvSpPr txBox="1">
            <a:spLocks noChangeArrowheads="1"/>
          </p:cNvSpPr>
          <p:nvPr/>
        </p:nvSpPr>
        <p:spPr bwMode="auto">
          <a:xfrm>
            <a:off x="2954338" y="1393825"/>
            <a:ext cx="323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r-Latn-RS" altLang="en-US" baseline="0">
                <a:solidFill>
                  <a:srgbClr val="FF0000"/>
                </a:solidFill>
                <a:latin typeface="Calibri" pitchFamily="34" charset="0"/>
              </a:rPr>
              <a:t>Integral je površina ispod signala</a:t>
            </a:r>
            <a:endParaRPr lang="en-US" altLang="en-US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248275" y="1808163"/>
            <a:ext cx="733425" cy="2035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826" name="Title 1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r>
              <a:rPr lang="sr-Latn-RS" sz="2800" dirty="0">
                <a:solidFill>
                  <a:srgbClr val="000066"/>
                </a:solidFill>
              </a:rPr>
              <a:t>Hemijski pomak i integral - primer cikloheksan</a:t>
            </a:r>
            <a:endParaRPr lang="en-US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7" grpId="0"/>
      <p:bldP spid="204837" grpId="1"/>
      <p:bldP spid="204842" grpId="0"/>
      <p:bldP spid="204846" grpId="0"/>
      <p:bldP spid="20484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5888"/>
            <a:ext cx="859155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382588" y="6491288"/>
            <a:ext cx="837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r-Latn-RS" baseline="0">
                <a:solidFill>
                  <a:srgbClr val="000066"/>
                </a:solidFill>
              </a:rPr>
              <a:t>Generalno – protoni u blizini elektronegativnih atoma imaju veći hemijski pomak.</a:t>
            </a:r>
            <a:endParaRPr lang="en-US" baseline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504825" y="381000"/>
            <a:ext cx="82296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sr-Latn-RS" altLang="en-US" sz="2400" baseline="0" dirty="0">
                <a:solidFill>
                  <a:srgbClr val="000066"/>
                </a:solidFill>
                <a:latin typeface="+mn-lt"/>
              </a:rPr>
              <a:t>Uticaj elektronegativnosti na hemijski pomak u protonskim spektrima</a:t>
            </a:r>
            <a:endParaRPr lang="en-US" altLang="en-US" sz="2400" baseline="0" dirty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609600" y="1371600"/>
            <a:ext cx="7897813" cy="2690813"/>
            <a:chOff x="402" y="864"/>
            <a:chExt cx="4975" cy="1695"/>
          </a:xfrm>
        </p:grpSpPr>
        <p:sp>
          <p:nvSpPr>
            <p:cNvPr id="36926" name="Line 4"/>
            <p:cNvSpPr>
              <a:spLocks noChangeShapeType="1"/>
            </p:cNvSpPr>
            <p:nvPr/>
          </p:nvSpPr>
          <p:spPr bwMode="auto">
            <a:xfrm flipV="1">
              <a:off x="4699" y="1104"/>
              <a:ext cx="0" cy="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27" name="Group 5"/>
            <p:cNvGrpSpPr>
              <a:grpSpLocks/>
            </p:cNvGrpSpPr>
            <p:nvPr/>
          </p:nvGrpSpPr>
          <p:grpSpPr bwMode="auto">
            <a:xfrm>
              <a:off x="402" y="2167"/>
              <a:ext cx="4975" cy="392"/>
              <a:chOff x="402" y="2167"/>
              <a:chExt cx="4975" cy="392"/>
            </a:xfrm>
          </p:grpSpPr>
          <p:grpSp>
            <p:nvGrpSpPr>
              <p:cNvPr id="36929" name="Group 6"/>
              <p:cNvGrpSpPr>
                <a:grpSpLocks/>
              </p:cNvGrpSpPr>
              <p:nvPr/>
            </p:nvGrpSpPr>
            <p:grpSpPr bwMode="auto">
              <a:xfrm>
                <a:off x="489" y="2167"/>
                <a:ext cx="4210" cy="0"/>
                <a:chOff x="489" y="2167"/>
                <a:chExt cx="4210" cy="0"/>
              </a:xfrm>
            </p:grpSpPr>
            <p:sp>
              <p:nvSpPr>
                <p:cNvPr id="36955" name="Line 7"/>
                <p:cNvSpPr>
                  <a:spLocks noChangeShapeType="1"/>
                </p:cNvSpPr>
                <p:nvPr/>
              </p:nvSpPr>
              <p:spPr bwMode="auto">
                <a:xfrm>
                  <a:off x="3015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56" name="Line 8"/>
                <p:cNvSpPr>
                  <a:spLocks noChangeShapeType="1"/>
                </p:cNvSpPr>
                <p:nvPr/>
              </p:nvSpPr>
              <p:spPr bwMode="auto">
                <a:xfrm>
                  <a:off x="4278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57" name="Line 9"/>
                <p:cNvSpPr>
                  <a:spLocks noChangeShapeType="1"/>
                </p:cNvSpPr>
                <p:nvPr/>
              </p:nvSpPr>
              <p:spPr bwMode="auto">
                <a:xfrm>
                  <a:off x="489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58" name="Line 10"/>
                <p:cNvSpPr>
                  <a:spLocks noChangeShapeType="1"/>
                </p:cNvSpPr>
                <p:nvPr/>
              </p:nvSpPr>
              <p:spPr bwMode="auto">
                <a:xfrm>
                  <a:off x="1752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59" name="Line 11"/>
                <p:cNvSpPr>
                  <a:spLocks noChangeShapeType="1"/>
                </p:cNvSpPr>
                <p:nvPr/>
              </p:nvSpPr>
              <p:spPr bwMode="auto">
                <a:xfrm>
                  <a:off x="910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0" name="Line 12"/>
                <p:cNvSpPr>
                  <a:spLocks noChangeShapeType="1"/>
                </p:cNvSpPr>
                <p:nvPr/>
              </p:nvSpPr>
              <p:spPr bwMode="auto">
                <a:xfrm>
                  <a:off x="1331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1" name="Line 13"/>
                <p:cNvSpPr>
                  <a:spLocks noChangeShapeType="1"/>
                </p:cNvSpPr>
                <p:nvPr/>
              </p:nvSpPr>
              <p:spPr bwMode="auto">
                <a:xfrm>
                  <a:off x="2173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2" name="Line 14"/>
                <p:cNvSpPr>
                  <a:spLocks noChangeShapeType="1"/>
                </p:cNvSpPr>
                <p:nvPr/>
              </p:nvSpPr>
              <p:spPr bwMode="auto">
                <a:xfrm>
                  <a:off x="2594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3" name="Line 15"/>
                <p:cNvSpPr>
                  <a:spLocks noChangeShapeType="1"/>
                </p:cNvSpPr>
                <p:nvPr/>
              </p:nvSpPr>
              <p:spPr bwMode="auto">
                <a:xfrm>
                  <a:off x="3436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4" name="Line 16"/>
                <p:cNvSpPr>
                  <a:spLocks noChangeShapeType="1"/>
                </p:cNvSpPr>
                <p:nvPr/>
              </p:nvSpPr>
              <p:spPr bwMode="auto">
                <a:xfrm>
                  <a:off x="3857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30" name="Group 17"/>
              <p:cNvGrpSpPr>
                <a:grpSpLocks/>
              </p:cNvGrpSpPr>
              <p:nvPr/>
            </p:nvGrpSpPr>
            <p:grpSpPr bwMode="auto">
              <a:xfrm>
                <a:off x="402" y="2167"/>
                <a:ext cx="4975" cy="392"/>
                <a:chOff x="402" y="2167"/>
                <a:chExt cx="4975" cy="392"/>
              </a:xfrm>
            </p:grpSpPr>
            <p:sp>
              <p:nvSpPr>
                <p:cNvPr id="3693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594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0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93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173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1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93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752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2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93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383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3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93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07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5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93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665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7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93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244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8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93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823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9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93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086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6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94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28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4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94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02" y="2335"/>
                  <a:ext cx="25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10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grpSp>
              <p:nvGrpSpPr>
                <p:cNvPr id="36942" name="Group 29"/>
                <p:cNvGrpSpPr>
                  <a:grpSpLocks/>
                </p:cNvGrpSpPr>
                <p:nvPr/>
              </p:nvGrpSpPr>
              <p:grpSpPr bwMode="auto">
                <a:xfrm>
                  <a:off x="507" y="2167"/>
                  <a:ext cx="4210" cy="112"/>
                  <a:chOff x="489" y="2167"/>
                  <a:chExt cx="4210" cy="112"/>
                </a:xfrm>
              </p:grpSpPr>
              <p:sp>
                <p:nvSpPr>
                  <p:cNvPr id="36944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45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3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46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1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4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52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48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94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49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15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0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6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1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57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2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8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3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99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4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8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804" y="2346"/>
                  <a:ext cx="573" cy="2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r>
                    <a:rPr lang="en-US" altLang="en-US" baseline="0" dirty="0">
                      <a:latin typeface="Symbol" panose="05050102010706020507" pitchFamily="18" charset="2"/>
                      <a:sym typeface="Symbol" panose="05050102010706020507" pitchFamily="18" charset="2"/>
                    </a:rPr>
                    <a:t></a:t>
                  </a:r>
                  <a:r>
                    <a:rPr lang="sr-Latn-RS" altLang="en-US" baseline="0" dirty="0">
                      <a:latin typeface="Symbol" panose="05050102010706020507" pitchFamily="18" charset="2"/>
                      <a:sym typeface="Symbol" panose="05050102010706020507" pitchFamily="18" charset="2"/>
                    </a:rPr>
                    <a:t> </a:t>
                  </a:r>
                  <a:r>
                    <a:rPr lang="sr-Latn-RS" altLang="en-US" baseline="0" dirty="0">
                      <a:latin typeface="+mn-lt"/>
                      <a:sym typeface="Symbol" panose="05050102010706020507" pitchFamily="18" charset="2"/>
                    </a:rPr>
                    <a:t>/ ppm</a:t>
                  </a:r>
                  <a:r>
                    <a:rPr lang="en-US" altLang="en-US" baseline="0" dirty="0">
                      <a:latin typeface="+mn-lt"/>
                    </a:rPr>
                    <a:t> </a:t>
                  </a:r>
                  <a:endParaRPr lang="en-US" altLang="en-US" sz="2400" baseline="0" dirty="0">
                    <a:latin typeface="+mn-lt"/>
                  </a:endParaRPr>
                </a:p>
              </p:txBody>
            </p:sp>
          </p:grpSp>
        </p:grpSp>
        <p:sp>
          <p:nvSpPr>
            <p:cNvPr id="36928" name="Text Box 42"/>
            <p:cNvSpPr txBox="1">
              <a:spLocks noChangeArrowheads="1"/>
            </p:cNvSpPr>
            <p:nvPr/>
          </p:nvSpPr>
          <p:spPr bwMode="auto">
            <a:xfrm>
              <a:off x="4512" y="86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600" baseline="0">
                  <a:ea typeface="MS PGothic" pitchFamily="34" charset="-128"/>
                </a:rPr>
                <a:t>TMS</a:t>
              </a:r>
              <a:endParaRPr lang="en-US" altLang="en-US" sz="2400" baseline="0">
                <a:ea typeface="MS PGothic" pitchFamily="34" charset="-128"/>
              </a:endParaRPr>
            </a:p>
          </p:txBody>
        </p:sp>
      </p:grpSp>
      <p:grpSp>
        <p:nvGrpSpPr>
          <p:cNvPr id="42032" name="Group 48"/>
          <p:cNvGrpSpPr>
            <a:grpSpLocks/>
          </p:cNvGrpSpPr>
          <p:nvPr/>
        </p:nvGrpSpPr>
        <p:grpSpPr bwMode="auto">
          <a:xfrm>
            <a:off x="5410200" y="1752600"/>
            <a:ext cx="1143000" cy="1676400"/>
            <a:chOff x="3408" y="1104"/>
            <a:chExt cx="720" cy="1056"/>
          </a:xfrm>
        </p:grpSpPr>
        <p:sp>
          <p:nvSpPr>
            <p:cNvPr id="36924" name="Line 49"/>
            <p:cNvSpPr>
              <a:spLocks noChangeShapeType="1"/>
            </p:cNvSpPr>
            <p:nvPr/>
          </p:nvSpPr>
          <p:spPr bwMode="auto">
            <a:xfrm flipV="1">
              <a:off x="3408" y="1104"/>
              <a:ext cx="0" cy="1056"/>
            </a:xfrm>
            <a:prstGeom prst="line">
              <a:avLst/>
            </a:prstGeom>
            <a:noFill/>
            <a:ln w="19050">
              <a:solidFill>
                <a:srgbClr val="05A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5" name="Text Box 50"/>
            <p:cNvSpPr txBox="1">
              <a:spLocks noChangeArrowheads="1"/>
            </p:cNvSpPr>
            <p:nvPr/>
          </p:nvSpPr>
          <p:spPr bwMode="auto">
            <a:xfrm>
              <a:off x="3504" y="1104"/>
              <a:ext cx="624" cy="523"/>
            </a:xfrm>
            <a:prstGeom prst="rect">
              <a:avLst/>
            </a:prstGeom>
            <a:noFill/>
            <a:ln w="9525">
              <a:solidFill>
                <a:srgbClr val="05A9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600" baseline="0">
                  <a:solidFill>
                    <a:srgbClr val="05A903"/>
                  </a:solidFill>
                  <a:ea typeface="MS PGothic" pitchFamily="34" charset="-128"/>
                </a:rPr>
                <a:t>CH</a:t>
              </a:r>
              <a:r>
                <a:rPr lang="en-US" altLang="en-US" sz="1600" baseline="-25000">
                  <a:solidFill>
                    <a:srgbClr val="05A903"/>
                  </a:solidFill>
                  <a:ea typeface="MS PGothic" pitchFamily="34" charset="-128"/>
                </a:rPr>
                <a:t>3</a:t>
              </a:r>
              <a:r>
                <a:rPr lang="en-US" altLang="en-US" sz="1600" baseline="0">
                  <a:solidFill>
                    <a:srgbClr val="05A903"/>
                  </a:solidFill>
                  <a:ea typeface="MS PGothic" pitchFamily="34" charset="-128"/>
                </a:rPr>
                <a:t>Cl</a:t>
              </a:r>
            </a:p>
            <a:p>
              <a:endParaRPr lang="en-US" altLang="en-US" sz="1600" baseline="0">
                <a:solidFill>
                  <a:srgbClr val="05A903"/>
                </a:solidFill>
                <a:ea typeface="MS PGothic" pitchFamily="34" charset="-128"/>
              </a:endParaRPr>
            </a:p>
            <a:p>
              <a:r>
                <a:rPr lang="en-US" altLang="en-US" sz="1600" baseline="0">
                  <a:solidFill>
                    <a:srgbClr val="05A903"/>
                  </a:solidFill>
                  <a:latin typeface="Symbol" pitchFamily="18" charset="2"/>
                  <a:ea typeface="MS PGothic" pitchFamily="34" charset="-128"/>
                  <a:sym typeface="Symbol" pitchFamily="18" charset="2"/>
                </a:rPr>
                <a:t></a:t>
              </a:r>
              <a:r>
                <a:rPr lang="en-US" altLang="en-US" sz="1600" baseline="0">
                  <a:solidFill>
                    <a:srgbClr val="05A903"/>
                  </a:solidFill>
                  <a:ea typeface="MS PGothic" pitchFamily="34" charset="-128"/>
                </a:rPr>
                <a:t>=3.05</a:t>
              </a:r>
              <a:endParaRPr lang="en-US" altLang="en-US" sz="2400" baseline="0">
                <a:solidFill>
                  <a:srgbClr val="05A903"/>
                </a:solidFill>
                <a:ea typeface="MS PGothic" pitchFamily="34" charset="-128"/>
              </a:endParaRPr>
            </a:p>
          </p:txBody>
        </p:sp>
      </p:grpSp>
      <p:grpSp>
        <p:nvGrpSpPr>
          <p:cNvPr id="42035" name="Group 51"/>
          <p:cNvGrpSpPr>
            <a:grpSpLocks/>
          </p:cNvGrpSpPr>
          <p:nvPr/>
        </p:nvGrpSpPr>
        <p:grpSpPr bwMode="auto">
          <a:xfrm>
            <a:off x="3886200" y="1752600"/>
            <a:ext cx="1143000" cy="1676400"/>
            <a:chOff x="2448" y="1104"/>
            <a:chExt cx="720" cy="1056"/>
          </a:xfrm>
        </p:grpSpPr>
        <p:sp>
          <p:nvSpPr>
            <p:cNvPr id="36922" name="Line 52"/>
            <p:cNvSpPr>
              <a:spLocks noChangeShapeType="1"/>
            </p:cNvSpPr>
            <p:nvPr/>
          </p:nvSpPr>
          <p:spPr bwMode="auto">
            <a:xfrm flipV="1">
              <a:off x="2448" y="1104"/>
              <a:ext cx="0" cy="1056"/>
            </a:xfrm>
            <a:prstGeom prst="line">
              <a:avLst/>
            </a:prstGeom>
            <a:noFill/>
            <a:ln w="19050">
              <a:solidFill>
                <a:srgbClr val="05A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3" name="Text Box 53"/>
            <p:cNvSpPr txBox="1">
              <a:spLocks noChangeArrowheads="1"/>
            </p:cNvSpPr>
            <p:nvPr/>
          </p:nvSpPr>
          <p:spPr bwMode="auto">
            <a:xfrm>
              <a:off x="2544" y="1104"/>
              <a:ext cx="624" cy="523"/>
            </a:xfrm>
            <a:prstGeom prst="rect">
              <a:avLst/>
            </a:prstGeom>
            <a:noFill/>
            <a:ln w="9525">
              <a:solidFill>
                <a:srgbClr val="05A9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600" baseline="0">
                  <a:solidFill>
                    <a:srgbClr val="05A903"/>
                  </a:solidFill>
                  <a:ea typeface="MS PGothic" pitchFamily="34" charset="-128"/>
                </a:rPr>
                <a:t>CH</a:t>
              </a:r>
              <a:r>
                <a:rPr lang="en-US" altLang="en-US" sz="1600" baseline="-25000">
                  <a:solidFill>
                    <a:srgbClr val="05A903"/>
                  </a:solidFill>
                  <a:ea typeface="MS PGothic" pitchFamily="34" charset="-128"/>
                </a:rPr>
                <a:t>2</a:t>
              </a:r>
              <a:r>
                <a:rPr lang="en-US" altLang="en-US" sz="1600" baseline="0">
                  <a:solidFill>
                    <a:srgbClr val="05A903"/>
                  </a:solidFill>
                  <a:ea typeface="MS PGothic" pitchFamily="34" charset="-128"/>
                </a:rPr>
                <a:t>Cl</a:t>
              </a:r>
              <a:r>
                <a:rPr lang="en-US" altLang="en-US" sz="1600" baseline="-25000">
                  <a:solidFill>
                    <a:srgbClr val="05A903"/>
                  </a:solidFill>
                  <a:ea typeface="MS PGothic" pitchFamily="34" charset="-128"/>
                </a:rPr>
                <a:t>2</a:t>
              </a:r>
            </a:p>
            <a:p>
              <a:endParaRPr lang="en-US" altLang="en-US" sz="1600" baseline="0">
                <a:solidFill>
                  <a:srgbClr val="05A903"/>
                </a:solidFill>
                <a:ea typeface="MS PGothic" pitchFamily="34" charset="-128"/>
              </a:endParaRPr>
            </a:p>
            <a:p>
              <a:r>
                <a:rPr lang="en-US" altLang="en-US" sz="1600" baseline="0">
                  <a:solidFill>
                    <a:srgbClr val="05A903"/>
                  </a:solidFill>
                  <a:latin typeface="Symbol" pitchFamily="18" charset="2"/>
                  <a:ea typeface="MS PGothic" pitchFamily="34" charset="-128"/>
                  <a:sym typeface="Symbol" pitchFamily="18" charset="2"/>
                </a:rPr>
                <a:t></a:t>
              </a:r>
              <a:r>
                <a:rPr lang="en-US" altLang="en-US" sz="1600" baseline="0">
                  <a:solidFill>
                    <a:srgbClr val="05A903"/>
                  </a:solidFill>
                  <a:ea typeface="MS PGothic" pitchFamily="34" charset="-128"/>
                </a:rPr>
                <a:t>=5.30</a:t>
              </a:r>
              <a:endParaRPr lang="en-US" altLang="en-US" sz="2400" baseline="0">
                <a:solidFill>
                  <a:srgbClr val="05A903"/>
                </a:solidFill>
                <a:ea typeface="MS PGothic" pitchFamily="34" charset="-128"/>
              </a:endParaRPr>
            </a:p>
          </p:txBody>
        </p:sp>
      </p:grpSp>
      <p:grpSp>
        <p:nvGrpSpPr>
          <p:cNvPr id="42038" name="Group 54"/>
          <p:cNvGrpSpPr>
            <a:grpSpLocks/>
          </p:cNvGrpSpPr>
          <p:nvPr/>
        </p:nvGrpSpPr>
        <p:grpSpPr bwMode="auto">
          <a:xfrm>
            <a:off x="2590800" y="1752600"/>
            <a:ext cx="1143000" cy="1676400"/>
            <a:chOff x="1632" y="1104"/>
            <a:chExt cx="720" cy="1056"/>
          </a:xfrm>
        </p:grpSpPr>
        <p:sp>
          <p:nvSpPr>
            <p:cNvPr id="36920" name="Line 55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1056"/>
            </a:xfrm>
            <a:prstGeom prst="line">
              <a:avLst/>
            </a:prstGeom>
            <a:noFill/>
            <a:ln w="19050">
              <a:solidFill>
                <a:srgbClr val="05A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1" name="Text Box 56"/>
            <p:cNvSpPr txBox="1">
              <a:spLocks noChangeArrowheads="1"/>
            </p:cNvSpPr>
            <p:nvPr/>
          </p:nvSpPr>
          <p:spPr bwMode="auto">
            <a:xfrm>
              <a:off x="1728" y="1104"/>
              <a:ext cx="624" cy="523"/>
            </a:xfrm>
            <a:prstGeom prst="rect">
              <a:avLst/>
            </a:prstGeom>
            <a:noFill/>
            <a:ln w="9525">
              <a:solidFill>
                <a:srgbClr val="05A9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600" baseline="0">
                  <a:solidFill>
                    <a:srgbClr val="05A903"/>
                  </a:solidFill>
                  <a:ea typeface="MS PGothic" pitchFamily="34" charset="-128"/>
                </a:rPr>
                <a:t>CHCl</a:t>
              </a:r>
              <a:r>
                <a:rPr lang="en-US" altLang="en-US" sz="1600" baseline="-25000">
                  <a:solidFill>
                    <a:srgbClr val="05A903"/>
                  </a:solidFill>
                  <a:ea typeface="MS PGothic" pitchFamily="34" charset="-128"/>
                </a:rPr>
                <a:t>3</a:t>
              </a:r>
            </a:p>
            <a:p>
              <a:endParaRPr lang="en-US" altLang="en-US" sz="1600" baseline="0">
                <a:solidFill>
                  <a:srgbClr val="05A903"/>
                </a:solidFill>
                <a:ea typeface="MS PGothic" pitchFamily="34" charset="-128"/>
              </a:endParaRPr>
            </a:p>
            <a:p>
              <a:r>
                <a:rPr lang="en-US" altLang="en-US" sz="1600" baseline="0">
                  <a:solidFill>
                    <a:srgbClr val="05A903"/>
                  </a:solidFill>
                  <a:latin typeface="Symbol" pitchFamily="18" charset="2"/>
                  <a:ea typeface="MS PGothic" pitchFamily="34" charset="-128"/>
                  <a:sym typeface="Symbol" pitchFamily="18" charset="2"/>
                </a:rPr>
                <a:t></a:t>
              </a:r>
              <a:r>
                <a:rPr lang="en-US" altLang="en-US" sz="1600" baseline="0">
                  <a:solidFill>
                    <a:srgbClr val="05A903"/>
                  </a:solidFill>
                  <a:ea typeface="MS PGothic" pitchFamily="34" charset="-128"/>
                </a:rPr>
                <a:t>=7.26</a:t>
              </a:r>
              <a:endParaRPr lang="en-US" altLang="en-US" sz="2400" baseline="0">
                <a:solidFill>
                  <a:srgbClr val="05A903"/>
                </a:solidFill>
                <a:ea typeface="MS PGothic" pitchFamily="34" charset="-128"/>
              </a:endParaRPr>
            </a:p>
          </p:txBody>
        </p:sp>
      </p:grpSp>
      <p:grpSp>
        <p:nvGrpSpPr>
          <p:cNvPr id="42041" name="Group 57"/>
          <p:cNvGrpSpPr>
            <a:grpSpLocks/>
          </p:cNvGrpSpPr>
          <p:nvPr/>
        </p:nvGrpSpPr>
        <p:grpSpPr bwMode="auto">
          <a:xfrm>
            <a:off x="4191000" y="4343400"/>
            <a:ext cx="1066800" cy="1676400"/>
            <a:chOff x="2640" y="2736"/>
            <a:chExt cx="672" cy="1056"/>
          </a:xfrm>
        </p:grpSpPr>
        <p:sp>
          <p:nvSpPr>
            <p:cNvPr id="36918" name="Text Box 58"/>
            <p:cNvSpPr txBox="1">
              <a:spLocks noChangeArrowheads="1"/>
            </p:cNvSpPr>
            <p:nvPr/>
          </p:nvSpPr>
          <p:spPr bwMode="auto">
            <a:xfrm>
              <a:off x="2688" y="2784"/>
              <a:ext cx="624" cy="523"/>
            </a:xfrm>
            <a:prstGeom prst="rect">
              <a:avLst/>
            </a:prstGeom>
            <a:noFill/>
            <a:ln w="9525">
              <a:solidFill>
                <a:srgbClr val="FF08A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600" baseline="0">
                  <a:solidFill>
                    <a:srgbClr val="FF007A"/>
                  </a:solidFill>
                  <a:ea typeface="MS PGothic" pitchFamily="34" charset="-128"/>
                </a:rPr>
                <a:t>CH</a:t>
              </a:r>
              <a:r>
                <a:rPr lang="en-US" altLang="en-US" sz="1600" baseline="-25000">
                  <a:solidFill>
                    <a:srgbClr val="FF007A"/>
                  </a:solidFill>
                  <a:ea typeface="MS PGothic" pitchFamily="34" charset="-128"/>
                </a:rPr>
                <a:t>2</a:t>
              </a:r>
              <a:r>
                <a:rPr lang="en-US" altLang="en-US" sz="1600" baseline="0">
                  <a:solidFill>
                    <a:srgbClr val="FF007A"/>
                  </a:solidFill>
                  <a:ea typeface="MS PGothic" pitchFamily="34" charset="-128"/>
                </a:rPr>
                <a:t>Br</a:t>
              </a:r>
              <a:r>
                <a:rPr lang="en-US" altLang="en-US" sz="1600" baseline="-25000">
                  <a:solidFill>
                    <a:srgbClr val="FF007A"/>
                  </a:solidFill>
                  <a:ea typeface="MS PGothic" pitchFamily="34" charset="-128"/>
                </a:rPr>
                <a:t>2</a:t>
              </a:r>
            </a:p>
            <a:p>
              <a:endParaRPr lang="en-US" altLang="en-US" sz="1600" baseline="0">
                <a:solidFill>
                  <a:srgbClr val="FF007A"/>
                </a:solidFill>
                <a:ea typeface="MS PGothic" pitchFamily="34" charset="-128"/>
              </a:endParaRPr>
            </a:p>
            <a:p>
              <a:r>
                <a:rPr lang="en-US" altLang="en-US" sz="1600" baseline="0">
                  <a:solidFill>
                    <a:srgbClr val="FF007A"/>
                  </a:solidFill>
                  <a:latin typeface="Symbol" pitchFamily="18" charset="2"/>
                  <a:ea typeface="MS PGothic" pitchFamily="34" charset="-128"/>
                  <a:sym typeface="Symbol" pitchFamily="18" charset="2"/>
                </a:rPr>
                <a:t></a:t>
              </a:r>
              <a:r>
                <a:rPr lang="en-US" altLang="en-US" sz="1600" baseline="0">
                  <a:solidFill>
                    <a:srgbClr val="FF007A"/>
                  </a:solidFill>
                  <a:ea typeface="MS PGothic" pitchFamily="34" charset="-128"/>
                </a:rPr>
                <a:t>=4.95</a:t>
              </a:r>
              <a:endParaRPr lang="en-US" altLang="en-US" sz="2400" baseline="0">
                <a:solidFill>
                  <a:srgbClr val="FF007A"/>
                </a:solidFill>
                <a:ea typeface="MS PGothic" pitchFamily="34" charset="-128"/>
              </a:endParaRPr>
            </a:p>
          </p:txBody>
        </p:sp>
        <p:sp>
          <p:nvSpPr>
            <p:cNvPr id="36919" name="Line 59"/>
            <p:cNvSpPr>
              <a:spLocks noChangeShapeType="1"/>
            </p:cNvSpPr>
            <p:nvPr/>
          </p:nvSpPr>
          <p:spPr bwMode="auto">
            <a:xfrm flipV="1">
              <a:off x="2640" y="2736"/>
              <a:ext cx="0" cy="1056"/>
            </a:xfrm>
            <a:prstGeom prst="line">
              <a:avLst/>
            </a:prstGeom>
            <a:noFill/>
            <a:ln w="19050">
              <a:solidFill>
                <a:srgbClr val="FF08A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44" name="Group 60"/>
          <p:cNvGrpSpPr>
            <a:grpSpLocks/>
          </p:cNvGrpSpPr>
          <p:nvPr/>
        </p:nvGrpSpPr>
        <p:grpSpPr bwMode="auto">
          <a:xfrm>
            <a:off x="5715000" y="4343400"/>
            <a:ext cx="1143000" cy="1676400"/>
            <a:chOff x="3600" y="2736"/>
            <a:chExt cx="720" cy="1056"/>
          </a:xfrm>
        </p:grpSpPr>
        <p:sp>
          <p:nvSpPr>
            <p:cNvPr id="36916" name="Line 61"/>
            <p:cNvSpPr>
              <a:spLocks noChangeShapeType="1"/>
            </p:cNvSpPr>
            <p:nvPr/>
          </p:nvSpPr>
          <p:spPr bwMode="auto">
            <a:xfrm flipV="1">
              <a:off x="3600" y="2736"/>
              <a:ext cx="0" cy="1056"/>
            </a:xfrm>
            <a:prstGeom prst="line">
              <a:avLst/>
            </a:prstGeom>
            <a:noFill/>
            <a:ln w="19050">
              <a:solidFill>
                <a:srgbClr val="FF08A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7" name="Text Box 62"/>
            <p:cNvSpPr txBox="1">
              <a:spLocks noChangeArrowheads="1"/>
            </p:cNvSpPr>
            <p:nvPr/>
          </p:nvSpPr>
          <p:spPr bwMode="auto">
            <a:xfrm>
              <a:off x="3696" y="2784"/>
              <a:ext cx="624" cy="523"/>
            </a:xfrm>
            <a:prstGeom prst="rect">
              <a:avLst/>
            </a:prstGeom>
            <a:noFill/>
            <a:ln w="9525">
              <a:solidFill>
                <a:srgbClr val="FF08A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600" baseline="0">
                  <a:solidFill>
                    <a:srgbClr val="FF007A"/>
                  </a:solidFill>
                  <a:ea typeface="MS PGothic" pitchFamily="34" charset="-128"/>
                </a:rPr>
                <a:t>CH</a:t>
              </a:r>
              <a:r>
                <a:rPr lang="en-US" altLang="en-US" sz="1600" baseline="-25000">
                  <a:solidFill>
                    <a:srgbClr val="FF007A"/>
                  </a:solidFill>
                  <a:ea typeface="MS PGothic" pitchFamily="34" charset="-128"/>
                </a:rPr>
                <a:t>3</a:t>
              </a:r>
              <a:r>
                <a:rPr lang="en-US" altLang="en-US" sz="1600" baseline="0">
                  <a:solidFill>
                    <a:srgbClr val="FF007A"/>
                  </a:solidFill>
                  <a:ea typeface="MS PGothic" pitchFamily="34" charset="-128"/>
                </a:rPr>
                <a:t>Br</a:t>
              </a:r>
            </a:p>
            <a:p>
              <a:endParaRPr lang="en-US" altLang="en-US" sz="1600" baseline="0">
                <a:solidFill>
                  <a:srgbClr val="FF007A"/>
                </a:solidFill>
                <a:ea typeface="MS PGothic" pitchFamily="34" charset="-128"/>
              </a:endParaRPr>
            </a:p>
            <a:p>
              <a:r>
                <a:rPr lang="en-US" altLang="en-US" sz="1600" baseline="0">
                  <a:solidFill>
                    <a:srgbClr val="FF007A"/>
                  </a:solidFill>
                  <a:latin typeface="Symbol" pitchFamily="18" charset="2"/>
                  <a:ea typeface="MS PGothic" pitchFamily="34" charset="-128"/>
                  <a:sym typeface="Symbol" pitchFamily="18" charset="2"/>
                </a:rPr>
                <a:t></a:t>
              </a:r>
              <a:r>
                <a:rPr lang="en-US" altLang="en-US" sz="1600" baseline="0">
                  <a:solidFill>
                    <a:srgbClr val="FF007A"/>
                  </a:solidFill>
                  <a:ea typeface="MS PGothic" pitchFamily="34" charset="-128"/>
                </a:rPr>
                <a:t>=2.68</a:t>
              </a:r>
              <a:endParaRPr lang="en-US" altLang="en-US" sz="2400" baseline="0">
                <a:solidFill>
                  <a:srgbClr val="FF007A"/>
                </a:solidFill>
                <a:ea typeface="MS PGothic" pitchFamily="34" charset="-128"/>
              </a:endParaRPr>
            </a:p>
          </p:txBody>
        </p:sp>
      </p:grpSp>
      <p:grpSp>
        <p:nvGrpSpPr>
          <p:cNvPr id="42047" name="Group 63"/>
          <p:cNvGrpSpPr>
            <a:grpSpLocks/>
          </p:cNvGrpSpPr>
          <p:nvPr/>
        </p:nvGrpSpPr>
        <p:grpSpPr bwMode="auto">
          <a:xfrm>
            <a:off x="2895600" y="4343400"/>
            <a:ext cx="1066800" cy="1676400"/>
            <a:chOff x="1824" y="2736"/>
            <a:chExt cx="672" cy="1056"/>
          </a:xfrm>
        </p:grpSpPr>
        <p:sp>
          <p:nvSpPr>
            <p:cNvPr id="36914" name="Line 64"/>
            <p:cNvSpPr>
              <a:spLocks noChangeShapeType="1"/>
            </p:cNvSpPr>
            <p:nvPr/>
          </p:nvSpPr>
          <p:spPr bwMode="auto">
            <a:xfrm flipV="1">
              <a:off x="1824" y="2736"/>
              <a:ext cx="0" cy="1056"/>
            </a:xfrm>
            <a:prstGeom prst="line">
              <a:avLst/>
            </a:prstGeom>
            <a:noFill/>
            <a:ln w="19050">
              <a:solidFill>
                <a:srgbClr val="FF08A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5" name="Text Box 65"/>
            <p:cNvSpPr txBox="1">
              <a:spLocks noChangeArrowheads="1"/>
            </p:cNvSpPr>
            <p:nvPr/>
          </p:nvSpPr>
          <p:spPr bwMode="auto">
            <a:xfrm>
              <a:off x="1872" y="2784"/>
              <a:ext cx="624" cy="523"/>
            </a:xfrm>
            <a:prstGeom prst="rect">
              <a:avLst/>
            </a:prstGeom>
            <a:noFill/>
            <a:ln w="9525">
              <a:solidFill>
                <a:srgbClr val="FF08A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600" baseline="0">
                  <a:solidFill>
                    <a:srgbClr val="FF007A"/>
                  </a:solidFill>
                  <a:ea typeface="MS PGothic" pitchFamily="34" charset="-128"/>
                </a:rPr>
                <a:t>CHBr</a:t>
              </a:r>
              <a:r>
                <a:rPr lang="en-US" altLang="en-US" sz="1600" baseline="-25000">
                  <a:solidFill>
                    <a:srgbClr val="FF007A"/>
                  </a:solidFill>
                  <a:ea typeface="MS PGothic" pitchFamily="34" charset="-128"/>
                </a:rPr>
                <a:t>3</a:t>
              </a:r>
            </a:p>
            <a:p>
              <a:endParaRPr lang="en-US" altLang="en-US" sz="1600" baseline="0">
                <a:solidFill>
                  <a:srgbClr val="FF007A"/>
                </a:solidFill>
                <a:ea typeface="MS PGothic" pitchFamily="34" charset="-128"/>
              </a:endParaRPr>
            </a:p>
            <a:p>
              <a:r>
                <a:rPr lang="en-US" altLang="en-US" sz="1600" baseline="0">
                  <a:solidFill>
                    <a:srgbClr val="FF007A"/>
                  </a:solidFill>
                  <a:latin typeface="Symbol" pitchFamily="18" charset="2"/>
                  <a:ea typeface="MS PGothic" pitchFamily="34" charset="-128"/>
                  <a:sym typeface="Symbol" pitchFamily="18" charset="2"/>
                </a:rPr>
                <a:t></a:t>
              </a:r>
              <a:r>
                <a:rPr lang="en-US" altLang="en-US" sz="1600" baseline="0">
                  <a:solidFill>
                    <a:srgbClr val="FF007A"/>
                  </a:solidFill>
                  <a:ea typeface="MS PGothic" pitchFamily="34" charset="-128"/>
                </a:rPr>
                <a:t>=6.83</a:t>
              </a:r>
              <a:endParaRPr lang="en-US" altLang="en-US" sz="2400" baseline="0">
                <a:solidFill>
                  <a:srgbClr val="FF007A"/>
                </a:solidFill>
                <a:ea typeface="MS PGothic" pitchFamily="34" charset="-128"/>
              </a:endParaRPr>
            </a:p>
          </p:txBody>
        </p:sp>
      </p:grpSp>
      <p:grpSp>
        <p:nvGrpSpPr>
          <p:cNvPr id="42050" name="Group 66"/>
          <p:cNvGrpSpPr>
            <a:grpSpLocks/>
          </p:cNvGrpSpPr>
          <p:nvPr/>
        </p:nvGrpSpPr>
        <p:grpSpPr bwMode="auto">
          <a:xfrm>
            <a:off x="609600" y="3962400"/>
            <a:ext cx="7897813" cy="2690813"/>
            <a:chOff x="402" y="864"/>
            <a:chExt cx="4975" cy="1695"/>
          </a:xfrm>
        </p:grpSpPr>
        <p:sp>
          <p:nvSpPr>
            <p:cNvPr id="36875" name="Line 67"/>
            <p:cNvSpPr>
              <a:spLocks noChangeShapeType="1"/>
            </p:cNvSpPr>
            <p:nvPr/>
          </p:nvSpPr>
          <p:spPr bwMode="auto">
            <a:xfrm flipV="1">
              <a:off x="4699" y="1104"/>
              <a:ext cx="0" cy="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76" name="Group 68"/>
            <p:cNvGrpSpPr>
              <a:grpSpLocks/>
            </p:cNvGrpSpPr>
            <p:nvPr/>
          </p:nvGrpSpPr>
          <p:grpSpPr bwMode="auto">
            <a:xfrm>
              <a:off x="402" y="2167"/>
              <a:ext cx="4975" cy="392"/>
              <a:chOff x="402" y="2167"/>
              <a:chExt cx="4975" cy="392"/>
            </a:xfrm>
          </p:grpSpPr>
          <p:grpSp>
            <p:nvGrpSpPr>
              <p:cNvPr id="36878" name="Group 69"/>
              <p:cNvGrpSpPr>
                <a:grpSpLocks/>
              </p:cNvGrpSpPr>
              <p:nvPr/>
            </p:nvGrpSpPr>
            <p:grpSpPr bwMode="auto">
              <a:xfrm>
                <a:off x="489" y="2167"/>
                <a:ext cx="4210" cy="0"/>
                <a:chOff x="489" y="2167"/>
                <a:chExt cx="4210" cy="0"/>
              </a:xfrm>
            </p:grpSpPr>
            <p:sp>
              <p:nvSpPr>
                <p:cNvPr id="36904" name="Line 70"/>
                <p:cNvSpPr>
                  <a:spLocks noChangeShapeType="1"/>
                </p:cNvSpPr>
                <p:nvPr/>
              </p:nvSpPr>
              <p:spPr bwMode="auto">
                <a:xfrm>
                  <a:off x="3015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05" name="Line 71"/>
                <p:cNvSpPr>
                  <a:spLocks noChangeShapeType="1"/>
                </p:cNvSpPr>
                <p:nvPr/>
              </p:nvSpPr>
              <p:spPr bwMode="auto">
                <a:xfrm>
                  <a:off x="4278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06" name="Line 72"/>
                <p:cNvSpPr>
                  <a:spLocks noChangeShapeType="1"/>
                </p:cNvSpPr>
                <p:nvPr/>
              </p:nvSpPr>
              <p:spPr bwMode="auto">
                <a:xfrm>
                  <a:off x="489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07" name="Line 73"/>
                <p:cNvSpPr>
                  <a:spLocks noChangeShapeType="1"/>
                </p:cNvSpPr>
                <p:nvPr/>
              </p:nvSpPr>
              <p:spPr bwMode="auto">
                <a:xfrm>
                  <a:off x="1752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08" name="Line 74"/>
                <p:cNvSpPr>
                  <a:spLocks noChangeShapeType="1"/>
                </p:cNvSpPr>
                <p:nvPr/>
              </p:nvSpPr>
              <p:spPr bwMode="auto">
                <a:xfrm>
                  <a:off x="910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09" name="Line 75"/>
                <p:cNvSpPr>
                  <a:spLocks noChangeShapeType="1"/>
                </p:cNvSpPr>
                <p:nvPr/>
              </p:nvSpPr>
              <p:spPr bwMode="auto">
                <a:xfrm>
                  <a:off x="1331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10" name="Line 76"/>
                <p:cNvSpPr>
                  <a:spLocks noChangeShapeType="1"/>
                </p:cNvSpPr>
                <p:nvPr/>
              </p:nvSpPr>
              <p:spPr bwMode="auto">
                <a:xfrm>
                  <a:off x="2173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11" name="Line 77"/>
                <p:cNvSpPr>
                  <a:spLocks noChangeShapeType="1"/>
                </p:cNvSpPr>
                <p:nvPr/>
              </p:nvSpPr>
              <p:spPr bwMode="auto">
                <a:xfrm>
                  <a:off x="2594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12" name="Line 78"/>
                <p:cNvSpPr>
                  <a:spLocks noChangeShapeType="1"/>
                </p:cNvSpPr>
                <p:nvPr/>
              </p:nvSpPr>
              <p:spPr bwMode="auto">
                <a:xfrm>
                  <a:off x="3436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13" name="Line 79"/>
                <p:cNvSpPr>
                  <a:spLocks noChangeShapeType="1"/>
                </p:cNvSpPr>
                <p:nvPr/>
              </p:nvSpPr>
              <p:spPr bwMode="auto">
                <a:xfrm>
                  <a:off x="3857" y="2167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879" name="Group 80"/>
              <p:cNvGrpSpPr>
                <a:grpSpLocks/>
              </p:cNvGrpSpPr>
              <p:nvPr/>
            </p:nvGrpSpPr>
            <p:grpSpPr bwMode="auto">
              <a:xfrm>
                <a:off x="402" y="2167"/>
                <a:ext cx="4975" cy="392"/>
                <a:chOff x="402" y="2167"/>
                <a:chExt cx="4975" cy="392"/>
              </a:xfrm>
            </p:grpSpPr>
            <p:sp>
              <p:nvSpPr>
                <p:cNvPr id="36880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4594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0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881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4173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1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882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3752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2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883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383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3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884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507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5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885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665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7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88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244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8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887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823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9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888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2086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6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88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28" y="2335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4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sp>
              <p:nvSpPr>
                <p:cNvPr id="36890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402" y="2335"/>
                  <a:ext cx="25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30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altLang="en-US" sz="1600">
                      <a:ea typeface="MS PGothic" pitchFamily="34" charset="-128"/>
                    </a:rPr>
                    <a:t>10</a:t>
                  </a:r>
                  <a:endParaRPr lang="en-US" altLang="en-US" sz="2400">
                    <a:ea typeface="MS PGothic" pitchFamily="34" charset="-128"/>
                  </a:endParaRPr>
                </a:p>
              </p:txBody>
            </p:sp>
            <p:grpSp>
              <p:nvGrpSpPr>
                <p:cNvPr id="36891" name="Group 92"/>
                <p:cNvGrpSpPr>
                  <a:grpSpLocks/>
                </p:cNvGrpSpPr>
                <p:nvPr/>
              </p:nvGrpSpPr>
              <p:grpSpPr bwMode="auto">
                <a:xfrm>
                  <a:off x="507" y="2167"/>
                  <a:ext cx="4210" cy="112"/>
                  <a:chOff x="489" y="2167"/>
                  <a:chExt cx="4210" cy="112"/>
                </a:xfrm>
              </p:grpSpPr>
              <p:sp>
                <p:nvSpPr>
                  <p:cNvPr id="36893" name="Line 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894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3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895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1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896" name="Line 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52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897" name="Line 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94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898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15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899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6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00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57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01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8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02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99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03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" y="2167"/>
                    <a:ext cx="0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28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4804" y="2346"/>
                  <a:ext cx="573" cy="2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r>
                    <a:rPr lang="en-US" altLang="en-US" baseline="0" dirty="0">
                      <a:latin typeface="Symbol" panose="05050102010706020507" pitchFamily="18" charset="2"/>
                      <a:sym typeface="Symbol" panose="05050102010706020507" pitchFamily="18" charset="2"/>
                    </a:rPr>
                    <a:t></a:t>
                  </a:r>
                  <a:r>
                    <a:rPr lang="sr-Latn-RS" altLang="en-US" baseline="0" dirty="0">
                      <a:latin typeface="Symbol" panose="05050102010706020507" pitchFamily="18" charset="2"/>
                      <a:sym typeface="Symbol" panose="05050102010706020507" pitchFamily="18" charset="2"/>
                    </a:rPr>
                    <a:t> </a:t>
                  </a:r>
                  <a:r>
                    <a:rPr lang="sr-Latn-RS" altLang="en-US" baseline="0" dirty="0">
                      <a:latin typeface="+mn-lt"/>
                      <a:sym typeface="Symbol" panose="05050102010706020507" pitchFamily="18" charset="2"/>
                    </a:rPr>
                    <a:t>/ ppm</a:t>
                  </a:r>
                  <a:r>
                    <a:rPr lang="en-US" altLang="en-US" baseline="0" dirty="0"/>
                    <a:t> </a:t>
                  </a:r>
                  <a:endParaRPr lang="en-US" altLang="en-US" sz="2400" baseline="0" dirty="0"/>
                </a:p>
              </p:txBody>
            </p:sp>
          </p:grpSp>
        </p:grpSp>
        <p:sp>
          <p:nvSpPr>
            <p:cNvPr id="36877" name="Text Box 105"/>
            <p:cNvSpPr txBox="1">
              <a:spLocks noChangeArrowheads="1"/>
            </p:cNvSpPr>
            <p:nvPr/>
          </p:nvSpPr>
          <p:spPr bwMode="auto">
            <a:xfrm>
              <a:off x="4512" y="86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600" baseline="0">
                  <a:ea typeface="MS PGothic" pitchFamily="34" charset="-128"/>
                </a:rPr>
                <a:t>TMS</a:t>
              </a:r>
              <a:endParaRPr lang="en-US" altLang="en-US" sz="2400" baseline="0"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66"/>
                </a:solidFill>
              </a:rPr>
              <a:t>Spin-spin spre</a:t>
            </a:r>
            <a:r>
              <a:rPr lang="sr-Latn-RS" altLang="en-US">
                <a:solidFill>
                  <a:srgbClr val="000066"/>
                </a:solidFill>
              </a:rPr>
              <a:t>z</a:t>
            </a:r>
            <a:r>
              <a:rPr lang="en-US" altLang="en-US">
                <a:solidFill>
                  <a:srgbClr val="000066"/>
                </a:solidFill>
              </a:rPr>
              <a:t>anje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4608513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263" y="5284788"/>
            <a:ext cx="380047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Spektar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protonske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rezonance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etil-alkohola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visokog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razlaganja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i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shema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multipliciranja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linija</a:t>
            </a:r>
            <a:r>
              <a:rPr lang="en-US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.</a:t>
            </a:r>
            <a:endParaRPr lang="en-US" baseline="0" dirty="0">
              <a:solidFill>
                <a:srgbClr val="000066"/>
              </a:solidFill>
              <a:latin typeface="+mn-lt"/>
              <a:ea typeface="Times New Roman" panose="02020603050405020304" pitchFamily="18" charset="0"/>
              <a:cs typeface="CG Times"/>
            </a:endParaRPr>
          </a:p>
        </p:txBody>
      </p:sp>
      <p:sp>
        <p:nvSpPr>
          <p:cNvPr id="37893" name="TextBox 2"/>
          <p:cNvSpPr txBox="1">
            <a:spLocks noChangeArrowheads="1"/>
          </p:cNvSpPr>
          <p:nvPr/>
        </p:nvSpPr>
        <p:spPr bwMode="auto">
          <a:xfrm>
            <a:off x="5724525" y="2349500"/>
            <a:ext cx="31845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r-Latn-RS" baseline="0">
                <a:solidFill>
                  <a:srgbClr val="000066"/>
                </a:solidFill>
              </a:rPr>
              <a:t>Mera interakcije je konstanta </a:t>
            </a:r>
          </a:p>
          <a:p>
            <a:r>
              <a:rPr lang="sr-Latn-RS" baseline="0">
                <a:solidFill>
                  <a:srgbClr val="000066"/>
                </a:solidFill>
              </a:rPr>
              <a:t>spin-spin sprezanja </a:t>
            </a:r>
            <a:r>
              <a:rPr lang="sr-Latn-RS" i="1" baseline="0">
                <a:solidFill>
                  <a:srgbClr val="000066"/>
                </a:solidFill>
              </a:rPr>
              <a:t>J</a:t>
            </a:r>
            <a:r>
              <a:rPr lang="sr-Latn-RS" baseline="0">
                <a:solidFill>
                  <a:srgbClr val="000066"/>
                </a:solidFill>
              </a:rPr>
              <a:t> koja se</a:t>
            </a:r>
          </a:p>
          <a:p>
            <a:r>
              <a:rPr lang="sr-Latn-RS" baseline="0">
                <a:solidFill>
                  <a:srgbClr val="000066"/>
                </a:solidFill>
              </a:rPr>
              <a:t>obično izražava u Hz.</a:t>
            </a:r>
            <a:endParaRPr lang="en-US" baseline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rgbClr val="000066"/>
                </a:solidFill>
              </a:rPr>
              <a:t>Hemijski pomak </a:t>
            </a:r>
            <a:r>
              <a:rPr lang="sr-Latn-RS" sz="2000">
                <a:solidFill>
                  <a:srgbClr val="000066"/>
                </a:solidFill>
              </a:rPr>
              <a:t>zavisi od jačine spoljašnjeg magnentog polja – tako se lako razlikuje od spin-spin sprezanja</a:t>
            </a:r>
            <a:endParaRPr lang="en-US" sz="2000">
              <a:solidFill>
                <a:srgbClr val="000066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196975"/>
            <a:ext cx="7583488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44500" y="1308100"/>
            <a:ext cx="8229600" cy="1828800"/>
          </a:xfrm>
        </p:spPr>
        <p:txBody>
          <a:bodyPr/>
          <a:lstStyle/>
          <a:p>
            <a:r>
              <a:rPr lang="en-US" altLang="en-US" sz="2400">
                <a:solidFill>
                  <a:srgbClr val="000066"/>
                </a:solidFill>
                <a:cs typeface="Times New Roman" pitchFamily="18" charset="0"/>
              </a:rPr>
              <a:t>Identifikacija molekula</a:t>
            </a:r>
            <a:endParaRPr lang="sr-Latn-RS" altLang="en-US" sz="2400">
              <a:solidFill>
                <a:srgbClr val="000066"/>
              </a:solidFill>
              <a:cs typeface="Times New Roman" pitchFamily="18" charset="0"/>
            </a:endParaRPr>
          </a:p>
          <a:p>
            <a:r>
              <a:rPr lang="en-US" altLang="en-US" sz="2400">
                <a:solidFill>
                  <a:srgbClr val="000066"/>
                </a:solidFill>
                <a:cs typeface="Times New Roman" pitchFamily="18" charset="0"/>
              </a:rPr>
              <a:t>Strukturna analiza</a:t>
            </a:r>
            <a:endParaRPr lang="sr-Latn-RS" altLang="en-US" sz="2400">
              <a:solidFill>
                <a:srgbClr val="000066"/>
              </a:solidFill>
              <a:cs typeface="Times New Roman" pitchFamily="18" charset="0"/>
            </a:endParaRPr>
          </a:p>
          <a:p>
            <a:r>
              <a:rPr lang="en-US" altLang="en-US" sz="2400">
                <a:solidFill>
                  <a:srgbClr val="000066"/>
                </a:solidFill>
                <a:cs typeface="Times New Roman" pitchFamily="18" charset="0"/>
              </a:rPr>
              <a:t>Kvantitativna analiza</a:t>
            </a:r>
            <a:endParaRPr lang="sr-Latn-RS" altLang="en-US" sz="2400">
              <a:solidFill>
                <a:srgbClr val="000066"/>
              </a:solidFill>
              <a:cs typeface="Times New Roman" pitchFamily="18" charset="0"/>
            </a:endParaRPr>
          </a:p>
          <a:p>
            <a:r>
              <a:rPr lang="pt-BR" altLang="en-US" sz="2400">
                <a:solidFill>
                  <a:srgbClr val="000066"/>
                </a:solidFill>
                <a:cs typeface="Times New Roman" pitchFamily="18" charset="0"/>
              </a:rPr>
              <a:t>Istraživanja na bazi merenja relaksacionih vremena</a:t>
            </a:r>
            <a:endParaRPr lang="sr-Latn-RS" altLang="en-US" sz="2400">
              <a:solidFill>
                <a:srgbClr val="000066"/>
              </a:solidFill>
              <a:cs typeface="Times New Roman" pitchFamily="18" charset="0"/>
            </a:endParaRPr>
          </a:p>
          <a:p>
            <a:r>
              <a:rPr lang="pt-BR" altLang="en-US" sz="2400">
                <a:solidFill>
                  <a:srgbClr val="000066"/>
                </a:solidFill>
                <a:cs typeface="Times New Roman" pitchFamily="18" charset="0"/>
              </a:rPr>
              <a:t>Primene u biologiji i medicini</a:t>
            </a:r>
            <a:endParaRPr lang="en-US" altLang="en-US" sz="240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sz="3200" spc="-15" dirty="0">
                <a:solidFill>
                  <a:srgbClr val="000066"/>
                </a:solidFill>
                <a:ea typeface="Times New Roman" panose="02020603050405020304" pitchFamily="18" charset="0"/>
              </a:rPr>
              <a:t>Primene</a:t>
            </a:r>
            <a:r>
              <a:rPr lang="en-US" sz="3200" spc="-15" dirty="0">
                <a:solidFill>
                  <a:srgbClr val="000066"/>
                </a:solidFill>
                <a:ea typeface="Times New Roman" panose="02020603050405020304" pitchFamily="18" charset="0"/>
              </a:rPr>
              <a:t> NMR </a:t>
            </a:r>
            <a:r>
              <a:rPr lang="en-US" sz="3200" spc="-15" dirty="0" err="1">
                <a:solidFill>
                  <a:srgbClr val="000066"/>
                </a:solidFill>
                <a:ea typeface="Times New Roman" panose="02020603050405020304" pitchFamily="18" charset="0"/>
              </a:rPr>
              <a:t>spektra</a:t>
            </a:r>
            <a:endParaRPr lang="en-US" altLang="en-US" sz="3200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" y="5910263"/>
            <a:ext cx="7488238" cy="573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  <a:defRPr/>
            </a:pPr>
            <a:r>
              <a:rPr lang="en-US" sz="2000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Slika</a:t>
            </a:r>
            <a:r>
              <a:rPr lang="en-US" sz="2000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z="2000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preseka</a:t>
            </a:r>
            <a:r>
              <a:rPr lang="en-US" sz="2000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z="2000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glave</a:t>
            </a:r>
            <a:r>
              <a:rPr lang="en-US" sz="2000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z="2000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dobijena</a:t>
            </a:r>
            <a:r>
              <a:rPr lang="en-US" sz="2000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z="2000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metodom</a:t>
            </a:r>
            <a:r>
              <a:rPr lang="en-US" sz="2000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NMR </a:t>
            </a:r>
            <a:r>
              <a:rPr lang="it-IT" sz="2000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na bazi </a:t>
            </a:r>
            <a:endParaRPr lang="sr-Latn-RS" sz="2000" baseline="0" dirty="0">
              <a:solidFill>
                <a:srgbClr val="000066"/>
              </a:solidFill>
              <a:latin typeface="+mn-lt"/>
              <a:ea typeface="Times New Roman" panose="02020603050405020304" pitchFamily="18" charset="0"/>
              <a:cs typeface="CG Times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  <a:defRPr/>
            </a:pPr>
            <a:endParaRPr lang="sr-Latn-RS" sz="2000" baseline="0" dirty="0">
              <a:solidFill>
                <a:srgbClr val="000066"/>
              </a:solidFill>
              <a:latin typeface="+mn-lt"/>
              <a:ea typeface="Times New Roman" panose="02020603050405020304" pitchFamily="18" charset="0"/>
              <a:cs typeface="CG Times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  <a:defRPr/>
            </a:pPr>
            <a:r>
              <a:rPr lang="it-IT" sz="2000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relaksacionih vremena T</a:t>
            </a:r>
            <a:r>
              <a:rPr lang="it-IT" sz="2000" baseline="-2500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1 </a:t>
            </a:r>
            <a:r>
              <a:rPr lang="it-IT" sz="2000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i T</a:t>
            </a:r>
            <a:r>
              <a:rPr lang="it-IT" sz="2000" baseline="-2500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2</a:t>
            </a:r>
            <a:r>
              <a:rPr lang="it-IT" sz="2000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i gustin</a:t>
            </a:r>
            <a:r>
              <a:rPr lang="sr-Latn-RS" sz="2000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e </a:t>
            </a:r>
            <a:r>
              <a:rPr lang="it-IT" sz="2000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protona(PD). </a:t>
            </a:r>
            <a:endParaRPr lang="en-US" sz="2000" baseline="0" dirty="0">
              <a:solidFill>
                <a:srgbClr val="000066"/>
              </a:solidFill>
              <a:latin typeface="+mn-lt"/>
              <a:ea typeface="Times New Roman" panose="02020603050405020304" pitchFamily="18" charset="0"/>
              <a:cs typeface="CG Times"/>
            </a:endParaRP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89363"/>
            <a:ext cx="397827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RS">
                <a:solidFill>
                  <a:srgbClr val="000066"/>
                </a:solidFill>
              </a:rPr>
              <a:t>Ograničenja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8" y="1143000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sr-Latn-RS" sz="2400" dirty="0">
                <a:solidFill>
                  <a:srgbClr val="000066"/>
                </a:solidFill>
              </a:rPr>
              <a:t>Mogu se ispitivati samo jezgra koja imaju magnetni moment.</a:t>
            </a:r>
          </a:p>
          <a:p>
            <a:pPr algn="just">
              <a:defRPr/>
            </a:pPr>
            <a:r>
              <a:rPr lang="sr-Latn-RS" sz="2400" dirty="0">
                <a:solidFill>
                  <a:srgbClr val="000066"/>
                </a:solidFill>
              </a:rPr>
              <a:t>Može biti manje osetljiva od drugih spektroskopskih i hromatografskih metoda.</a:t>
            </a:r>
          </a:p>
          <a:p>
            <a:pPr marL="0" indent="0" algn="just">
              <a:buFontTx/>
              <a:buNone/>
              <a:defRPr/>
            </a:pPr>
            <a:endParaRPr lang="sr-Latn-RS" sz="1200" dirty="0">
              <a:solidFill>
                <a:srgbClr val="000066"/>
              </a:solidFill>
            </a:endParaRPr>
          </a:p>
          <a:p>
            <a:pPr algn="just">
              <a:defRPr/>
            </a:pPr>
            <a:r>
              <a:rPr lang="sr-Latn-RS" sz="2000" dirty="0">
                <a:solidFill>
                  <a:srgbClr val="000066"/>
                </a:solidFill>
              </a:rPr>
              <a:t>Mada većina elemenata ima barem jedno jezgro koje je NMR aktivno, to jezgro može imati malu prirodnu zastupljenost i mali žiromagnetni odnos što smanjuje osetljivost.</a:t>
            </a:r>
          </a:p>
          <a:p>
            <a:pPr algn="just">
              <a:defRPr/>
            </a:pPr>
            <a:r>
              <a:rPr lang="sr-Latn-RS" sz="2000" dirty="0">
                <a:solidFill>
                  <a:srgbClr val="000066"/>
                </a:solidFill>
              </a:rPr>
              <a:t>Dva najosetljivija elementa su </a:t>
            </a:r>
            <a:r>
              <a:rPr lang="en-US" sz="2000" baseline="30000" dirty="0">
                <a:solidFill>
                  <a:srgbClr val="000066"/>
                </a:solidFill>
              </a:rPr>
              <a:t>1</a:t>
            </a:r>
            <a:r>
              <a:rPr lang="en-US" sz="2000" dirty="0">
                <a:solidFill>
                  <a:srgbClr val="000066"/>
                </a:solidFill>
              </a:rPr>
              <a:t>H</a:t>
            </a:r>
            <a:r>
              <a:rPr lang="sr-Latn-RS" sz="2000" dirty="0">
                <a:solidFill>
                  <a:srgbClr val="000066"/>
                </a:solidFill>
              </a:rPr>
              <a:t> 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baseline="30000" dirty="0">
                <a:solidFill>
                  <a:srgbClr val="000066"/>
                </a:solidFill>
              </a:rPr>
              <a:t>19</a:t>
            </a:r>
            <a:r>
              <a:rPr lang="en-US" sz="2000" dirty="0">
                <a:solidFill>
                  <a:srgbClr val="000066"/>
                </a:solidFill>
              </a:rPr>
              <a:t>F</a:t>
            </a:r>
            <a:r>
              <a:rPr lang="sr-Latn-RS" sz="2000" dirty="0">
                <a:solidFill>
                  <a:srgbClr val="000066"/>
                </a:solidFill>
              </a:rPr>
              <a:t>.</a:t>
            </a:r>
          </a:p>
          <a:p>
            <a:pPr algn="just">
              <a:defRPr/>
            </a:pPr>
            <a:r>
              <a:rPr lang="sr-Latn-RS" sz="2000" dirty="0">
                <a:solidFill>
                  <a:srgbClr val="000066"/>
                </a:solidFill>
              </a:rPr>
              <a:t>Joni nemaju NMR signal, ali njihovo prisustvo u uzroku dovodi do širenja linija.</a:t>
            </a:r>
          </a:p>
          <a:p>
            <a:pPr algn="just">
              <a:defRPr/>
            </a:pPr>
            <a:r>
              <a:rPr lang="sr-Latn-RS" sz="2000" dirty="0">
                <a:solidFill>
                  <a:srgbClr val="000066"/>
                </a:solidFill>
              </a:rPr>
              <a:t>Paramagne</a:t>
            </a:r>
            <a:r>
              <a:rPr lang="en-US" sz="2000" dirty="0" err="1">
                <a:solidFill>
                  <a:srgbClr val="000066"/>
                </a:solidFill>
              </a:rPr>
              <a:t>tn</a:t>
            </a:r>
            <a:r>
              <a:rPr lang="sr-Latn-RS" sz="2000" dirty="0">
                <a:solidFill>
                  <a:srgbClr val="000066"/>
                </a:solidFill>
              </a:rPr>
              <a:t>e nečistoće poput Fe ili rastvorenog kiseonika takođe dovode do širenja linija.</a:t>
            </a:r>
          </a:p>
          <a:p>
            <a:pPr algn="just">
              <a:defRPr/>
            </a:pPr>
            <a:r>
              <a:rPr lang="sr-Latn-RS" sz="2000" dirty="0">
                <a:solidFill>
                  <a:srgbClr val="000066"/>
                </a:solidFill>
              </a:rPr>
              <a:t>Jezgra sa kvadrupolnim momentima kao što je</a:t>
            </a:r>
            <a:r>
              <a:rPr lang="en-US" sz="2000" dirty="0"/>
              <a:t> </a:t>
            </a:r>
            <a:r>
              <a:rPr lang="en-US" sz="2000" baseline="30000" dirty="0">
                <a:solidFill>
                  <a:srgbClr val="000066"/>
                </a:solidFill>
              </a:rPr>
              <a:t>81</a:t>
            </a:r>
            <a:r>
              <a:rPr lang="en-US" sz="2000" dirty="0">
                <a:solidFill>
                  <a:srgbClr val="000066"/>
                </a:solidFill>
              </a:rPr>
              <a:t>Br, </a:t>
            </a:r>
            <a:r>
              <a:rPr lang="sr-Latn-RS" sz="2000" dirty="0">
                <a:solidFill>
                  <a:srgbClr val="000066"/>
                </a:solidFill>
              </a:rPr>
              <a:t>dovode do širenja linija.</a:t>
            </a:r>
          </a:p>
          <a:p>
            <a:pPr algn="just">
              <a:defRPr/>
            </a:pPr>
            <a:r>
              <a:rPr lang="sr-Latn-RS" sz="2000" dirty="0">
                <a:solidFill>
                  <a:srgbClr val="000066"/>
                </a:solidFill>
              </a:rPr>
              <a:t>Širenje linija redukuje NMR signal i shodno tome osetljivost.</a:t>
            </a:r>
            <a:endParaRPr lang="en-US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32656"/>
                <a:ext cx="8640960" cy="4525963"/>
              </a:xfrm>
            </p:spPr>
            <p:txBody>
              <a:bodyPr/>
              <a:lstStyle/>
              <a:p>
                <a:pPr algn="just"/>
                <a:r>
                  <a:rPr lang="en-US" sz="2000" dirty="0">
                    <a:solidFill>
                      <a:srgbClr val="000066"/>
                    </a:solidFill>
                  </a:rPr>
                  <a:t>Kada </a:t>
                </a:r>
                <a:r>
                  <a:rPr lang="sr-Latn-RS" sz="2000" dirty="0">
                    <a:solidFill>
                      <a:srgbClr val="000066"/>
                    </a:solidFill>
                  </a:rPr>
                  <a:t>je čvrsto telo izloženo dejstvu </a:t>
                </a:r>
                <a:r>
                  <a:rPr lang="en-US" sz="2000" dirty="0" err="1">
                    <a:solidFill>
                      <a:srgbClr val="000066"/>
                    </a:solidFill>
                  </a:rPr>
                  <a:t>magnetno</a:t>
                </a:r>
                <a:r>
                  <a:rPr lang="sr-Latn-RS" sz="2000" dirty="0">
                    <a:solidFill>
                      <a:srgbClr val="000066"/>
                    </a:solidFill>
                  </a:rPr>
                  <a:t>g</a:t>
                </a: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66"/>
                    </a:solidFill>
                  </a:rPr>
                  <a:t>polj</a:t>
                </a:r>
                <a:r>
                  <a:rPr lang="sr-Latn-RS" sz="2000" dirty="0">
                    <a:solidFill>
                      <a:srgbClr val="000066"/>
                    </a:solidFill>
                  </a:rPr>
                  <a:t>a</a:t>
                </a: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sr-Latn-RS" sz="2000" dirty="0">
                    <a:solidFill>
                      <a:srgbClr val="000066"/>
                    </a:solidFill>
                  </a:rPr>
                  <a:t>jačine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sr-Latn-RS" sz="2000" dirty="0">
                    <a:solidFill>
                      <a:srgbClr val="000066"/>
                    </a:solidFill>
                  </a:rPr>
                  <a:t>, odgovor tog tela </a:t>
                </a:r>
                <a:r>
                  <a:rPr lang="en-US" sz="2000" dirty="0">
                    <a:solidFill>
                      <a:srgbClr val="000066"/>
                    </a:solidFill>
                  </a:rPr>
                  <a:t>je </a:t>
                </a:r>
                <a:r>
                  <a:rPr lang="en-US" sz="2000" dirty="0" err="1">
                    <a:solidFill>
                      <a:srgbClr val="000066"/>
                    </a:solidFill>
                  </a:rPr>
                  <a:t>pojava</a:t>
                </a: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sr-Latn-RS" sz="2000" dirty="0">
                    <a:solidFill>
                      <a:srgbClr val="000066"/>
                    </a:solidFill>
                  </a:rPr>
                  <a:t>magnetn</a:t>
                </a:r>
                <a:r>
                  <a:rPr lang="en-US" sz="2000" dirty="0">
                    <a:solidFill>
                      <a:srgbClr val="000066"/>
                    </a:solidFill>
                  </a:rPr>
                  <a:t>e</a:t>
                </a:r>
                <a:r>
                  <a:rPr lang="sr-Latn-RS" sz="2000" dirty="0">
                    <a:solidFill>
                      <a:srgbClr val="000066"/>
                    </a:solidFill>
                  </a:rPr>
                  <a:t> indukcij</a:t>
                </a:r>
                <a:r>
                  <a:rPr lang="en-US" sz="2000" dirty="0">
                    <a:solidFill>
                      <a:srgbClr val="000066"/>
                    </a:solidFill>
                  </a:rPr>
                  <a:t>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000066"/>
                    </a:solidFill>
                  </a:rPr>
                  <a:t>.</a:t>
                </a:r>
                <a:endParaRPr lang="sr-Latn-RS" sz="2000" dirty="0">
                  <a:solidFill>
                    <a:srgbClr val="000066"/>
                  </a:solidFill>
                </a:endParaRPr>
              </a:p>
              <a:p>
                <a:pPr marL="0" indent="0" algn="just">
                  <a:buNone/>
                </a:pPr>
                <a:endParaRPr lang="en-US" sz="1000" dirty="0">
                  <a:solidFill>
                    <a:srgbClr val="000066"/>
                  </a:solidFill>
                </a:endParaRPr>
              </a:p>
              <a:p>
                <a:pPr algn="just"/>
                <a:r>
                  <a:rPr lang="en-US" sz="2000" dirty="0" err="1">
                    <a:solidFill>
                      <a:srgbClr val="000066"/>
                    </a:solidFill>
                  </a:rPr>
                  <a:t>Ve</a:t>
                </a:r>
                <a:r>
                  <a:rPr lang="sr-Latn-RS" sz="2000" dirty="0">
                    <a:solidFill>
                      <a:srgbClr val="000066"/>
                    </a:solidFill>
                  </a:rPr>
                  <a:t>za između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sr-Latn-RS" sz="2000" dirty="0">
                    <a:solidFill>
                      <a:srgbClr val="000066"/>
                    </a:solidFill>
                  </a:rPr>
                  <a:t> 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0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sr-Latn-RS" sz="2000" dirty="0">
                    <a:solidFill>
                      <a:srgbClr val="000066"/>
                    </a:solidFill>
                  </a:rPr>
                  <a:t> je karakteristika sredine/materijala od kojeg je izgrađeno telo:</a:t>
                </a:r>
              </a:p>
              <a:p>
                <a:pPr marL="0" indent="0">
                  <a:buNone/>
                </a:pPr>
                <a:r>
                  <a:rPr lang="sr-Latn-RS" sz="2000" dirty="0">
                    <a:solidFill>
                      <a:srgbClr val="000066"/>
                    </a:solidFill>
                  </a:rPr>
                  <a:t>	- u vakuumu je:</a:t>
                </a:r>
              </a:p>
              <a:p>
                <a:pPr marL="0" indent="0">
                  <a:buNone/>
                </a:pPr>
                <a:r>
                  <a:rPr lang="sr-Latn-RS" sz="2000" dirty="0">
                    <a:solidFill>
                      <a:srgbClr val="000066"/>
                    </a:solidFill>
                  </a:rPr>
                  <a:t>			</a:t>
                </a: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e>
                    </m:acc>
                    <m:r>
                      <a:rPr lang="en-GB" sz="2000" i="1">
                        <a:solidFill>
                          <a:srgbClr val="000066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sr-Latn-RS" sz="2000" dirty="0">
                    <a:solidFill>
                      <a:srgbClr val="000066"/>
                    </a:solidFill>
                  </a:rPr>
                  <a:t>			(1)</a:t>
                </a:r>
              </a:p>
              <a:p>
                <a:pPr marL="0" indent="0">
                  <a:buNone/>
                </a:pPr>
                <a:r>
                  <a:rPr lang="sr-Latn-RS" sz="2000" dirty="0">
                    <a:solidFill>
                      <a:srgbClr val="000066"/>
                    </a:solidFill>
                  </a:rPr>
                  <a:t>gde je </a:t>
                </a:r>
                <a:r>
                  <a:rPr lang="en-US" sz="2000" dirty="0" err="1">
                    <a:solidFill>
                      <a:srgbClr val="000066"/>
                    </a:solidFill>
                  </a:rPr>
                  <a:t>magnetna</a:t>
                </a: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66"/>
                    </a:solidFill>
                  </a:rPr>
                  <a:t>permeabilnost</a:t>
                </a: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66"/>
                    </a:solidFill>
                  </a:rPr>
                  <a:t>vakuuma</a:t>
                </a: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en-US" sz="2000" dirty="0">
                    <a:solidFill>
                      <a:srgbClr val="000066"/>
                    </a:solidFill>
                    <a:latin typeface="Symbol" pitchFamily="18" charset="2"/>
                  </a:rPr>
                  <a:t>m</a:t>
                </a:r>
                <a:r>
                  <a:rPr lang="en-US" sz="2000" baseline="-25000" dirty="0">
                    <a:solidFill>
                      <a:srgbClr val="000066"/>
                    </a:solidFill>
                  </a:rPr>
                  <a:t>0 </a:t>
                </a:r>
                <a:r>
                  <a:rPr lang="en-US" sz="2000" dirty="0">
                    <a:solidFill>
                      <a:srgbClr val="000066"/>
                    </a:solidFill>
                  </a:rPr>
                  <a:t>= </a:t>
                </a:r>
                <a:r>
                  <a:rPr lang="en-US" sz="2000" dirty="0">
                    <a:solidFill>
                      <a:srgbClr val="000066"/>
                    </a:solidFill>
                    <a:latin typeface="Symbol" pitchFamily="18" charset="2"/>
                  </a:rPr>
                  <a:t>4p</a:t>
                </a:r>
                <a:r>
                  <a:rPr lang="en-US" sz="2000" dirty="0">
                    <a:solidFill>
                      <a:srgbClr val="000066"/>
                    </a:solidFill>
                  </a:rPr>
                  <a:t> x 10</a:t>
                </a:r>
                <a:r>
                  <a:rPr lang="en-US" sz="2000" baseline="30000" dirty="0">
                    <a:solidFill>
                      <a:srgbClr val="000066"/>
                    </a:solidFill>
                  </a:rPr>
                  <a:t>-7</a:t>
                </a:r>
                <a:r>
                  <a:rPr lang="en-US" sz="2000" dirty="0">
                    <a:solidFill>
                      <a:srgbClr val="000066"/>
                    </a:solidFill>
                  </a:rPr>
                  <a:t> JC</a:t>
                </a:r>
                <a:r>
                  <a:rPr lang="en-US" sz="2000" baseline="30000" dirty="0">
                    <a:solidFill>
                      <a:srgbClr val="000066"/>
                    </a:solidFill>
                  </a:rPr>
                  <a:t>-2</a:t>
                </a:r>
                <a:r>
                  <a:rPr lang="en-US" sz="2000" dirty="0">
                    <a:solidFill>
                      <a:srgbClr val="000066"/>
                    </a:solidFill>
                  </a:rPr>
                  <a:t>s</a:t>
                </a:r>
                <a:r>
                  <a:rPr lang="en-US" sz="2000" baseline="30000" dirty="0">
                    <a:solidFill>
                      <a:srgbClr val="000066"/>
                    </a:solidFill>
                  </a:rPr>
                  <a:t>2</a:t>
                </a:r>
                <a:r>
                  <a:rPr lang="en-US" sz="2000" dirty="0">
                    <a:solidFill>
                      <a:srgbClr val="000066"/>
                    </a:solidFill>
                  </a:rPr>
                  <a:t>m</a:t>
                </a:r>
                <a:r>
                  <a:rPr lang="en-US" sz="2000" baseline="30000" dirty="0">
                    <a:solidFill>
                      <a:srgbClr val="000066"/>
                    </a:solidFill>
                  </a:rPr>
                  <a:t>-1</a:t>
                </a:r>
                <a:r>
                  <a:rPr lang="sr-Latn-RS" sz="2000" baseline="30000" dirty="0">
                    <a:solidFill>
                      <a:srgbClr val="000066"/>
                    </a:solidFill>
                  </a:rPr>
                  <a:t> </a:t>
                </a:r>
                <a:r>
                  <a:rPr lang="sr-Latn-RS" sz="2000" dirty="0">
                    <a:solidFill>
                      <a:srgbClr val="000066"/>
                    </a:solidFill>
                  </a:rPr>
                  <a:t>(Wb/(Am)  ili H/m)</a:t>
                </a:r>
              </a:p>
              <a:p>
                <a:pPr marL="0" indent="0">
                  <a:buNone/>
                </a:pPr>
                <a:r>
                  <a:rPr lang="sr-Latn-RS" sz="2000" dirty="0">
                    <a:solidFill>
                      <a:srgbClr val="000066"/>
                    </a:solidFill>
                  </a:rPr>
                  <a:t>	- u izotropnom magnetnom materijalu je:</a:t>
                </a:r>
              </a:p>
              <a:p>
                <a:pPr marL="0" indent="0">
                  <a:buNone/>
                </a:pPr>
                <a:r>
                  <a:rPr lang="sr-Latn-RS" sz="2000" dirty="0">
                    <a:solidFill>
                      <a:srgbClr val="000066"/>
                    </a:solidFill>
                  </a:rPr>
                  <a:t>			</a:t>
                </a: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0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GB" sz="2000" i="1">
                        <a:solidFill>
                          <a:srgbClr val="000066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sr-Latn-RS" sz="2000" b="0" i="1" smtClean="0">
                        <a:solidFill>
                          <a:srgbClr val="000066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sr-Latn-RS" sz="2000" dirty="0">
                    <a:solidFill>
                      <a:srgbClr val="000066"/>
                    </a:solidFill>
                  </a:rPr>
                  <a:t>+</a:t>
                </a: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0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sr-Latn-RS" sz="2000" b="0" i="1" smtClean="0">
                        <a:solidFill>
                          <a:srgbClr val="00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sr-Latn-RS" sz="2000" dirty="0">
                    <a:solidFill>
                      <a:srgbClr val="000066"/>
                    </a:solidFill>
                  </a:rPr>
                  <a:t>			(2)</a:t>
                </a:r>
              </a:p>
              <a:p>
                <a:pPr marL="0" indent="0" algn="just">
                  <a:buNone/>
                </a:pPr>
                <a:r>
                  <a:rPr lang="sr-Latn-RS" sz="2000" dirty="0">
                    <a:solidFill>
                      <a:srgbClr val="000066"/>
                    </a:solidFill>
                  </a:rPr>
                  <a:t>gde je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0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r>
                  <a:rPr lang="sr-Latn-RS" sz="2000" dirty="0">
                    <a:solidFill>
                      <a:srgbClr val="000066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66"/>
                    </a:solidFill>
                  </a:rPr>
                  <a:t>magnetizacija</a:t>
                </a: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66"/>
                    </a:solidFill>
                  </a:rPr>
                  <a:t>definisana</a:t>
                </a: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66"/>
                    </a:solidFill>
                  </a:rPr>
                  <a:t>kao</a:t>
                </a: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66"/>
                    </a:solidFill>
                  </a:rPr>
                  <a:t>rezultuju</a:t>
                </a:r>
                <a:r>
                  <a:rPr lang="sr-Latn-RS" sz="2000" dirty="0">
                    <a:solidFill>
                      <a:srgbClr val="000066"/>
                    </a:solidFill>
                  </a:rPr>
                  <a:t>ć</a:t>
                </a:r>
                <a:r>
                  <a:rPr lang="en-US" sz="2000" dirty="0">
                    <a:solidFill>
                      <a:srgbClr val="000066"/>
                    </a:solidFill>
                  </a:rPr>
                  <a:t>i </a:t>
                </a:r>
                <a:r>
                  <a:rPr lang="en-US" sz="2000" dirty="0" err="1">
                    <a:solidFill>
                      <a:srgbClr val="000066"/>
                    </a:solidFill>
                  </a:rPr>
                  <a:t>magnetni</a:t>
                </a:r>
                <a:r>
                  <a:rPr lang="en-US" sz="2000" dirty="0">
                    <a:solidFill>
                      <a:srgbClr val="000066"/>
                    </a:solidFill>
                  </a:rPr>
                  <a:t> moment </a:t>
                </a:r>
                <a:r>
                  <a:rPr lang="en-US" sz="2000" dirty="0" err="1">
                    <a:solidFill>
                      <a:srgbClr val="000066"/>
                    </a:solidFill>
                  </a:rPr>
                  <a:t>po</a:t>
                </a: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66"/>
                    </a:solidFill>
                  </a:rPr>
                  <a:t>jedinici</a:t>
                </a: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66"/>
                    </a:solidFill>
                  </a:rPr>
                  <a:t>zapremine</a:t>
                </a:r>
                <a:r>
                  <a:rPr lang="en-US" sz="2000" dirty="0">
                    <a:solidFill>
                      <a:srgbClr val="000066"/>
                    </a:solidFill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0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000066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000" i="1" dirty="0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sr-Latn-RS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sr-Latn-RS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sr-Latn-RS" sz="2000" b="0" i="1" dirty="0" smtClean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sr-Latn-RS" sz="2000" b="0" i="1" dirty="0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66"/>
                    </a:solidFill>
                  </a:rPr>
                  <a:t>)</a:t>
                </a:r>
                <a:r>
                  <a:rPr lang="sr-Latn-RS" sz="2000" dirty="0">
                    <a:solidFill>
                      <a:srgbClr val="000066"/>
                    </a:solidFill>
                  </a:rPr>
                  <a:t>. </a:t>
                </a:r>
              </a:p>
              <a:p>
                <a:pPr marL="0" indent="0" algn="just">
                  <a:buNone/>
                </a:pPr>
                <a:r>
                  <a:rPr lang="de-DE" sz="2000" dirty="0">
                    <a:solidFill>
                      <a:srgbClr val="000066"/>
                    </a:solidFill>
                  </a:rPr>
                  <a:t>Jedinica za merenje magnetnog momenta je u SI sistemu Am</a:t>
                </a:r>
                <a:r>
                  <a:rPr lang="de-DE" sz="2000" baseline="30000" dirty="0">
                    <a:solidFill>
                      <a:srgbClr val="000066"/>
                    </a:solidFill>
                  </a:rPr>
                  <a:t>2</a:t>
                </a:r>
                <a:r>
                  <a:rPr lang="de-DE" sz="2000" dirty="0">
                    <a:solidFill>
                      <a:srgbClr val="000066"/>
                    </a:solidFill>
                  </a:rPr>
                  <a:t>, a mag</a:t>
                </a:r>
                <a:r>
                  <a:rPr lang="sr-Latn-RS" sz="2000" dirty="0">
                    <a:solidFill>
                      <a:srgbClr val="000066"/>
                    </a:solidFill>
                  </a:rPr>
                  <a:t>ne</a:t>
                </a:r>
                <a:r>
                  <a:rPr lang="de-DE" sz="2000" dirty="0">
                    <a:solidFill>
                      <a:srgbClr val="000066"/>
                    </a:solidFill>
                  </a:rPr>
                  <a:t>tizacije A/m</a:t>
                </a:r>
                <a:r>
                  <a:rPr lang="sr-Latn-RS" sz="2000" dirty="0">
                    <a:solidFill>
                      <a:srgbClr val="000066"/>
                    </a:solidFill>
                  </a:rPr>
                  <a:t> isto kao i jačine magnetnog polja</a:t>
                </a:r>
                <a:r>
                  <a:rPr lang="de-DE" sz="2000" dirty="0">
                    <a:solidFill>
                      <a:srgbClr val="000066"/>
                    </a:solidFill>
                  </a:rPr>
                  <a:t>. </a:t>
                </a:r>
                <a:r>
                  <a:rPr lang="sr-Latn-RS" sz="2000" dirty="0">
                    <a:solidFill>
                      <a:srgbClr val="000066"/>
                    </a:solidFill>
                  </a:rPr>
                  <a:t>Sledi da je jedinica magnetne indukcije T= Wb/m</a:t>
                </a:r>
                <a:r>
                  <a:rPr lang="sr-Latn-RS" sz="2000" baseline="30000" dirty="0">
                    <a:solidFill>
                      <a:srgbClr val="000066"/>
                    </a:solidFill>
                  </a:rPr>
                  <a:t>2</a:t>
                </a:r>
                <a:r>
                  <a:rPr lang="sr-Latn-RS" sz="2000" dirty="0">
                    <a:solidFill>
                      <a:srgbClr val="000066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endParaRPr lang="sr-Latn-RS" sz="1000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32656"/>
                <a:ext cx="8640960" cy="4525963"/>
              </a:xfrm>
              <a:blipFill>
                <a:blip r:embed="rId2"/>
                <a:stretch>
                  <a:fillRect l="-705" r="-2186" b="-30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970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MAS-NMR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8324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000066"/>
                </a:solidFill>
              </a:rPr>
              <a:t>U NMR spektrima </a:t>
            </a:r>
            <a:r>
              <a:rPr lang="hr-HR" altLang="en-US" sz="2400">
                <a:solidFill>
                  <a:srgbClr val="000066"/>
                </a:solidFill>
              </a:rPr>
              <a:t>čvrstih uzoraka javlja se značajno širenje spektralnih linija usled čega nije moguće razlikovati signal koji potiče od strukturno različitih rezonantnih atoma ili je u potpunosti onemogućena detekcija NMR spektra.</a:t>
            </a:r>
          </a:p>
          <a:p>
            <a:pPr algn="just" eaLnBrk="1" hangingPunct="1">
              <a:lnSpc>
                <a:spcPct val="80000"/>
              </a:lnSpc>
            </a:pPr>
            <a:endParaRPr lang="hr-HR" altLang="en-US" sz="240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hr-HR" altLang="en-US" sz="240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hr-HR" altLang="en-US" sz="2400">
                <a:solidFill>
                  <a:srgbClr val="000066"/>
                </a:solidFill>
              </a:rPr>
              <a:t>U čvrstom stanju fiksirane orijentacije jezgara i njihovog okruženja utiču na oblik i položaj NMR linija merenih pri različitim orijentacijama u odnosu na spoljašnje magnetno polje.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hr-HR" altLang="en-US" sz="240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r-HR" altLang="en-US" sz="2400">
                <a:solidFill>
                  <a:srgbClr val="000066"/>
                </a:solidFill>
              </a:rPr>
              <a:t>		monokristali – uske linije čiji se položaj menja sa promenom orijentacije kristala u spoljašnjem polju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r-HR" altLang="en-US" sz="2400">
                <a:solidFill>
                  <a:srgbClr val="000066"/>
                </a:solidFill>
              </a:rPr>
              <a:t>		mikrokristalni i amorfni prahovi – slučajna raspodela različitih orijentacija, NMR spektar široka superpozicija linija koje potiču od slučajno orijentisanih individualnih jezgara.</a:t>
            </a:r>
            <a:endParaRPr lang="en-US" altLang="en-US" sz="24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928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hr-HR" altLang="en-US" sz="2000">
                <a:solidFill>
                  <a:srgbClr val="000066"/>
                </a:solidFill>
              </a:rPr>
              <a:t>Glavni uzrok širenja linija u NMR spektrima čvrstih uzoraka su sledeće tri interakcije: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r-HR" altLang="en-US" sz="2000">
                <a:solidFill>
                  <a:srgbClr val="000066"/>
                </a:solidFill>
              </a:rPr>
              <a:t>		1. </a:t>
            </a:r>
            <a:r>
              <a:rPr lang="hr-HR" altLang="en-US" sz="2000" b="1">
                <a:solidFill>
                  <a:srgbClr val="000066"/>
                </a:solidFill>
              </a:rPr>
              <a:t>dipolarno kuplovanje</a:t>
            </a:r>
            <a:r>
              <a:rPr lang="hr-HR" altLang="en-US" sz="2000">
                <a:solidFill>
                  <a:srgbClr val="000066"/>
                </a:solidFill>
              </a:rPr>
              <a:t> potiče od direktne dipol-dipol interakcije između magnetnih momenata posmatranog jezgra i njegovih suseda; zavisi od veličine magnetnih momenata jezgara, opada sa internuklearnim rastojanjem i nezavisno je od jačine primenjenog magnetnog polja.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r-HR" altLang="en-US" sz="2000">
                <a:solidFill>
                  <a:srgbClr val="000066"/>
                </a:solidFill>
              </a:rPr>
              <a:t>		2. </a:t>
            </a:r>
            <a:r>
              <a:rPr lang="hr-HR" altLang="en-US" sz="2000" b="1">
                <a:solidFill>
                  <a:srgbClr val="000066"/>
                </a:solidFill>
              </a:rPr>
              <a:t>anizotropija hemijskog pomaka</a:t>
            </a:r>
            <a:r>
              <a:rPr lang="hr-HR" altLang="en-US" sz="2000">
                <a:solidFill>
                  <a:srgbClr val="000066"/>
                </a:solidFill>
              </a:rPr>
              <a:t> potiče od prostorne zavisnosti nuklearnog zaklanjanja i određena je simetrijom raspodele elektronskog naelektrisanja oko posmatranog jezgra; linearno raste sa porastom jačine primenjenog magnetnog polja.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r-HR" altLang="en-US" sz="2000">
                <a:solidFill>
                  <a:srgbClr val="000066"/>
                </a:solidFill>
              </a:rPr>
              <a:t>		3. </a:t>
            </a:r>
            <a:r>
              <a:rPr lang="hr-HR" altLang="en-US" sz="2000" b="1">
                <a:solidFill>
                  <a:srgbClr val="000066"/>
                </a:solidFill>
              </a:rPr>
              <a:t>kvadrupolna interakcija</a:t>
            </a:r>
            <a:r>
              <a:rPr lang="hr-HR" altLang="en-US" sz="2000">
                <a:solidFill>
                  <a:srgbClr val="000066"/>
                </a:solidFill>
              </a:rPr>
              <a:t> se javlja kod jezgara koji imaju I&gt;½; kod kristalnih prahova opada sa porastom jačine primenjenog magnetnog polja.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hr-HR" altLang="en-US" sz="200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hr-HR" altLang="en-US" sz="200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hr-HR" altLang="en-US" sz="200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hr-HR" altLang="en-US" sz="2000">
                <a:solidFill>
                  <a:srgbClr val="000066"/>
                </a:solidFill>
              </a:rPr>
              <a:t>Navedene interakcije otežavaju dobijanje NMR spektra ali su potencijalni izvor informacija o strukturi i vezama (1. internuklearna rastojanja i molekulska geometrija; 2. koordinaciona simetrija; 3. gradijent električnog polja </a:t>
            </a:r>
            <a:r>
              <a:rPr lang="hr-HR" altLang="en-US" sz="2000">
                <a:solidFill>
                  <a:srgbClr val="000066"/>
                </a:solidFill>
                <a:cs typeface="Arial" pitchFamily="34" charset="0"/>
              </a:rPr>
              <a:t>→</a:t>
            </a:r>
            <a:r>
              <a:rPr lang="hr-HR" altLang="en-US" sz="2000">
                <a:solidFill>
                  <a:srgbClr val="000066"/>
                </a:solidFill>
              </a:rPr>
              <a:t> simetrija raspodele naelektrisanja oko jezgra)</a:t>
            </a:r>
            <a:endParaRPr lang="en-US" altLang="en-US" sz="20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42481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hr-HR" altLang="en-US" sz="2400" dirty="0">
                <a:solidFill>
                  <a:srgbClr val="000066"/>
                </a:solidFill>
              </a:rPr>
              <a:t>NMR spektri visoke rezolucije mogu se dobiti samo ako se interakcije koje izazivaju širenje spektralnih linija uklone ili barem delimično redukuju.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hr-HR" altLang="en-US" sz="2400" dirty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hr-HR" altLang="en-US" sz="2400" dirty="0">
                <a:solidFill>
                  <a:srgbClr val="000066"/>
                </a:solidFill>
              </a:rPr>
              <a:t>Najčešće korišćena eksperimentalna procedura: rotacija oko magičnog ugla (magic angle spinning = MAS).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hr-HR" altLang="en-US" sz="2400" dirty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hr-HR" altLang="en-US" sz="2400" dirty="0">
                <a:solidFill>
                  <a:srgbClr val="000066"/>
                </a:solidFill>
              </a:rPr>
              <a:t>Širenje linija koje potiče od dipolarnih interakcija i anizotropije hemijskog pomaka može se ukloniti rotacijom uzorka oko ose pod uglom od </a:t>
            </a:r>
            <a:r>
              <a:rPr lang="hr-HR" altLang="en-US" sz="2400" b="1" dirty="0">
                <a:solidFill>
                  <a:srgbClr val="000066"/>
                </a:solidFill>
                <a:latin typeface="Symbol" panose="05050102010706020507" pitchFamily="18" charset="2"/>
              </a:rPr>
              <a:t>q</a:t>
            </a:r>
            <a:r>
              <a:rPr lang="hr-HR" altLang="en-US" sz="2400" b="1" dirty="0">
                <a:solidFill>
                  <a:srgbClr val="000066"/>
                </a:solidFill>
              </a:rPr>
              <a:t> = 54</a:t>
            </a:r>
            <a:r>
              <a:rPr lang="hr-HR" altLang="en-US" sz="2400" b="1" baseline="30000" dirty="0">
                <a:solidFill>
                  <a:srgbClr val="000066"/>
                </a:solidFill>
              </a:rPr>
              <a:t>o</a:t>
            </a:r>
            <a:r>
              <a:rPr lang="hr-HR" altLang="en-US" sz="2400" b="1" dirty="0">
                <a:solidFill>
                  <a:srgbClr val="000066"/>
                </a:solidFill>
              </a:rPr>
              <a:t>44</a:t>
            </a:r>
            <a:r>
              <a:rPr lang="hr-HR" altLang="en-US" sz="2400" b="1" baseline="30000" dirty="0">
                <a:solidFill>
                  <a:srgbClr val="000066"/>
                </a:solidFill>
              </a:rPr>
              <a:t>’</a:t>
            </a:r>
            <a:r>
              <a:rPr lang="hr-HR" altLang="en-US" sz="2400" dirty="0">
                <a:solidFill>
                  <a:srgbClr val="000066"/>
                </a:solidFill>
              </a:rPr>
              <a:t> u odnosu na pravac spoljašnjeg magnetnog polja.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hr-HR" altLang="en-US" sz="2400" dirty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187450" y="4652963"/>
          <a:ext cx="6911975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19186" imgH="400050" progId="Equation.3">
                  <p:embed/>
                </p:oleObj>
              </mc:Choice>
              <mc:Fallback>
                <p:oleObj name="Equation" r:id="rId2" imgW="2219186" imgH="4000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652963"/>
                        <a:ext cx="6911975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229600" cy="59753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hr-HR" altLang="en-US" sz="2600">
                <a:solidFill>
                  <a:srgbClr val="000066"/>
                </a:solidFill>
              </a:rPr>
              <a:t>Dakle za </a:t>
            </a:r>
            <a:r>
              <a:rPr lang="hr-HR" altLang="en-US" sz="2600" b="1">
                <a:solidFill>
                  <a:srgbClr val="000066"/>
                </a:solidFill>
                <a:latin typeface="Symbol" pitchFamily="18" charset="2"/>
              </a:rPr>
              <a:t>q</a:t>
            </a:r>
            <a:r>
              <a:rPr lang="hr-HR" altLang="en-US" sz="2600" b="1">
                <a:solidFill>
                  <a:srgbClr val="000066"/>
                </a:solidFill>
              </a:rPr>
              <a:t> = 54</a:t>
            </a:r>
            <a:r>
              <a:rPr lang="hr-HR" altLang="en-US" sz="2600" b="1" baseline="30000">
                <a:solidFill>
                  <a:srgbClr val="000066"/>
                </a:solidFill>
              </a:rPr>
              <a:t>o</a:t>
            </a:r>
            <a:r>
              <a:rPr lang="hr-HR" altLang="en-US" sz="2600" b="1">
                <a:solidFill>
                  <a:srgbClr val="000066"/>
                </a:solidFill>
              </a:rPr>
              <a:t>44</a:t>
            </a:r>
            <a:r>
              <a:rPr lang="hr-HR" altLang="en-US" sz="2600" b="1" baseline="30000">
                <a:solidFill>
                  <a:srgbClr val="000066"/>
                </a:solidFill>
              </a:rPr>
              <a:t>’ </a:t>
            </a:r>
            <a:r>
              <a:rPr lang="hr-HR" altLang="en-US" sz="2600">
                <a:solidFill>
                  <a:srgbClr val="000066"/>
                </a:solidFill>
              </a:rPr>
              <a:t>dipolarna interakcija nestaje, a anizotropija hemijskog pomaka se usrednjava na izotropnu vrednost.</a:t>
            </a:r>
          </a:p>
          <a:p>
            <a:pPr algn="just" eaLnBrk="1" hangingPunct="1">
              <a:lnSpc>
                <a:spcPct val="80000"/>
              </a:lnSpc>
            </a:pPr>
            <a:endParaRPr lang="hr-HR" altLang="en-US" sz="260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hr-HR" altLang="en-US" sz="2600">
                <a:solidFill>
                  <a:srgbClr val="000066"/>
                </a:solidFill>
              </a:rPr>
              <a:t>Rotaciona frekvencija u MAS exp bi trebala da bude reda veličine širine linije (u Hz) u statičkom spektru; ukoliko je brzina manja javljaju se “spinning side bands” udaljene od centralne linije tačno za vrednost rotacije</a:t>
            </a:r>
            <a:r>
              <a:rPr lang="hr-HR" altLang="en-US" sz="2600" b="1">
                <a:solidFill>
                  <a:srgbClr val="000066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hr-HR" altLang="en-US" sz="2600" b="1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hr-HR" altLang="en-US" sz="2600">
                <a:solidFill>
                  <a:srgbClr val="000066"/>
                </a:solidFill>
              </a:rPr>
              <a:t>Širenje usled kvadrupolne interakcije se može redukovati ali ne i potpuno ukloniti ovom tehnikom.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hr-HR" altLang="en-US" sz="260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hr-HR" altLang="en-US" sz="2600">
                <a:solidFill>
                  <a:srgbClr val="000066"/>
                </a:solidFill>
              </a:rPr>
              <a:t>Poželjno korisiti što jača spoljašnja magnetna polja: maksimalna osetljivost i minimalno kvadrupolno širenje.</a:t>
            </a:r>
            <a:endParaRPr lang="en-US" altLang="en-US" sz="26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solid-pr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060575"/>
            <a:ext cx="148113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2438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2260600" y="188913"/>
            <a:ext cx="570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r-Latn-CS" altLang="en-US" sz="2400" b="1" baseline="0">
                <a:solidFill>
                  <a:srgbClr val="000066"/>
                </a:solidFill>
              </a:rPr>
              <a:t>Izgled NMR spektrometra i MAS probe</a:t>
            </a:r>
            <a:endParaRPr lang="en-GB" altLang="en-US" sz="2400" b="1" baseline="0">
              <a:solidFill>
                <a:srgbClr val="000066"/>
              </a:solidFill>
            </a:endParaRPr>
          </a:p>
        </p:txBody>
      </p:sp>
      <p:pic>
        <p:nvPicPr>
          <p:cNvPr id="46085" name="Picture 8" descr="100-0013_IMG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133600"/>
            <a:ext cx="2755900" cy="367347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229600" cy="4525963"/>
              </a:xfrm>
            </p:spPr>
            <p:txBody>
              <a:bodyPr/>
              <a:lstStyle/>
              <a:p>
                <a:pPr algn="just"/>
                <a:r>
                  <a:rPr lang="sr-Latn-RS" sz="2800" dirty="0">
                    <a:solidFill>
                      <a:srgbClr val="000066"/>
                    </a:solidFill>
                  </a:rPr>
                  <a:t>Magnetizacija je karakteristika materijala od kojeg je izgrađeno čvrsto telo i zavisi od pojedinačnih magnetnih momenata konstituentnih jona, atoma ili molekula kao i od međusobnih interakcija ovih dipolnih momenata.</a:t>
                </a:r>
              </a:p>
              <a:p>
                <a:pPr marL="0" indent="0">
                  <a:buNone/>
                </a:pPr>
                <a:endParaRPr lang="sr-Latn-RS" sz="2800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endParaRPr lang="sr-Latn-RS" sz="2800" dirty="0">
                  <a:solidFill>
                    <a:srgbClr val="000066"/>
                  </a:solidFill>
                </a:endParaRPr>
              </a:p>
              <a:p>
                <a:r>
                  <a:rPr lang="sr-Latn-RS" sz="2800" dirty="0">
                    <a:solidFill>
                      <a:srgbClr val="000066"/>
                    </a:solidFill>
                  </a:rPr>
                  <a:t>Relacija (2) je data u SI sistemu. Ista relacija u cgs sistemu je:</a:t>
                </a:r>
              </a:p>
              <a:p>
                <a:pPr marL="0" indent="0">
                  <a:buNone/>
                </a:pPr>
                <a:r>
                  <a:rPr lang="sr-Latn-RS" sz="2800" dirty="0">
                    <a:solidFill>
                      <a:srgbClr val="000066"/>
                    </a:solidFill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r-Latn-RS" sz="280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8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sr-Latn-RS" sz="280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sr-Latn-RS" sz="280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sr-Latn-RS" sz="2800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acc>
                    <m:r>
                      <a:rPr lang="sr-Latn-RS" sz="2800" b="0" i="1" smtClean="0">
                        <a:solidFill>
                          <a:srgbClr val="000066"/>
                        </a:solidFill>
                        <a:latin typeface="Cambria Math"/>
                      </a:rPr>
                      <m:t>+4</m:t>
                    </m:r>
                    <m:r>
                      <a:rPr lang="sr-Latn-RS" sz="2800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</a:rPr>
                      <m:t>𝜋</m:t>
                    </m:r>
                    <m:acc>
                      <m:accPr>
                        <m:chr m:val="⃗"/>
                        <m:ctrlPr>
                          <a:rPr lang="sr-Latn-RS" sz="28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sr-Latn-RS" sz="2800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</m:acc>
                  </m:oMath>
                </a14:m>
                <a:r>
                  <a:rPr lang="sr-Latn-RS" sz="2800" dirty="0">
                    <a:solidFill>
                      <a:srgbClr val="000066"/>
                    </a:solidFill>
                  </a:rPr>
                  <a:t>			(3)</a:t>
                </a:r>
              </a:p>
              <a:p>
                <a:pPr marL="0" indent="0">
                  <a:buNone/>
                </a:pPr>
                <a:r>
                  <a:rPr lang="sr-Latn-RS" sz="2800" dirty="0">
                    <a:solidFill>
                      <a:srgbClr val="000066"/>
                    </a:solidFill>
                  </a:rPr>
                  <a:t>Jedinice u cgs sistemu su: za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r-Latn-RS" sz="28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sr-Latn-RS" sz="2800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</m:acc>
                  </m:oMath>
                </a14:m>
                <a:r>
                  <a:rPr lang="sr-Latn-RS" sz="2800" dirty="0">
                    <a:solidFill>
                      <a:srgbClr val="000066"/>
                    </a:solidFill>
                  </a:rPr>
                  <a:t> emj/cm</a:t>
                </a:r>
                <a:r>
                  <a:rPr lang="sr-Latn-RS" sz="2800" baseline="30000" dirty="0">
                    <a:solidFill>
                      <a:srgbClr val="000066"/>
                    </a:solidFill>
                  </a:rPr>
                  <a:t>3</a:t>
                </a:r>
                <a:r>
                  <a:rPr lang="sr-Latn-RS" sz="2800" dirty="0">
                    <a:solidFill>
                      <a:srgbClr val="000066"/>
                    </a:solidFill>
                  </a:rPr>
                  <a:t>, za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r-Latn-RS" sz="280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8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sr-Latn-RS" sz="2800" b="0" i="1" dirty="0">
                    <a:solidFill>
                      <a:srgbClr val="000066"/>
                    </a:solidFill>
                    <a:latin typeface="Cambria Math"/>
                  </a:rPr>
                  <a:t> </a:t>
                </a:r>
                <a:r>
                  <a:rPr lang="sr-Latn-RS" sz="2800" dirty="0">
                    <a:solidFill>
                      <a:srgbClr val="000066"/>
                    </a:solidFill>
                  </a:rPr>
                  <a:t>Oe (Oersted)</a:t>
                </a:r>
                <a:r>
                  <a:rPr lang="sr-Latn-RS" sz="2800" dirty="0">
                    <a:solidFill>
                      <a:srgbClr val="000066"/>
                    </a:solidFill>
                    <a:latin typeface="Cambria Math"/>
                  </a:rPr>
                  <a:t>, </a:t>
                </a:r>
                <a:r>
                  <a:rPr lang="sr-Latn-RS" sz="2800" dirty="0">
                    <a:solidFill>
                      <a:srgbClr val="000066"/>
                    </a:solidFill>
                  </a:rPr>
                  <a:t>za</a:t>
                </a:r>
                <a:r>
                  <a:rPr lang="sr-Latn-RS" sz="2800" dirty="0">
                    <a:solidFill>
                      <a:srgbClr val="000066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r-Latn-RS" sz="280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8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sr-Latn-RS" sz="2800" dirty="0">
                    <a:solidFill>
                      <a:srgbClr val="000066"/>
                    </a:solidFill>
                  </a:rPr>
                  <a:t> G (Gauss). 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229600" cy="4525963"/>
              </a:xfrm>
              <a:blipFill rotWithShape="1">
                <a:blip r:embed="rId2"/>
                <a:stretch>
                  <a:fillRect l="-1481" t="-1348" r="-2815" b="-43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32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>
                <a:solidFill>
                  <a:srgbClr val="000066"/>
                </a:solidFill>
              </a:rPr>
              <a:t>Nuklearni paramagnetizam</a:t>
            </a:r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30213" y="1450975"/>
            <a:ext cx="8229600" cy="4525963"/>
          </a:xfrm>
        </p:spPr>
        <p:txBody>
          <a:bodyPr/>
          <a:lstStyle/>
          <a:p>
            <a:r>
              <a:rPr lang="pl-PL" altLang="en-US" sz="2400" dirty="0">
                <a:solidFill>
                  <a:srgbClr val="000066"/>
                </a:solidFill>
                <a:cs typeface="Times New Roman" pitchFamily="18" charset="0"/>
              </a:rPr>
              <a:t>Protoni i neutroni imaju spinski kvantni broj I=1/2. </a:t>
            </a:r>
          </a:p>
          <a:p>
            <a:pPr>
              <a:buFontTx/>
              <a:buNone/>
            </a:pPr>
            <a:r>
              <a:rPr lang="pl-PL" altLang="en-US" sz="1600" dirty="0">
                <a:solidFill>
                  <a:srgbClr val="000066"/>
                </a:solidFill>
                <a:cs typeface="Times New Roman" pitchFamily="18" charset="0"/>
              </a:rPr>
              <a:t>       Mehanički obrtni moment jezgra               Magnetni moment jezgra</a:t>
            </a:r>
          </a:p>
          <a:p>
            <a:pPr>
              <a:buFontTx/>
              <a:buNone/>
            </a:pPr>
            <a:endParaRPr lang="pl-PL" altLang="en-US" sz="2400" dirty="0">
              <a:cs typeface="Times New Roman" pitchFamily="18" charset="0"/>
            </a:endParaRPr>
          </a:p>
          <a:p>
            <a:endParaRPr lang="pl-PL" altLang="en-US" sz="2400" dirty="0">
              <a:cs typeface="Times New Roman" pitchFamily="18" charset="0"/>
            </a:endParaRPr>
          </a:p>
          <a:p>
            <a:pPr marL="1828800" lvl="4" indent="0">
              <a:buFontTx/>
              <a:buNone/>
            </a:pPr>
            <a:r>
              <a:rPr lang="pl-PL" altLang="en-US" dirty="0">
                <a:cs typeface="Times New Roman" pitchFamily="18" charset="0"/>
              </a:rPr>
              <a:t>                       </a:t>
            </a:r>
          </a:p>
          <a:p>
            <a:pPr marL="1828800" lvl="4" indent="0">
              <a:buFontTx/>
              <a:buNone/>
            </a:pPr>
            <a:r>
              <a:rPr lang="pl-PL" altLang="en-US" dirty="0">
                <a:cs typeface="Times New Roman" pitchFamily="18" charset="0"/>
              </a:rPr>
              <a:t>                             </a:t>
            </a:r>
            <a:r>
              <a:rPr lang="pl-PL" altLang="en-US" sz="1800" dirty="0">
                <a:cs typeface="Times New Roman" pitchFamily="18" charset="0"/>
              </a:rPr>
              <a:t> </a:t>
            </a:r>
            <a:r>
              <a:rPr lang="pl-PL" altLang="en-US" sz="1800" dirty="0">
                <a:solidFill>
                  <a:srgbClr val="000066"/>
                </a:solidFill>
                <a:cs typeface="Times New Roman" pitchFamily="18" charset="0"/>
              </a:rPr>
              <a:t>gde je</a:t>
            </a:r>
            <a:r>
              <a:rPr lang="pl-PL" altLang="en-US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pl-PL" altLang="en-US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en-US" sz="1800" dirty="0">
                <a:solidFill>
                  <a:srgbClr val="000066"/>
                </a:solidFill>
                <a:cs typeface="Times New Roman" pitchFamily="18" charset="0"/>
              </a:rPr>
              <a:t>žiromagnetni odnos. </a:t>
            </a:r>
          </a:p>
          <a:p>
            <a:pPr marL="1828800" lvl="4" indent="0">
              <a:buFontTx/>
              <a:buNone/>
            </a:pPr>
            <a:endParaRPr lang="pl-PL" altLang="en-US" sz="1800" dirty="0">
              <a:solidFill>
                <a:srgbClr val="000066"/>
              </a:solidFill>
              <a:cs typeface="Times New Roman" pitchFamily="18" charset="0"/>
            </a:endParaRPr>
          </a:p>
          <a:p>
            <a:r>
              <a:rPr lang="pl-PL" altLang="en-US" sz="1800" dirty="0">
                <a:solidFill>
                  <a:srgbClr val="000066"/>
                </a:solidFill>
                <a:cs typeface="Times New Roman" pitchFamily="18" charset="0"/>
              </a:rPr>
              <a:t>Magnetni momenat jezgra se može predstaviti i na sledeći način:</a:t>
            </a:r>
          </a:p>
          <a:p>
            <a:endParaRPr lang="pl-PL" altLang="en-US" sz="18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pl-PL" altLang="en-US" sz="18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pl-PL" alt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pl-PL" altLang="en-US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l-PL" altLang="en-US" sz="1800" dirty="0">
                <a:solidFill>
                  <a:srgbClr val="000066"/>
                </a:solidFill>
                <a:cs typeface="Times New Roman" pitchFamily="18" charset="0"/>
              </a:rPr>
              <a:t>gde je nuklearni magneton </a:t>
            </a:r>
            <a:r>
              <a:rPr lang="en-US" altLang="en-US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pl-PL" altLang="en-US" sz="1800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altLang="en-US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en-US" sz="1800" dirty="0">
                <a:solidFill>
                  <a:srgbClr val="000066"/>
                </a:solidFill>
                <a:cs typeface="Times New Roman" pitchFamily="18" charset="0"/>
              </a:rPr>
              <a:t>= 5,0508</a:t>
            </a:r>
            <a:r>
              <a:rPr lang="en-US" altLang="en-US" sz="18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</a:t>
            </a:r>
            <a:r>
              <a:rPr lang="pl-PL" altLang="en-US" sz="1800" dirty="0">
                <a:solidFill>
                  <a:srgbClr val="000066"/>
                </a:solidFill>
                <a:cs typeface="Times New Roman" pitchFamily="18" charset="0"/>
              </a:rPr>
              <a:t>10</a:t>
            </a:r>
            <a:r>
              <a:rPr lang="pl-PL" altLang="en-US" sz="1800" baseline="30000" dirty="0">
                <a:solidFill>
                  <a:srgbClr val="000066"/>
                </a:solidFill>
                <a:cs typeface="Times New Roman" pitchFamily="18" charset="0"/>
              </a:rPr>
              <a:t>-27</a:t>
            </a:r>
            <a:r>
              <a:rPr lang="pl-PL" altLang="en-US" sz="1800" dirty="0">
                <a:solidFill>
                  <a:srgbClr val="000066"/>
                </a:solidFill>
                <a:cs typeface="Times New Roman" pitchFamily="18" charset="0"/>
              </a:rPr>
              <a:t> J/T, a g</a:t>
            </a:r>
            <a:r>
              <a:rPr lang="pl-PL" altLang="en-US" sz="1800" baseline="-25000" dirty="0">
                <a:solidFill>
                  <a:srgbClr val="000066"/>
                </a:solidFill>
                <a:cs typeface="Times New Roman" pitchFamily="18" charset="0"/>
              </a:rPr>
              <a:t>N</a:t>
            </a:r>
            <a:r>
              <a:rPr lang="pl-PL" altLang="en-US" sz="1800" dirty="0">
                <a:solidFill>
                  <a:srgbClr val="000066"/>
                </a:solidFill>
                <a:cs typeface="Times New Roman" pitchFamily="18" charset="0"/>
              </a:rPr>
              <a:t> Landeov nuklearni factor</a:t>
            </a:r>
            <a:r>
              <a:rPr lang="en-US" altLang="en-US" sz="18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539750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71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68258"/>
              </p:ext>
            </p:extLst>
          </p:nvPr>
        </p:nvGraphicFramePr>
        <p:xfrm>
          <a:off x="1258888" y="2205038"/>
          <a:ext cx="194468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09336" imgH="393529" progId="Equation.3">
                  <p:embed/>
                </p:oleObj>
              </mc:Choice>
              <mc:Fallback>
                <p:oleObj r:id="rId2" imgW="609336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05038"/>
                        <a:ext cx="1944687" cy="1244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4598988" y="2492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71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15596"/>
              </p:ext>
            </p:extLst>
          </p:nvPr>
        </p:nvGraphicFramePr>
        <p:xfrm>
          <a:off x="4378325" y="2268538"/>
          <a:ext cx="25812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66337" imgH="393529" progId="Equation.3">
                  <p:embed/>
                </p:oleObj>
              </mc:Choice>
              <mc:Fallback>
                <p:oleObj r:id="rId4" imgW="1066337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2268538"/>
                        <a:ext cx="2581275" cy="944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998926"/>
              </p:ext>
            </p:extLst>
          </p:nvPr>
        </p:nvGraphicFramePr>
        <p:xfrm>
          <a:off x="3227388" y="4603750"/>
          <a:ext cx="18843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72808" imgH="253890" progId="Equation.3">
                  <p:embed/>
                </p:oleObj>
              </mc:Choice>
              <mc:Fallback>
                <p:oleObj r:id="rId6" imgW="672808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4603750"/>
                        <a:ext cx="1884362" cy="717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sz="3200">
                <a:solidFill>
                  <a:srgbClr val="000066"/>
                </a:solidFill>
                <a:cs typeface="Times New Roman" pitchFamily="18" charset="0"/>
              </a:rPr>
              <a:t>Jezgro u statičkom magnetnom polju</a:t>
            </a:r>
            <a:endParaRPr lang="en-US" altLang="en-US" sz="3200">
              <a:solidFill>
                <a:srgbClr val="000066"/>
              </a:solidFill>
            </a:endParaRPr>
          </a:p>
        </p:txBody>
      </p:sp>
      <p:sp>
        <p:nvSpPr>
          <p:cNvPr id="819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 sz="1800" dirty="0">
                <a:solidFill>
                  <a:srgbClr val="000066"/>
                </a:solidFill>
                <a:cs typeface="Times New Roman" pitchFamily="18" charset="0"/>
              </a:rPr>
              <a:t>Zbog posedovanja obrtnog momenta, jezgro vrši precesiono kretanje oko pravca magnetnog polja, zadržavajući konstantan ugao magnetnog momenta prema pravcu polja. Precesiono kretanje opisuje jednačina:</a:t>
            </a:r>
          </a:p>
          <a:p>
            <a:endParaRPr lang="pl-PL" altLang="en-US" sz="1800" dirty="0">
              <a:solidFill>
                <a:srgbClr val="000066"/>
              </a:solidFill>
            </a:endParaRPr>
          </a:p>
          <a:p>
            <a:endParaRPr lang="pl-PL" altLang="en-US" sz="1800" dirty="0">
              <a:solidFill>
                <a:srgbClr val="000066"/>
              </a:solidFill>
            </a:endParaRPr>
          </a:p>
          <a:p>
            <a:endParaRPr lang="pl-PL" altLang="en-US" sz="1800" dirty="0">
              <a:solidFill>
                <a:srgbClr val="000066"/>
              </a:solidFill>
            </a:endParaRPr>
          </a:p>
          <a:p>
            <a:pPr>
              <a:buFontTx/>
              <a:buNone/>
            </a:pPr>
            <a:endParaRPr lang="pl-PL" altLang="en-US" sz="1800" dirty="0">
              <a:solidFill>
                <a:srgbClr val="000066"/>
              </a:solidFill>
            </a:endParaRPr>
          </a:p>
          <a:p>
            <a:r>
              <a:rPr lang="pl-PL" altLang="en-US" sz="1800" dirty="0">
                <a:solidFill>
                  <a:srgbClr val="000066"/>
                </a:solidFill>
                <a:cs typeface="Times New Roman" pitchFamily="18" charset="0"/>
              </a:rPr>
              <a:t>Ugao magnetnog momenta prema pravcu magnetnog polja određen je uslovima kvantiranja energije jezgra u magnetnom polju. Dozvoljeni energetski nivoi određeni su jednačinom</a:t>
            </a:r>
          </a:p>
          <a:p>
            <a:endParaRPr lang="sr-Latn-RS" altLang="en-US" dirty="0">
              <a:solidFill>
                <a:srgbClr val="000066"/>
              </a:solidFill>
            </a:endParaRPr>
          </a:p>
          <a:p>
            <a:pPr>
              <a:buFontTx/>
              <a:buNone/>
            </a:pPr>
            <a:endParaRPr lang="sr-Latn-RS" altLang="en-US" dirty="0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pl-PL" altLang="en-US" sz="1800" dirty="0">
                <a:solidFill>
                  <a:srgbClr val="000066"/>
                </a:solidFill>
                <a:cs typeface="Times New Roman" pitchFamily="18" charset="0"/>
              </a:rPr>
              <a:t>gde je m</a:t>
            </a:r>
            <a:r>
              <a:rPr lang="pl-PL" altLang="en-US" sz="1800" baseline="-25000" dirty="0">
                <a:solidFill>
                  <a:srgbClr val="000066"/>
                </a:solidFill>
                <a:cs typeface="Times New Roman" pitchFamily="18" charset="0"/>
              </a:rPr>
              <a:t>z</a:t>
            </a:r>
            <a:r>
              <a:rPr lang="pl-PL" altLang="en-US" sz="1800" dirty="0">
                <a:solidFill>
                  <a:srgbClr val="000066"/>
                </a:solidFill>
                <a:cs typeface="Times New Roman" pitchFamily="18" charset="0"/>
              </a:rPr>
              <a:t> magnetni kvantni broj koji može da ima vrednosti -I, (-I+1), (-I+2), ..., (I-1), I, dakle 2I+1 vrednosti</a:t>
            </a:r>
            <a:r>
              <a:rPr lang="en-US" altLang="en-US" sz="18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81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453880"/>
              </p:ext>
            </p:extLst>
          </p:nvPr>
        </p:nvGraphicFramePr>
        <p:xfrm>
          <a:off x="2987675" y="2636838"/>
          <a:ext cx="23050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63225" imgH="393529" progId="Equation.3">
                  <p:embed/>
                </p:oleObj>
              </mc:Choice>
              <mc:Fallback>
                <p:oleObj r:id="rId2" imgW="863225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636838"/>
                        <a:ext cx="2305050" cy="1038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81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919912"/>
              </p:ext>
            </p:extLst>
          </p:nvPr>
        </p:nvGraphicFramePr>
        <p:xfrm>
          <a:off x="2195513" y="4846638"/>
          <a:ext cx="40957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943100" imgH="393700" progId="Equation.3">
                  <p:embed/>
                </p:oleObj>
              </mc:Choice>
              <mc:Fallback>
                <p:oleObj r:id="rId4" imgW="19431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846638"/>
                        <a:ext cx="4095750" cy="822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0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9118600" cy="2632075"/>
          </a:xfrm>
          <a:noFill/>
        </p:spPr>
      </p:pic>
      <p:sp>
        <p:nvSpPr>
          <p:cNvPr id="921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sz="3200">
                <a:solidFill>
                  <a:srgbClr val="000066"/>
                </a:solidFill>
                <a:cs typeface="Times New Roman" pitchFamily="18" charset="0"/>
              </a:rPr>
              <a:t>Jezgro u statičkom magnetnom polju</a:t>
            </a:r>
            <a:endParaRPr lang="en-US" altLang="en-US" sz="3200">
              <a:solidFill>
                <a:srgbClr val="000066"/>
              </a:solidFill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484438" y="5019675"/>
            <a:ext cx="4660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r-Latn-RS" altLang="en-US" sz="2000" baseline="0">
                <a:solidFill>
                  <a:srgbClr val="000066"/>
                </a:solidFill>
                <a:latin typeface="Symbol" pitchFamily="18" charset="2"/>
              </a:rPr>
              <a:t>a</a:t>
            </a:r>
            <a:r>
              <a:rPr lang="sr-Latn-RS" altLang="en-US" sz="2000" baseline="0">
                <a:solidFill>
                  <a:srgbClr val="000066"/>
                </a:solidFill>
              </a:rPr>
              <a:t> spin – paralelan spoljašnjem polju</a:t>
            </a:r>
          </a:p>
          <a:p>
            <a:endParaRPr lang="sr-Latn-RS" altLang="en-US" sz="2000" baseline="0">
              <a:solidFill>
                <a:srgbClr val="000066"/>
              </a:solidFill>
            </a:endParaRPr>
          </a:p>
          <a:p>
            <a:r>
              <a:rPr lang="sr-Latn-RS" altLang="en-US" sz="2000" baseline="0">
                <a:solidFill>
                  <a:srgbClr val="000066"/>
                </a:solidFill>
                <a:latin typeface="Symbol" pitchFamily="18" charset="2"/>
              </a:rPr>
              <a:t>b</a:t>
            </a:r>
            <a:r>
              <a:rPr lang="sr-Latn-RS" altLang="en-US" sz="2000" baseline="0">
                <a:solidFill>
                  <a:srgbClr val="000066"/>
                </a:solidFill>
              </a:rPr>
              <a:t> spin – antiparalelan spoljašnjem polju</a:t>
            </a:r>
            <a:endParaRPr lang="en-US" altLang="en-US" sz="2000" baseline="0">
              <a:solidFill>
                <a:srgbClr val="000066"/>
              </a:solidFill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0" y="2133600"/>
            <a:ext cx="2484438" cy="738188"/>
          </a:xfrm>
          <a:prstGeom prst="rect">
            <a:avLst/>
          </a:prstGeom>
          <a:solidFill>
            <a:srgbClr val="A9F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r-Latn-RS" altLang="en-US" sz="1400" baseline="0">
                <a:solidFill>
                  <a:srgbClr val="000066"/>
                </a:solidFill>
              </a:rPr>
              <a:t>Proton pri rotaciji indukuje magnetno polje</a:t>
            </a:r>
          </a:p>
          <a:p>
            <a:endParaRPr lang="en-US" altLang="en-US" sz="1400" baseline="0">
              <a:solidFill>
                <a:srgbClr val="000066"/>
              </a:solidFill>
            </a:endParaRP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3081338" y="4049713"/>
            <a:ext cx="2541587" cy="738187"/>
          </a:xfrm>
          <a:prstGeom prst="rect">
            <a:avLst/>
          </a:prstGeom>
          <a:solidFill>
            <a:srgbClr val="A9F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sr-Latn-RS" altLang="en-US" sz="1400" baseline="0">
                <a:solidFill>
                  <a:srgbClr val="000066"/>
                </a:solidFill>
              </a:rPr>
              <a:t>Slučajna orijentacija nuklearnih magneta</a:t>
            </a:r>
          </a:p>
          <a:p>
            <a:endParaRPr lang="en-US" altLang="en-US" sz="1400" baseline="0">
              <a:solidFill>
                <a:srgbClr val="000066"/>
              </a:solidFill>
            </a:endParaRP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6219825" y="3994150"/>
            <a:ext cx="2924175" cy="954088"/>
          </a:xfrm>
          <a:prstGeom prst="rect">
            <a:avLst/>
          </a:prstGeom>
          <a:solidFill>
            <a:srgbClr val="A9F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sr-Latn-RS" altLang="en-US" sz="1400" baseline="0">
                <a:solidFill>
                  <a:srgbClr val="000066"/>
                </a:solidFill>
              </a:rPr>
              <a:t>Nuklearni magneti su orijentisani paraleleno ili antiparalelno spoljašnjem magnetnom polju</a:t>
            </a:r>
          </a:p>
          <a:p>
            <a:endParaRPr lang="en-US" altLang="en-US" sz="1400" baseline="0">
              <a:solidFill>
                <a:srgbClr val="000066"/>
              </a:solidFill>
            </a:endParaRP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2700338" y="2109788"/>
            <a:ext cx="32400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r-Latn-RS" altLang="en-US" sz="1600" baseline="0"/>
              <a:t>Bez spoljašnjeg magnetnog polja</a:t>
            </a:r>
            <a:endParaRPr lang="en-US" altLang="en-US" sz="1600" baseline="0"/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6242050" y="2109788"/>
            <a:ext cx="27781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r-Latn-RS" altLang="en-US" sz="1400" baseline="0"/>
              <a:t>U  magnetnom polju</a:t>
            </a:r>
            <a:endParaRPr lang="en-US" altLang="en-US" sz="1400" baseline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981200"/>
            <a:ext cx="503713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850" y="231775"/>
            <a:ext cx="86407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Orijentacija</a:t>
            </a:r>
            <a:r>
              <a:rPr lang="en-US" sz="2000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z="2000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magnetnog</a:t>
            </a:r>
            <a:r>
              <a:rPr lang="en-US" sz="2000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momenta </a:t>
            </a:r>
            <a:r>
              <a:rPr lang="en-US" sz="2000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protona</a:t>
            </a:r>
            <a:r>
              <a:rPr lang="en-US" sz="2000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u </a:t>
            </a:r>
            <a:r>
              <a:rPr lang="en-US" sz="2000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spoljnom</a:t>
            </a:r>
            <a:r>
              <a:rPr lang="en-US" sz="2000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z="2000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magnetnom</a:t>
            </a:r>
            <a:r>
              <a:rPr lang="en-US" sz="2000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z="2000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polju</a:t>
            </a:r>
            <a:r>
              <a:rPr lang="en-US" sz="2000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z="2000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i</a:t>
            </a:r>
            <a:r>
              <a:rPr lang="en-US" sz="2000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z="2000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energetska</a:t>
            </a:r>
            <a:r>
              <a:rPr lang="en-US" sz="2000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z="2000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razlika</a:t>
            </a:r>
            <a:r>
              <a:rPr lang="en-US" sz="2000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z="2000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između</a:t>
            </a:r>
            <a:r>
              <a:rPr lang="en-US" sz="2000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z="2000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dve</a:t>
            </a:r>
            <a:r>
              <a:rPr lang="en-US" sz="2000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z="2000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moguće</a:t>
            </a:r>
            <a:r>
              <a:rPr lang="en-US" sz="2000" spc="-15" baseline="0" dirty="0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 </a:t>
            </a:r>
            <a:r>
              <a:rPr lang="en-US" sz="2000" spc="-15" baseline="0" dirty="0" err="1">
                <a:solidFill>
                  <a:srgbClr val="000066"/>
                </a:solidFill>
                <a:latin typeface="+mn-lt"/>
                <a:ea typeface="Times New Roman" panose="02020603050405020304" pitchFamily="18" charset="0"/>
                <a:cs typeface="CG Times"/>
              </a:rPr>
              <a:t>orijentacije</a:t>
            </a:r>
            <a:endParaRPr lang="en-US" sz="2000" baseline="0" dirty="0">
              <a:solidFill>
                <a:srgbClr val="000066"/>
              </a:solidFill>
              <a:latin typeface="+mn-lt"/>
              <a:ea typeface="Times New Roman" panose="02020603050405020304" pitchFamily="18" charset="0"/>
              <a:cs typeface="CG Time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5364163" y="3716338"/>
          <a:ext cx="14763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90170" imgH="393529" progId="Equation.3">
                  <p:embed/>
                </p:oleObj>
              </mc:Choice>
              <mc:Fallback>
                <p:oleObj r:id="rId3" imgW="990170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716338"/>
                        <a:ext cx="14763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8"/>
          <p:cNvGraphicFramePr>
            <a:graphicFrameLocks noChangeAspect="1"/>
          </p:cNvGraphicFramePr>
          <p:nvPr/>
        </p:nvGraphicFramePr>
        <p:xfrm>
          <a:off x="5435600" y="2349500"/>
          <a:ext cx="14573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26698" imgH="393529" progId="Equation.3">
                  <p:embed/>
                </p:oleObj>
              </mc:Choice>
              <mc:Fallback>
                <p:oleObj r:id="rId5" imgW="926698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349500"/>
                        <a:ext cx="145732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7329488" y="2873375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aseline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l-PL" altLang="en-US" sz="2000" baseline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E=hv</a:t>
            </a:r>
            <a:endParaRPr lang="en-US" altLang="en-US" sz="2000" baseline="0">
              <a:solidFill>
                <a:srgbClr val="000066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1024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56845"/>
              </p:ext>
            </p:extLst>
          </p:nvPr>
        </p:nvGraphicFramePr>
        <p:xfrm>
          <a:off x="6942138" y="3378200"/>
          <a:ext cx="19478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914400" imgH="203200" progId="Equation.3">
                  <p:embed/>
                </p:oleObj>
              </mc:Choice>
              <mc:Fallback>
                <p:oleObj r:id="rId7" imgW="914400" imgH="203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3378200"/>
                        <a:ext cx="1947862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Box 13"/>
          <p:cNvSpPr txBox="1">
            <a:spLocks noChangeArrowheads="1"/>
          </p:cNvSpPr>
          <p:nvPr/>
        </p:nvSpPr>
        <p:spPr bwMode="auto">
          <a:xfrm>
            <a:off x="179388" y="5337175"/>
            <a:ext cx="8785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pl-PL" altLang="en-US" baseline="0" dirty="0">
                <a:solidFill>
                  <a:srgbClr val="000066"/>
                </a:solidFill>
                <a:cs typeface="Times New Roman" pitchFamily="18" charset="0"/>
              </a:rPr>
              <a:t>Frekvencija elektromagnetnog zračenja koja odgovara energetskoj razlici </a:t>
            </a:r>
            <a:r>
              <a:rPr lang="en-US" altLang="en-US" baseline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l-PL" altLang="en-US" baseline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altLang="en-US" baseline="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pl-PL" altLang="en-US" baseline="0" dirty="0">
                <a:solidFill>
                  <a:srgbClr val="000066"/>
                </a:solidFill>
                <a:ea typeface="Times New Roman" pitchFamily="18" charset="0"/>
                <a:cs typeface="CG Times"/>
              </a:rPr>
              <a:t>jednaka je frekvenciji precesije magnetnog momenta jezgra u polju B (Larmorova frekvencija).</a:t>
            </a:r>
            <a:endParaRPr lang="en-US" altLang="en-US" baseline="0" dirty="0">
              <a:solidFill>
                <a:srgbClr val="000066"/>
              </a:solidFill>
              <a:ea typeface="Times New Roman" pitchFamily="18" charset="0"/>
              <a:cs typeface="CG Times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2528</Words>
  <Application>Microsoft Office PowerPoint</Application>
  <PresentationFormat>On-screen Show (4:3)</PresentationFormat>
  <Paragraphs>411</Paragraphs>
  <Slides>44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MS PGothic</vt:lpstr>
      <vt:lpstr>Arial</vt:lpstr>
      <vt:lpstr>Calibri</vt:lpstr>
      <vt:lpstr>Cambria Math</vt:lpstr>
      <vt:lpstr>CG Times</vt:lpstr>
      <vt:lpstr>Symbol</vt:lpstr>
      <vt:lpstr>Times</vt:lpstr>
      <vt:lpstr>Times New Roman</vt:lpstr>
      <vt:lpstr>Default Design</vt:lpstr>
      <vt:lpstr>Equation.3</vt:lpstr>
      <vt:lpstr>CS ChemDraw Drawing</vt:lpstr>
      <vt:lpstr>Equation</vt:lpstr>
      <vt:lpstr>NUKLEARNA MAGNETNA REZONANTNA (NMR) SPEKTROSKOPIJA </vt:lpstr>
      <vt:lpstr>PowerPoint Presentation</vt:lpstr>
      <vt:lpstr>PowerPoint Presentation</vt:lpstr>
      <vt:lpstr>PowerPoint Presentation</vt:lpstr>
      <vt:lpstr>PowerPoint Presentation</vt:lpstr>
      <vt:lpstr>Nuklearni paramagnetizam</vt:lpstr>
      <vt:lpstr>Jezgro u statičkom magnetnom polju</vt:lpstr>
      <vt:lpstr>Jezgro u statičkom magnetnom polju</vt:lpstr>
      <vt:lpstr>PowerPoint Presentation</vt:lpstr>
      <vt:lpstr>PowerPoint Presentation</vt:lpstr>
      <vt:lpstr>Jezgra od interesa za NMR spektroskopiju, njihove konstante i Larmorova frekvencija u statičkom magnetnom polju od 1,4 T</vt:lpstr>
      <vt:lpstr>PowerPoint Presentation</vt:lpstr>
      <vt:lpstr>PowerPoint Presentation</vt:lpstr>
      <vt:lpstr>Larmorova frekvencija</vt:lpstr>
      <vt:lpstr>RF puls</vt:lpstr>
      <vt:lpstr>Relaksacija magnetizacije</vt:lpstr>
      <vt:lpstr>NMR spektrometar</vt:lpstr>
      <vt:lpstr>NMR spektrometar</vt:lpstr>
      <vt:lpstr>NMR spektrometar</vt:lpstr>
      <vt:lpstr>NMR spektrometar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NMR spektri istog jedinjenja</vt:lpstr>
      <vt:lpstr>Osobine NMR spektra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Hemijski pomak i integral - primer cikloheksan</vt:lpstr>
      <vt:lpstr>PowerPoint Presentation</vt:lpstr>
      <vt:lpstr>PowerPoint Presentation</vt:lpstr>
      <vt:lpstr>Spin-spin sprezanje</vt:lpstr>
      <vt:lpstr>Hemijski pomak zavisi od jačine spoljašnjeg magnentog polja – tako se lako razlikuje od spin-spin sprezanja</vt:lpstr>
      <vt:lpstr>Primene NMR spektra</vt:lpstr>
      <vt:lpstr>Ograničenja</vt:lpstr>
      <vt:lpstr>MAS-NMR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RAMANSKA SPEKTROSKOPIJA</dc:title>
  <dc:creator>Ljilja</dc:creator>
  <cp:lastModifiedBy>Ljiljana_PC</cp:lastModifiedBy>
  <cp:revision>216</cp:revision>
  <dcterms:created xsi:type="dcterms:W3CDTF">2005-03-10T00:27:33Z</dcterms:created>
  <dcterms:modified xsi:type="dcterms:W3CDTF">2024-05-17T10:09:34Z</dcterms:modified>
</cp:coreProperties>
</file>